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sldIdLst>
    <p:sldId id="310" r:id="rId5"/>
    <p:sldId id="257" r:id="rId6"/>
    <p:sldId id="260" r:id="rId7"/>
    <p:sldId id="259" r:id="rId8"/>
    <p:sldId id="266" r:id="rId9"/>
    <p:sldId id="261" r:id="rId10"/>
    <p:sldId id="262" r:id="rId11"/>
    <p:sldId id="263" r:id="rId12"/>
    <p:sldId id="1285" r:id="rId13"/>
    <p:sldId id="1287" r:id="rId14"/>
    <p:sldId id="1288" r:id="rId15"/>
    <p:sldId id="1289" r:id="rId16"/>
    <p:sldId id="279" r:id="rId17"/>
    <p:sldId id="278" r:id="rId18"/>
    <p:sldId id="280" r:id="rId19"/>
    <p:sldId id="301" r:id="rId20"/>
    <p:sldId id="1293"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Schlichting" initials="JS" lastIdx="1" clrIdx="0">
    <p:extLst>
      <p:ext uri="{19B8F6BF-5375-455C-9EA6-DF929625EA0E}">
        <p15:presenceInfo xmlns:p15="http://schemas.microsoft.com/office/powerpoint/2012/main" userId="b8a3927a1d7d39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94660"/>
  </p:normalViewPr>
  <p:slideViewPr>
    <p:cSldViewPr snapToGrid="0">
      <p:cViewPr varScale="1">
        <p:scale>
          <a:sx n="108" d="100"/>
          <a:sy n="108" d="100"/>
        </p:scale>
        <p:origin x="1458" y="7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0D156-93A0-4558-B946-81BAB9EF2350}" type="datetimeFigureOut">
              <a:rPr lang="en-US" smtClean="0"/>
              <a:t>9/25/2020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BE31A3-D341-4CBD-89A1-49683D616C56}" type="slidenum">
              <a:rPr lang="en-US" smtClean="0"/>
              <a:t>‹#›</a:t>
            </a:fld>
            <a:endParaRPr lang="en-US"/>
          </a:p>
        </p:txBody>
      </p:sp>
    </p:spTree>
    <p:extLst>
      <p:ext uri="{BB962C8B-B14F-4D97-AF65-F5344CB8AC3E}">
        <p14:creationId xmlns:p14="http://schemas.microsoft.com/office/powerpoint/2010/main" val="177446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A8BE31A3-D341-4CBD-89A1-49683D616C56}" type="slidenum">
              <a:rPr lang="en-US" smtClean="0"/>
              <a:t>10</a:t>
            </a:fld>
            <a:endParaRPr lang="en-US" dirty="0"/>
          </a:p>
        </p:txBody>
      </p:sp>
    </p:spTree>
    <p:extLst>
      <p:ext uri="{BB962C8B-B14F-4D97-AF65-F5344CB8AC3E}">
        <p14:creationId xmlns:p14="http://schemas.microsoft.com/office/powerpoint/2010/main" val="588407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8BE31A3-D341-4CBD-89A1-49683D616C56}" type="slidenum">
              <a:rPr lang="en-US" smtClean="0"/>
              <a:t>11</a:t>
            </a:fld>
            <a:endParaRPr lang="en-US" dirty="0"/>
          </a:p>
        </p:txBody>
      </p:sp>
    </p:spTree>
    <p:extLst>
      <p:ext uri="{BB962C8B-B14F-4D97-AF65-F5344CB8AC3E}">
        <p14:creationId xmlns:p14="http://schemas.microsoft.com/office/powerpoint/2010/main" val="4076616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BE31A3-D341-4CBD-89A1-49683D616C56}" type="slidenum">
              <a:rPr lang="en-US" smtClean="0"/>
              <a:t>13</a:t>
            </a:fld>
            <a:endParaRPr lang="en-US"/>
          </a:p>
        </p:txBody>
      </p:sp>
    </p:spTree>
    <p:extLst>
      <p:ext uri="{BB962C8B-B14F-4D97-AF65-F5344CB8AC3E}">
        <p14:creationId xmlns:p14="http://schemas.microsoft.com/office/powerpoint/2010/main" val="1843625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000">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r>
              <a:rPr lang="en-US"/>
              <a:t>2019 FCC Training Program. FCC Internal Use Only.</a:t>
            </a:r>
            <a:endParaRPr lang="en-US" dirty="0"/>
          </a:p>
        </p:txBody>
      </p:sp>
      <p:sp>
        <p:nvSpPr>
          <p:cNvPr id="6" name="Slide Number Placeholder 5"/>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204952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86976"/>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2019 FCC Training Program. FCC Internal Use Only.</a:t>
            </a:r>
          </a:p>
        </p:txBody>
      </p:sp>
      <p:sp>
        <p:nvSpPr>
          <p:cNvPr id="6" name="Slide Number Placeholder 5"/>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141381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86976"/>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2019 FCC Training Program. FCC Internal Use Only.</a:t>
            </a:r>
          </a:p>
        </p:txBody>
      </p:sp>
      <p:sp>
        <p:nvSpPr>
          <p:cNvPr id="6" name="Slide Number Placeholder 5"/>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2035485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A36BA6-79CD-40FB-81E1-2517BDF22569}"/>
              </a:ext>
            </a:extLst>
          </p:cNvPr>
          <p:cNvSpPr>
            <a:spLocks noGrp="1"/>
          </p:cNvSpPr>
          <p:nvPr>
            <p:ph type="dt" sz="half" idx="10"/>
          </p:nvPr>
        </p:nvSpPr>
        <p:spPr/>
        <p:txBody>
          <a:bodyPr/>
          <a:lstStyle>
            <a:lvl1pPr>
              <a:defRPr/>
            </a:lvl1pPr>
          </a:lstStyle>
          <a:p>
            <a:pPr>
              <a:defRPr/>
            </a:pPr>
            <a:endParaRPr lang="en-US" dirty="0"/>
          </a:p>
        </p:txBody>
      </p:sp>
      <p:sp>
        <p:nvSpPr>
          <p:cNvPr id="6" name="Footer Placeholder 4">
            <a:extLst>
              <a:ext uri="{FF2B5EF4-FFF2-40B4-BE49-F238E27FC236}">
                <a16:creationId xmlns:a16="http://schemas.microsoft.com/office/drawing/2014/main" id="{41C85209-EFC0-4405-BF87-DFF2908451EB}"/>
              </a:ext>
            </a:extLst>
          </p:cNvPr>
          <p:cNvSpPr>
            <a:spLocks noGrp="1"/>
          </p:cNvSpPr>
          <p:nvPr>
            <p:ph type="ftr" sz="quarter" idx="11"/>
          </p:nvPr>
        </p:nvSpPr>
        <p:spPr/>
        <p:txBody>
          <a:bodyPr/>
          <a:lstStyle>
            <a:lvl1pPr>
              <a:defRPr/>
            </a:lvl1pPr>
          </a:lstStyle>
          <a:p>
            <a:pPr>
              <a:defRPr/>
            </a:pPr>
            <a:r>
              <a:rPr lang="en-US"/>
              <a:t>2019 FCC Training Program. FCC Internal Use Only.</a:t>
            </a:r>
            <a:endParaRPr lang="en-US" dirty="0"/>
          </a:p>
        </p:txBody>
      </p:sp>
      <p:sp>
        <p:nvSpPr>
          <p:cNvPr id="7" name="Slide Number Placeholder 5">
            <a:extLst>
              <a:ext uri="{FF2B5EF4-FFF2-40B4-BE49-F238E27FC236}">
                <a16:creationId xmlns:a16="http://schemas.microsoft.com/office/drawing/2014/main" id="{8CA6B4DC-512D-45DD-B9EB-BED002F62715}"/>
              </a:ext>
            </a:extLst>
          </p:cNvPr>
          <p:cNvSpPr>
            <a:spLocks noGrp="1"/>
          </p:cNvSpPr>
          <p:nvPr>
            <p:ph type="sldNum" sz="quarter" idx="12"/>
          </p:nvPr>
        </p:nvSpPr>
        <p:spPr/>
        <p:txBody>
          <a:bodyPr/>
          <a:lstStyle>
            <a:lvl1pPr>
              <a:defRPr/>
            </a:lvl1pPr>
          </a:lstStyle>
          <a:p>
            <a:pPr>
              <a:defRPr/>
            </a:pPr>
            <a:fld id="{FA7EE2C4-4F57-4920-B3A6-7C92BAC8226C}" type="slidenum">
              <a:rPr lang="en-US" altLang="en-US"/>
              <a:pPr>
                <a:defRPr/>
              </a:pPr>
              <a:t>‹#›</a:t>
            </a:fld>
            <a:endParaRPr lang="en-US" altLang="en-US" dirty="0"/>
          </a:p>
        </p:txBody>
      </p:sp>
    </p:spTree>
    <p:extLst>
      <p:ext uri="{BB962C8B-B14F-4D97-AF65-F5344CB8AC3E}">
        <p14:creationId xmlns:p14="http://schemas.microsoft.com/office/powerpoint/2010/main" val="249035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486976"/>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2019 FCC Training Program. FCC Internal Use Only.</a:t>
            </a:r>
          </a:p>
        </p:txBody>
      </p:sp>
      <p:sp>
        <p:nvSpPr>
          <p:cNvPr id="6" name="Slide Number Placeholder 5"/>
          <p:cNvSpPr>
            <a:spLocks noGrp="1"/>
          </p:cNvSpPr>
          <p:nvPr>
            <p:ph type="sldNum" sz="quarter" idx="12"/>
          </p:nvPr>
        </p:nvSpPr>
        <p:spPr/>
        <p:txBody>
          <a:bodyPr/>
          <a:lstStyle/>
          <a:p>
            <a:fld id="{F5B8D629-9698-448A-948B-2AF99A51CE1B}" type="slidenum">
              <a:rPr lang="en-US" smtClean="0"/>
              <a:t>‹#›</a:t>
            </a:fld>
            <a:endParaRPr lang="en-US"/>
          </a:p>
        </p:txBody>
      </p:sp>
      <p:cxnSp>
        <p:nvCxnSpPr>
          <p:cNvPr id="8" name="Straight Connector 7">
            <a:extLst>
              <a:ext uri="{FF2B5EF4-FFF2-40B4-BE49-F238E27FC236}">
                <a16:creationId xmlns:a16="http://schemas.microsoft.com/office/drawing/2014/main" id="{FEEA66C8-8404-4907-82CC-267B41B764B0}"/>
              </a:ext>
            </a:extLst>
          </p:cNvPr>
          <p:cNvCxnSpPr>
            <a:cxnSpLocks/>
          </p:cNvCxnSpPr>
          <p:nvPr userDrawn="1"/>
        </p:nvCxnSpPr>
        <p:spPr>
          <a:xfrm>
            <a:off x="0" y="1223160"/>
            <a:ext cx="9144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434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486976"/>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2019 FCC Training Program. FCC Internal Use Only.</a:t>
            </a:r>
          </a:p>
        </p:txBody>
      </p:sp>
      <p:sp>
        <p:nvSpPr>
          <p:cNvPr id="6" name="Slide Number Placeholder 5"/>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103256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486976"/>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2019 FCC Training Program. FCC Internal Use Only.</a:t>
            </a:r>
          </a:p>
        </p:txBody>
      </p:sp>
      <p:sp>
        <p:nvSpPr>
          <p:cNvPr id="7" name="Slide Number Placeholder 6"/>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2836450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486976"/>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2019 FCC Training Program. FCC Internal Use Only.</a:t>
            </a:r>
          </a:p>
        </p:txBody>
      </p:sp>
      <p:sp>
        <p:nvSpPr>
          <p:cNvPr id="9" name="Slide Number Placeholder 8"/>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15137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486976"/>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2019 FCC Training Program. FCC Internal Use Only.</a:t>
            </a:r>
          </a:p>
        </p:txBody>
      </p:sp>
      <p:sp>
        <p:nvSpPr>
          <p:cNvPr id="5" name="Slide Number Placeholder 4"/>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16990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486976"/>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2019 FCC Training Program. FCC Internal Use Only.</a:t>
            </a:r>
          </a:p>
        </p:txBody>
      </p:sp>
      <p:sp>
        <p:nvSpPr>
          <p:cNvPr id="4" name="Slide Number Placeholder 3"/>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2729514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486976"/>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2019 FCC Training Program. FCC Internal Use Only.</a:t>
            </a:r>
          </a:p>
        </p:txBody>
      </p:sp>
      <p:sp>
        <p:nvSpPr>
          <p:cNvPr id="7" name="Slide Number Placeholder 6"/>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1937374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486976"/>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2019 FCC Training Program. FCC Internal Use Only.</a:t>
            </a:r>
          </a:p>
        </p:txBody>
      </p:sp>
      <p:sp>
        <p:nvSpPr>
          <p:cNvPr id="7" name="Slide Number Placeholder 6"/>
          <p:cNvSpPr>
            <a:spLocks noGrp="1"/>
          </p:cNvSpPr>
          <p:nvPr>
            <p:ph type="sldNum" sz="quarter" idx="12"/>
          </p:nvPr>
        </p:nvSpPr>
        <p:spPr/>
        <p:txBody>
          <a:bodyPr/>
          <a:lstStyle/>
          <a:p>
            <a:fld id="{F5B8D629-9698-448A-948B-2AF99A51CE1B}" type="slidenum">
              <a:rPr lang="en-US" smtClean="0"/>
              <a:t>‹#›</a:t>
            </a:fld>
            <a:endParaRPr lang="en-US"/>
          </a:p>
        </p:txBody>
      </p:sp>
    </p:spTree>
    <p:extLst>
      <p:ext uri="{BB962C8B-B14F-4D97-AF65-F5344CB8AC3E}">
        <p14:creationId xmlns:p14="http://schemas.microsoft.com/office/powerpoint/2010/main" val="4134483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270"/>
            <a:ext cx="7886700" cy="916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448790"/>
            <a:ext cx="7886700" cy="4987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686096"/>
            <a:ext cx="3086100" cy="14225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2019 FCC Training Program. FCC Internal Use Only.</a:t>
            </a:r>
            <a:endParaRPr lang="en-US" dirty="0"/>
          </a:p>
        </p:txBody>
      </p:sp>
      <p:sp>
        <p:nvSpPr>
          <p:cNvPr id="6" name="Slide Number Placeholder 5"/>
          <p:cNvSpPr>
            <a:spLocks noGrp="1"/>
          </p:cNvSpPr>
          <p:nvPr>
            <p:ph type="sldNum" sz="quarter" idx="4"/>
          </p:nvPr>
        </p:nvSpPr>
        <p:spPr>
          <a:xfrm>
            <a:off x="7086600" y="6686096"/>
            <a:ext cx="2057400" cy="182562"/>
          </a:xfrm>
          <a:prstGeom prst="rect">
            <a:avLst/>
          </a:prstGeom>
        </p:spPr>
        <p:txBody>
          <a:bodyPr vert="horz" lIns="91440" tIns="45720" rIns="91440" bIns="45720" rtlCol="0" anchor="ctr"/>
          <a:lstStyle>
            <a:lvl1pPr algn="r">
              <a:defRPr sz="1200">
                <a:solidFill>
                  <a:schemeClr val="tx1">
                    <a:tint val="75000"/>
                  </a:schemeClr>
                </a:solidFill>
              </a:defRPr>
            </a:lvl1pPr>
          </a:lstStyle>
          <a:p>
            <a:fld id="{F5B8D629-9698-448A-948B-2AF99A51CE1B}" type="slidenum">
              <a:rPr lang="en-US" smtClean="0"/>
              <a:t>‹#›</a:t>
            </a:fld>
            <a:endParaRPr lang="en-US" dirty="0"/>
          </a:p>
        </p:txBody>
      </p:sp>
      <p:pic>
        <p:nvPicPr>
          <p:cNvPr id="1026" name="Picture 2" descr="Image result for fcc logo">
            <a:extLst>
              <a:ext uri="{FF2B5EF4-FFF2-40B4-BE49-F238E27FC236}">
                <a16:creationId xmlns:a16="http://schemas.microsoft.com/office/drawing/2014/main" id="{E439F12C-BB4B-4178-89BA-E43D6100390B}"/>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978684" y="292577"/>
            <a:ext cx="1073332" cy="89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620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images.google.com/imgres?imgurl=http://www.health.gov.mt/impaedcard/issue/issue3/0116/fig07.jpg&amp;imgrefurl=http://www.health.gov.mt/impaedcard/issue/issue3/0116/0116.htm&amp;h=306&amp;w=453&amp;sz=13&amp;hl=en&amp;start=80&amp;tbnid=hn-oi-n2qjRuNM:&amp;tbnh=86&amp;tbnw=127&amp;prev=/images%3Fq%3Dsatellite%2Btelephone%26start%3D60%26ndsp%3D20%26svnum%3D10%26hl%3Den%26rls%3DRNWE,RNWE:2004-38,RNWE:en%26sa%3DN" TargetMode="External"/><Relationship Id="rId3" Type="http://schemas.openxmlformats.org/officeDocument/2006/relationships/oleObject" Target="../embeddings/oleObject1.bin"/><Relationship Id="rId7" Type="http://schemas.openxmlformats.org/officeDocument/2006/relationships/image" Target="../media/image8.wmf"/><Relationship Id="rId12"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hyperlink" Target="http://images.google.com/imgres?imgurl=http://www.tiscsat.com/Images/handheld/iridium/NEW_Iridium9505.jpg&amp;imgrefurl=http://www.tiscsat.com/iriportable.html&amp;h=460&amp;w=300&amp;sz=48&amp;hl=en&amp;start=83&amp;tbnid=Cqja_W8Liug2tM:&amp;tbnh=128&amp;tbnw=83&amp;prev=/images%3Fq%3Dsatellite%2Btelephone%26start%3D80%26ndsp%3D20%26svnum%3D10%26hl%3Den%26rls%3DRNWE,RNWE:2004-38,RNWE:en%26sa%3DN" TargetMode="External"/><Relationship Id="rId5" Type="http://schemas.openxmlformats.org/officeDocument/2006/relationships/image" Target="../media/image9.wmf"/><Relationship Id="rId15" Type="http://schemas.openxmlformats.org/officeDocument/2006/relationships/image" Target="../media/image15.png"/><Relationship Id="rId10" Type="http://schemas.openxmlformats.org/officeDocument/2006/relationships/image" Target="../media/image12.wmf"/><Relationship Id="rId4" Type="http://schemas.openxmlformats.org/officeDocument/2006/relationships/image" Target="../media/image7.wmf"/><Relationship Id="rId9" Type="http://schemas.openxmlformats.org/officeDocument/2006/relationships/image" Target="../media/image11.wmf"/><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tellite in space2">
            <a:extLst>
              <a:ext uri="{FF2B5EF4-FFF2-40B4-BE49-F238E27FC236}">
                <a16:creationId xmlns:a16="http://schemas.microsoft.com/office/drawing/2014/main" id="{2096EA81-E477-44B5-A52B-D152E848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650B2770-AFE1-415A-81F7-78934A516ACC}"/>
              </a:ext>
            </a:extLst>
          </p:cNvPr>
          <p:cNvSpPr>
            <a:spLocks noGrp="1"/>
          </p:cNvSpPr>
          <p:nvPr>
            <p:ph type="ctrTitle"/>
          </p:nvPr>
        </p:nvSpPr>
        <p:spPr>
          <a:xfrm>
            <a:off x="593521" y="1281208"/>
            <a:ext cx="7772400" cy="1470025"/>
          </a:xfrm>
        </p:spPr>
        <p:txBody>
          <a:bodyPr>
            <a:normAutofit/>
          </a:bodyPr>
          <a:lstStyle/>
          <a:p>
            <a:pPr algn="ctr" eaLnBrk="1" hangingPunct="1"/>
            <a:r>
              <a:rPr lang="en-US" altLang="en-US" b="1" dirty="0">
                <a:solidFill>
                  <a:schemeClr val="bg1"/>
                </a:solidFill>
                <a:latin typeface="Calibri" panose="020F0502020204030204" pitchFamily="34" charset="0"/>
                <a:cs typeface="Calibri" panose="020F0502020204030204" pitchFamily="34" charset="0"/>
              </a:rPr>
              <a:t>Commercial Broadband Satellites &amp; The U.S. Regulatory Framework</a:t>
            </a:r>
          </a:p>
        </p:txBody>
      </p:sp>
      <p:sp>
        <p:nvSpPr>
          <p:cNvPr id="7174" name="Text Box 6">
            <a:extLst>
              <a:ext uri="{FF2B5EF4-FFF2-40B4-BE49-F238E27FC236}">
                <a16:creationId xmlns:a16="http://schemas.microsoft.com/office/drawing/2014/main" id="{179E8FE2-0C21-43AA-9306-9AA0702AC693}"/>
              </a:ext>
            </a:extLst>
          </p:cNvPr>
          <p:cNvSpPr txBox="1">
            <a:spLocks noChangeArrowheads="1"/>
          </p:cNvSpPr>
          <p:nvPr/>
        </p:nvSpPr>
        <p:spPr bwMode="auto">
          <a:xfrm>
            <a:off x="3565525" y="4343400"/>
            <a:ext cx="413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7175" name="Text Box 7">
            <a:extLst>
              <a:ext uri="{FF2B5EF4-FFF2-40B4-BE49-F238E27FC236}">
                <a16:creationId xmlns:a16="http://schemas.microsoft.com/office/drawing/2014/main" id="{4C119077-9B05-4F9B-A084-EB168DCD27BB}"/>
              </a:ext>
            </a:extLst>
          </p:cNvPr>
          <p:cNvSpPr txBox="1">
            <a:spLocks noChangeArrowheads="1"/>
          </p:cNvSpPr>
          <p:nvPr/>
        </p:nvSpPr>
        <p:spPr bwMode="auto">
          <a:xfrm>
            <a:off x="4051882" y="2262379"/>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44DE9463-695F-4824-A637-191BAEED2B1D}"/>
              </a:ext>
            </a:extLst>
          </p:cNvPr>
          <p:cNvSpPr txBox="1"/>
          <p:nvPr/>
        </p:nvSpPr>
        <p:spPr>
          <a:xfrm>
            <a:off x="936071" y="4838045"/>
            <a:ext cx="5036890" cy="1200329"/>
          </a:xfrm>
          <a:prstGeom prst="rect">
            <a:avLst/>
          </a:prstGeom>
          <a:noFill/>
        </p:spPr>
        <p:txBody>
          <a:bodyPr wrap="square" rtlCol="0">
            <a:spAutoFit/>
          </a:bodyPr>
          <a:lstStyle/>
          <a:p>
            <a:r>
              <a:rPr lang="en-US" dirty="0">
                <a:solidFill>
                  <a:schemeClr val="bg1"/>
                </a:solidFill>
              </a:rPr>
              <a:t>Jim Schlichting</a:t>
            </a:r>
          </a:p>
          <a:p>
            <a:r>
              <a:rPr lang="en-US" dirty="0">
                <a:solidFill>
                  <a:schemeClr val="bg1"/>
                </a:solidFill>
              </a:rPr>
              <a:t>Senior Deputy Chief</a:t>
            </a:r>
          </a:p>
          <a:p>
            <a:r>
              <a:rPr lang="en-US" dirty="0">
                <a:solidFill>
                  <a:schemeClr val="bg1"/>
                </a:solidFill>
              </a:rPr>
              <a:t>International Bureau</a:t>
            </a:r>
          </a:p>
          <a:p>
            <a:r>
              <a:rPr lang="en-US" dirty="0">
                <a:solidFill>
                  <a:schemeClr val="bg1"/>
                </a:solidFill>
              </a:rPr>
              <a:t>Federal Communications Commission</a:t>
            </a:r>
            <a:endParaRPr lang="en-US" dirty="0"/>
          </a:p>
        </p:txBody>
      </p:sp>
      <p:sp>
        <p:nvSpPr>
          <p:cNvPr id="3" name="TextBox 2">
            <a:extLst>
              <a:ext uri="{FF2B5EF4-FFF2-40B4-BE49-F238E27FC236}">
                <a16:creationId xmlns:a16="http://schemas.microsoft.com/office/drawing/2014/main" id="{A1EBE752-A199-4646-AB5C-0C968883ADBD}"/>
              </a:ext>
            </a:extLst>
          </p:cNvPr>
          <p:cNvSpPr txBox="1"/>
          <p:nvPr/>
        </p:nvSpPr>
        <p:spPr>
          <a:xfrm>
            <a:off x="3213718" y="435006"/>
            <a:ext cx="5495276" cy="646331"/>
          </a:xfrm>
          <a:prstGeom prst="rect">
            <a:avLst/>
          </a:prstGeom>
          <a:noFill/>
        </p:spPr>
        <p:txBody>
          <a:bodyPr wrap="square" rtlCol="0">
            <a:spAutoFit/>
          </a:bodyPr>
          <a:lstStyle/>
          <a:p>
            <a:pPr algn="ctr"/>
            <a:r>
              <a:rPr lang="en-US" dirty="0">
                <a:solidFill>
                  <a:schemeClr val="bg1"/>
                </a:solidFill>
              </a:rPr>
              <a:t>Internet Society’s Indigenous Connectivity Summit 2020                   Training Session, September 29,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46F5-A0BC-44E1-BA25-6AB7AB0CD834}"/>
              </a:ext>
            </a:extLst>
          </p:cNvPr>
          <p:cNvSpPr>
            <a:spLocks noGrp="1"/>
          </p:cNvSpPr>
          <p:nvPr>
            <p:ph type="title"/>
          </p:nvPr>
        </p:nvSpPr>
        <p:spPr/>
        <p:txBody>
          <a:bodyPr>
            <a:normAutofit fontScale="90000"/>
          </a:bodyPr>
          <a:lstStyle/>
          <a:p>
            <a:r>
              <a:rPr lang="en-US" dirty="0"/>
              <a:t>Satellite Broadband</a:t>
            </a:r>
            <a:br>
              <a:rPr lang="en-US" dirty="0"/>
            </a:br>
            <a:r>
              <a:rPr lang="en-US" sz="3100" dirty="0"/>
              <a:t>NGSO Constellations for the U.S.</a:t>
            </a:r>
          </a:p>
        </p:txBody>
      </p:sp>
      <p:sp>
        <p:nvSpPr>
          <p:cNvPr id="3" name="Content Placeholder 2">
            <a:extLst>
              <a:ext uri="{FF2B5EF4-FFF2-40B4-BE49-F238E27FC236}">
                <a16:creationId xmlns:a16="http://schemas.microsoft.com/office/drawing/2014/main" id="{55E5B984-541D-49E0-93BE-4A7DDEB931E1}"/>
              </a:ext>
            </a:extLst>
          </p:cNvPr>
          <p:cNvSpPr>
            <a:spLocks noGrp="1"/>
          </p:cNvSpPr>
          <p:nvPr>
            <p:ph idx="1"/>
          </p:nvPr>
        </p:nvSpPr>
        <p:spPr/>
        <p:txBody>
          <a:bodyPr>
            <a:normAutofit/>
          </a:bodyPr>
          <a:lstStyle/>
          <a:p>
            <a:pPr marL="0" indent="0">
              <a:buNone/>
            </a:pPr>
            <a:r>
              <a:rPr lang="en-US" b="1" dirty="0"/>
              <a:t>NGSO Constellations Operating in the Fixed-Satellite Service or FSS</a:t>
            </a:r>
          </a:p>
          <a:p>
            <a:r>
              <a:rPr lang="en-US" dirty="0"/>
              <a:t>Significant industry Interest in developing and deploying large constellations of small NGSO satellites with robust capabilities to be used for global Internet connectivity</a:t>
            </a:r>
          </a:p>
          <a:p>
            <a:r>
              <a:rPr lang="en-US" altLang="en-US" dirty="0">
                <a:latin typeface="Calibri" panose="020F0502020204030204" pitchFamily="34" charset="0"/>
                <a:cs typeface="Calibri" panose="020F0502020204030204" pitchFamily="34" charset="0"/>
              </a:rPr>
              <a:t>Usually large constellations of smaller satellites; need many LEO satellites in a constellation to provide global continuous coverage</a:t>
            </a:r>
          </a:p>
          <a:p>
            <a:r>
              <a:rPr lang="en-US" altLang="en-US" dirty="0">
                <a:latin typeface="Calibri" panose="020F0502020204030204" pitchFamily="34" charset="0"/>
                <a:cs typeface="Calibri" panose="020F0502020204030204" pitchFamily="34" charset="0"/>
              </a:rPr>
              <a:t>Commission has licensed twelve companies starting in 2017 with proposals ranging from 2 satellites to more than 4,000 satellites</a:t>
            </a:r>
          </a:p>
          <a:p>
            <a:pPr lvl="1"/>
            <a:r>
              <a:rPr lang="en-US" altLang="en-US" dirty="0">
                <a:latin typeface="Calibri" panose="020F0502020204030204" pitchFamily="34" charset="0"/>
                <a:cs typeface="Calibri" panose="020F0502020204030204" pitchFamily="34" charset="0"/>
              </a:rPr>
              <a:t>Seven of the companies plan to focus on broadband to end-user</a:t>
            </a:r>
          </a:p>
          <a:p>
            <a:pPr lvl="1"/>
            <a:r>
              <a:rPr lang="en-US" altLang="en-US" dirty="0">
                <a:latin typeface="Calibri" panose="020F0502020204030204" pitchFamily="34" charset="0"/>
                <a:cs typeface="Calibri" panose="020F0502020204030204" pitchFamily="34" charset="0"/>
              </a:rPr>
              <a:t>Licensed in the Ku-, Ka-, and V- spectrum bands</a:t>
            </a:r>
          </a:p>
          <a:p>
            <a:pPr lvl="1"/>
            <a:r>
              <a:rPr lang="en-US" altLang="en-US" dirty="0">
                <a:latin typeface="Calibri" panose="020F0502020204030204" pitchFamily="34" charset="0"/>
                <a:cs typeface="Calibri" panose="020F0502020204030204" pitchFamily="34" charset="0"/>
              </a:rPr>
              <a:t>Commission has emphasized in licensing decisions the role NGSO satellite constellations can play in providing broadband particularly in rural and remote areas. </a:t>
            </a:r>
          </a:p>
          <a:p>
            <a:r>
              <a:rPr lang="en-US" dirty="0"/>
              <a:t>Launch, deployment, and testing of the first operational satellites has already begun. </a:t>
            </a:r>
            <a:endParaRPr lang="en-US" sz="2000" dirty="0"/>
          </a:p>
        </p:txBody>
      </p:sp>
      <p:sp>
        <p:nvSpPr>
          <p:cNvPr id="5" name="Slide Number Placeholder 4">
            <a:extLst>
              <a:ext uri="{FF2B5EF4-FFF2-40B4-BE49-F238E27FC236}">
                <a16:creationId xmlns:a16="http://schemas.microsoft.com/office/drawing/2014/main" id="{AC8DB42B-6C0E-4DEF-B84E-279A0025D6A4}"/>
              </a:ext>
            </a:extLst>
          </p:cNvPr>
          <p:cNvSpPr>
            <a:spLocks noGrp="1"/>
          </p:cNvSpPr>
          <p:nvPr>
            <p:ph type="sldNum" sz="quarter" idx="12"/>
          </p:nvPr>
        </p:nvSpPr>
        <p:spPr/>
        <p:txBody>
          <a:bodyPr/>
          <a:lstStyle/>
          <a:p>
            <a:fld id="{F5B8D629-9698-448A-948B-2AF99A51CE1B}" type="slidenum">
              <a:rPr lang="en-US" smtClean="0"/>
              <a:t>10</a:t>
            </a:fld>
            <a:endParaRPr lang="en-US" dirty="0"/>
          </a:p>
        </p:txBody>
      </p:sp>
    </p:spTree>
    <p:extLst>
      <p:ext uri="{BB962C8B-B14F-4D97-AF65-F5344CB8AC3E}">
        <p14:creationId xmlns:p14="http://schemas.microsoft.com/office/powerpoint/2010/main" val="19722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46F5-A0BC-44E1-BA25-6AB7AB0CD834}"/>
              </a:ext>
            </a:extLst>
          </p:cNvPr>
          <p:cNvSpPr>
            <a:spLocks noGrp="1"/>
          </p:cNvSpPr>
          <p:nvPr>
            <p:ph type="title"/>
          </p:nvPr>
        </p:nvSpPr>
        <p:spPr/>
        <p:txBody>
          <a:bodyPr>
            <a:normAutofit fontScale="90000"/>
          </a:bodyPr>
          <a:lstStyle/>
          <a:p>
            <a:r>
              <a:rPr lang="en-US" dirty="0"/>
              <a:t>Satellite Broadband</a:t>
            </a:r>
            <a:br>
              <a:rPr lang="en-US" dirty="0"/>
            </a:br>
            <a:r>
              <a:rPr lang="en-US" sz="3600" dirty="0"/>
              <a:t>NGSO Constellations for the U.S.</a:t>
            </a:r>
          </a:p>
        </p:txBody>
      </p:sp>
      <p:sp>
        <p:nvSpPr>
          <p:cNvPr id="3" name="Content Placeholder 2">
            <a:extLst>
              <a:ext uri="{FF2B5EF4-FFF2-40B4-BE49-F238E27FC236}">
                <a16:creationId xmlns:a16="http://schemas.microsoft.com/office/drawing/2014/main" id="{55E5B984-541D-49E0-93BE-4A7DDEB931E1}"/>
              </a:ext>
            </a:extLst>
          </p:cNvPr>
          <p:cNvSpPr>
            <a:spLocks noGrp="1"/>
          </p:cNvSpPr>
          <p:nvPr>
            <p:ph idx="1"/>
          </p:nvPr>
        </p:nvSpPr>
        <p:spPr/>
        <p:txBody>
          <a:bodyPr>
            <a:normAutofit fontScale="85000" lnSpcReduction="10000"/>
          </a:bodyPr>
          <a:lstStyle/>
          <a:p>
            <a:pPr marL="0" indent="0">
              <a:buNone/>
            </a:pPr>
            <a:r>
              <a:rPr lang="en-US" sz="2400" b="1" dirty="0"/>
              <a:t>Highlighting Two Proposed Systems</a:t>
            </a:r>
          </a:p>
          <a:p>
            <a:pPr marL="228600" lvl="1">
              <a:spcBef>
                <a:spcPts val="1000"/>
              </a:spcBef>
            </a:pPr>
            <a:r>
              <a:rPr lang="en-US" sz="2100" b="1" dirty="0"/>
              <a:t>SpaceX </a:t>
            </a:r>
            <a:r>
              <a:rPr lang="en-US" sz="2100" b="1" dirty="0" err="1"/>
              <a:t>Starlink</a:t>
            </a:r>
            <a:r>
              <a:rPr lang="en-US" sz="2100" b="1" dirty="0"/>
              <a:t> System</a:t>
            </a:r>
          </a:p>
          <a:p>
            <a:pPr marL="685800" lvl="2">
              <a:spcBef>
                <a:spcPts val="1000"/>
              </a:spcBef>
            </a:pPr>
            <a:r>
              <a:rPr lang="en-US" sz="1900" dirty="0"/>
              <a:t>Licensed in March 2018 (Ka/Ku bands) and Nov 2018 (V-band) and approved two modification applications to date </a:t>
            </a:r>
          </a:p>
          <a:p>
            <a:pPr marL="685800" lvl="2">
              <a:spcBef>
                <a:spcPts val="1000"/>
              </a:spcBef>
            </a:pPr>
            <a:r>
              <a:rPr lang="en-US" sz="1900" dirty="0"/>
              <a:t>Constellation of 4,409 in Ka</a:t>
            </a:r>
            <a:r>
              <a:rPr lang="en-US" sz="1900"/>
              <a:t>/Ku/V </a:t>
            </a:r>
            <a:r>
              <a:rPr lang="en-US" sz="1900" dirty="0"/>
              <a:t>bands; additional 7,518 satellites in V-band</a:t>
            </a:r>
          </a:p>
          <a:p>
            <a:pPr marL="685800" lvl="2">
              <a:spcBef>
                <a:spcPts val="1000"/>
              </a:spcBef>
            </a:pPr>
            <a:r>
              <a:rPr lang="en-US" sz="1900" dirty="0"/>
              <a:t>Building and launching its own satellites; launching ~ 60 at a time</a:t>
            </a:r>
          </a:p>
          <a:p>
            <a:pPr marL="685800" lvl="2">
              <a:spcBef>
                <a:spcPts val="1000"/>
              </a:spcBef>
            </a:pPr>
            <a:r>
              <a:rPr lang="en-US" sz="1900" dirty="0"/>
              <a:t>Has launched over 700 satellites to date </a:t>
            </a:r>
          </a:p>
          <a:p>
            <a:pPr lvl="1"/>
            <a:r>
              <a:rPr lang="en-US" sz="1900" dirty="0"/>
              <a:t>SpaceX reports recent beta tests speeds at over 100 </a:t>
            </a:r>
            <a:r>
              <a:rPr lang="en-US" sz="1900" dirty="0" err="1"/>
              <a:t>mbps</a:t>
            </a:r>
            <a:r>
              <a:rPr lang="en-US" sz="1900" dirty="0"/>
              <a:t> using standard user equipment and latency far below 40-50 milliseconds round trip to the internet</a:t>
            </a:r>
          </a:p>
          <a:p>
            <a:endParaRPr lang="en-US" b="1" dirty="0"/>
          </a:p>
          <a:p>
            <a:r>
              <a:rPr lang="en-US" sz="2100" b="1" dirty="0" err="1"/>
              <a:t>WorldVu</a:t>
            </a:r>
            <a:r>
              <a:rPr lang="en-US" sz="2100" b="1" dirty="0"/>
              <a:t> Satellite Limited (OneWeb)</a:t>
            </a:r>
          </a:p>
          <a:p>
            <a:pPr lvl="1"/>
            <a:r>
              <a:rPr lang="en-US" sz="1900" dirty="0"/>
              <a:t>FCC granted access to the U.S. market in 2017 (Ka/Ku bands) and Aug 2020 (V-band)  (UK licensed system)</a:t>
            </a:r>
          </a:p>
          <a:p>
            <a:pPr lvl="1"/>
            <a:r>
              <a:rPr lang="en-US" sz="1900" dirty="0"/>
              <a:t>Approved constellation of 720 satellites in Ka/Ku bands operating at an altitude of 1,200 km and an additional 1,280 V-band satellites at 8,500 km</a:t>
            </a:r>
          </a:p>
          <a:p>
            <a:pPr lvl="1"/>
            <a:r>
              <a:rPr lang="en-US" sz="1900" dirty="0"/>
              <a:t>Assembly line model for production of satellites</a:t>
            </a:r>
          </a:p>
          <a:p>
            <a:pPr lvl="1"/>
            <a:r>
              <a:rPr lang="en-US" sz="1900" dirty="0"/>
              <a:t>Has launched over 74 satellites</a:t>
            </a:r>
          </a:p>
          <a:p>
            <a:pPr lvl="1"/>
            <a:r>
              <a:rPr lang="en-US" sz="1900" dirty="0"/>
              <a:t>Emerging from bankruptcy</a:t>
            </a:r>
          </a:p>
          <a:p>
            <a:pPr marL="457200" lvl="1" indent="0">
              <a:buNone/>
            </a:pPr>
            <a:endParaRPr lang="en-US" sz="1900" dirty="0"/>
          </a:p>
          <a:p>
            <a:pPr marL="228600" lvl="1">
              <a:spcBef>
                <a:spcPts val="1000"/>
              </a:spcBef>
            </a:pPr>
            <a:endParaRPr lang="en-US" sz="1900" b="1" dirty="0"/>
          </a:p>
          <a:p>
            <a:pPr marL="685800" lvl="2">
              <a:spcBef>
                <a:spcPts val="1000"/>
              </a:spcBef>
            </a:pPr>
            <a:endParaRPr lang="en-US" sz="1800" dirty="0"/>
          </a:p>
          <a:p>
            <a:pPr marL="685800" lvl="2">
              <a:spcBef>
                <a:spcPts val="1000"/>
              </a:spcBef>
            </a:pPr>
            <a:endParaRPr lang="en-US" sz="1800" dirty="0"/>
          </a:p>
          <a:p>
            <a:pPr marL="685800" lvl="2">
              <a:spcBef>
                <a:spcPts val="1000"/>
              </a:spcBef>
            </a:pPr>
            <a:endParaRPr lang="en-US" sz="1800" dirty="0"/>
          </a:p>
        </p:txBody>
      </p:sp>
      <p:sp>
        <p:nvSpPr>
          <p:cNvPr id="5" name="Slide Number Placeholder 4">
            <a:extLst>
              <a:ext uri="{FF2B5EF4-FFF2-40B4-BE49-F238E27FC236}">
                <a16:creationId xmlns:a16="http://schemas.microsoft.com/office/drawing/2014/main" id="{AC8DB42B-6C0E-4DEF-B84E-279A0025D6A4}"/>
              </a:ext>
            </a:extLst>
          </p:cNvPr>
          <p:cNvSpPr>
            <a:spLocks noGrp="1"/>
          </p:cNvSpPr>
          <p:nvPr>
            <p:ph type="sldNum" sz="quarter" idx="12"/>
          </p:nvPr>
        </p:nvSpPr>
        <p:spPr/>
        <p:txBody>
          <a:bodyPr/>
          <a:lstStyle/>
          <a:p>
            <a:fld id="{F5B8D629-9698-448A-948B-2AF99A51CE1B}" type="slidenum">
              <a:rPr lang="en-US" smtClean="0"/>
              <a:t>11</a:t>
            </a:fld>
            <a:endParaRPr lang="en-US" dirty="0"/>
          </a:p>
        </p:txBody>
      </p:sp>
    </p:spTree>
    <p:extLst>
      <p:ext uri="{BB962C8B-B14F-4D97-AF65-F5344CB8AC3E}">
        <p14:creationId xmlns:p14="http://schemas.microsoft.com/office/powerpoint/2010/main" val="743693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9A5A0F30-8BF4-460C-A35C-03B423E92C6D}"/>
              </a:ext>
            </a:extLst>
          </p:cNvPr>
          <p:cNvSpPr>
            <a:spLocks noGrp="1"/>
          </p:cNvSpPr>
          <p:nvPr>
            <p:ph type="body" sz="half" idx="1"/>
          </p:nvPr>
        </p:nvSpPr>
        <p:spPr>
          <a:xfrm>
            <a:off x="141288" y="1081088"/>
            <a:ext cx="8763000" cy="5145087"/>
          </a:xfrm>
        </p:spPr>
        <p:txBody>
          <a:bodyPr/>
          <a:lstStyle/>
          <a:p>
            <a:pPr eaLnBrk="1" hangingPunct="1"/>
            <a:endParaRPr lang="en-US" altLang="en-US" dirty="0">
              <a:latin typeface="Calibri" panose="020F0502020204030204" pitchFamily="34" charset="0"/>
              <a:cs typeface="Calibri" panose="020F0502020204030204" pitchFamily="34" charset="0"/>
            </a:endParaRPr>
          </a:p>
          <a:p>
            <a:pPr eaLnBrk="1" hangingPunct="1"/>
            <a:endParaRPr lang="en-US" altLang="en-US" dirty="0">
              <a:latin typeface="Calibri" panose="020F0502020204030204" pitchFamily="34" charset="0"/>
              <a:cs typeface="Calibri" panose="020F0502020204030204" pitchFamily="34" charset="0"/>
            </a:endParaRPr>
          </a:p>
          <a:p>
            <a:pPr eaLnBrk="1" hangingPunct="1"/>
            <a:endParaRPr lang="en-US" altLang="en-US" dirty="0">
              <a:latin typeface="Calibri" panose="020F0502020204030204" pitchFamily="34" charset="0"/>
              <a:cs typeface="Calibri" panose="020F0502020204030204" pitchFamily="34" charset="0"/>
            </a:endParaRPr>
          </a:p>
        </p:txBody>
      </p:sp>
      <p:pic>
        <p:nvPicPr>
          <p:cNvPr id="7172" name="Picture 4" descr="BS00925_[1]">
            <a:extLst>
              <a:ext uri="{FF2B5EF4-FFF2-40B4-BE49-F238E27FC236}">
                <a16:creationId xmlns:a16="http://schemas.microsoft.com/office/drawing/2014/main" id="{C21151F9-6A8D-4756-95E8-D48A8BFE73B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8750" y="36513"/>
            <a:ext cx="2046288" cy="1101725"/>
          </a:xfrm>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Slide Number Placeholder 3">
            <a:extLst>
              <a:ext uri="{FF2B5EF4-FFF2-40B4-BE49-F238E27FC236}">
                <a16:creationId xmlns:a16="http://schemas.microsoft.com/office/drawing/2014/main" id="{CF1A5A2C-5535-4AA7-BF94-3F121804A10A}"/>
              </a:ext>
            </a:extLst>
          </p:cNvPr>
          <p:cNvSpPr>
            <a:spLocks noGrp="1"/>
          </p:cNvSpPr>
          <p:nvPr>
            <p:ph type="sldNum" sz="quarter" idx="12"/>
          </p:nvPr>
        </p:nvSpPr>
        <p:spPr>
          <a:xfrm>
            <a:off x="8753475" y="6134100"/>
            <a:ext cx="628650" cy="768350"/>
          </a:xfr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93C2B9-7C8F-454C-B217-654FEE351786}" type="slidenum">
              <a:rPr lang="en-US" altLang="en-US" sz="1200">
                <a:solidFill>
                  <a:srgbClr val="FFFFFF"/>
                </a:solidFill>
              </a:rPr>
              <a:pPr/>
              <a:t>12</a:t>
            </a:fld>
            <a:endParaRPr lang="en-US" altLang="en-US" sz="1200" dirty="0">
              <a:solidFill>
                <a:srgbClr val="FFFFFF"/>
              </a:solidFill>
            </a:endParaRPr>
          </a:p>
        </p:txBody>
      </p:sp>
      <p:sp>
        <p:nvSpPr>
          <p:cNvPr id="7" name="Title 6">
            <a:extLst>
              <a:ext uri="{FF2B5EF4-FFF2-40B4-BE49-F238E27FC236}">
                <a16:creationId xmlns:a16="http://schemas.microsoft.com/office/drawing/2014/main" id="{DAF8FD6D-F3B4-48CC-8BC8-0DB5BDA63A76}"/>
              </a:ext>
            </a:extLst>
          </p:cNvPr>
          <p:cNvSpPr>
            <a:spLocks noGrp="1"/>
          </p:cNvSpPr>
          <p:nvPr>
            <p:ph type="title"/>
          </p:nvPr>
        </p:nvSpPr>
        <p:spPr/>
        <p:txBody>
          <a:bodyPr>
            <a:normAutofit/>
          </a:bodyPr>
          <a:lstStyle/>
          <a:p>
            <a:r>
              <a:rPr lang="en-US" sz="4000" dirty="0">
                <a:latin typeface="+mn-lt"/>
              </a:rPr>
              <a:t>Satellite Broadband - NGSO</a:t>
            </a:r>
          </a:p>
        </p:txBody>
      </p:sp>
      <p:graphicFrame>
        <p:nvGraphicFramePr>
          <p:cNvPr id="3" name="Table 2">
            <a:extLst>
              <a:ext uri="{FF2B5EF4-FFF2-40B4-BE49-F238E27FC236}">
                <a16:creationId xmlns:a16="http://schemas.microsoft.com/office/drawing/2014/main" id="{B12CEAAC-1046-4028-926F-C87B5CF24EE8}"/>
              </a:ext>
            </a:extLst>
          </p:cNvPr>
          <p:cNvGraphicFramePr>
            <a:graphicFrameLocks noGrp="1"/>
          </p:cNvGraphicFramePr>
          <p:nvPr>
            <p:extLst>
              <p:ext uri="{D42A27DB-BD31-4B8C-83A1-F6EECF244321}">
                <p14:modId xmlns:p14="http://schemas.microsoft.com/office/powerpoint/2010/main" val="191376734"/>
              </p:ext>
            </p:extLst>
          </p:nvPr>
        </p:nvGraphicFramePr>
        <p:xfrm>
          <a:off x="570451" y="1359377"/>
          <a:ext cx="8019876" cy="5239120"/>
        </p:xfrm>
        <a:graphic>
          <a:graphicData uri="http://schemas.openxmlformats.org/drawingml/2006/table">
            <a:tbl>
              <a:tblPr firstRow="1" firstCol="1" bandRow="1">
                <a:tableStyleId>{5C22544A-7EE6-4342-B048-85BDC9FD1C3A}</a:tableStyleId>
              </a:tblPr>
              <a:tblGrid>
                <a:gridCol w="2734811">
                  <a:extLst>
                    <a:ext uri="{9D8B030D-6E8A-4147-A177-3AD203B41FA5}">
                      <a16:colId xmlns:a16="http://schemas.microsoft.com/office/drawing/2014/main" val="1786415858"/>
                    </a:ext>
                  </a:extLst>
                </a:gridCol>
                <a:gridCol w="3860735">
                  <a:extLst>
                    <a:ext uri="{9D8B030D-6E8A-4147-A177-3AD203B41FA5}">
                      <a16:colId xmlns:a16="http://schemas.microsoft.com/office/drawing/2014/main" val="3505999756"/>
                    </a:ext>
                  </a:extLst>
                </a:gridCol>
                <a:gridCol w="1424330">
                  <a:extLst>
                    <a:ext uri="{9D8B030D-6E8A-4147-A177-3AD203B41FA5}">
                      <a16:colId xmlns:a16="http://schemas.microsoft.com/office/drawing/2014/main" val="2962044750"/>
                    </a:ext>
                  </a:extLst>
                </a:gridCol>
              </a:tblGrid>
              <a:tr h="623292">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System</a:t>
                      </a:r>
                    </a:p>
                    <a:p>
                      <a:pPr marL="0" marR="0" algn="ctr">
                        <a:lnSpc>
                          <a:spcPct val="107000"/>
                        </a:lnSpc>
                        <a:spcBef>
                          <a:spcPts val="0"/>
                        </a:spcBef>
                        <a:spcAft>
                          <a:spcPts val="0"/>
                        </a:spcAft>
                      </a:pPr>
                      <a:r>
                        <a:rPr lang="en-US" sz="800">
                          <a:effectLst/>
                        </a:rPr>
                        <a:t>(Date Granted)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 </a:t>
                      </a:r>
                    </a:p>
                    <a:p>
                      <a:pPr marL="0" marR="0" algn="ctr">
                        <a:lnSpc>
                          <a:spcPct val="107000"/>
                        </a:lnSpc>
                        <a:spcBef>
                          <a:spcPts val="0"/>
                        </a:spcBef>
                        <a:spcAft>
                          <a:spcPts val="0"/>
                        </a:spcAft>
                      </a:pPr>
                      <a:r>
                        <a:rPr lang="en-US" sz="800" dirty="0">
                          <a:effectLst/>
                        </a:rPr>
                        <a:t>Number of Satellites</a:t>
                      </a:r>
                    </a:p>
                    <a:p>
                      <a:pPr marL="0" marR="0" algn="ctr">
                        <a:lnSpc>
                          <a:spcPct val="107000"/>
                        </a:lnSpc>
                        <a:spcBef>
                          <a:spcPts val="0"/>
                        </a:spcBef>
                        <a:spcAft>
                          <a:spcPts val="0"/>
                        </a:spcAft>
                      </a:pPr>
                      <a:r>
                        <a:rPr lang="en-US" sz="800" dirty="0">
                          <a:effectLst/>
                        </a:rPr>
                        <a:t>Orbit Altitude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Licensing Administration</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2637304724"/>
                  </a:ext>
                </a:extLst>
              </a:tr>
              <a:tr h="749196">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OneWeb</a:t>
                      </a:r>
                    </a:p>
                    <a:p>
                      <a:pPr marL="0" marR="0">
                        <a:lnSpc>
                          <a:spcPct val="107000"/>
                        </a:lnSpc>
                        <a:spcBef>
                          <a:spcPts val="0"/>
                        </a:spcBef>
                        <a:spcAft>
                          <a:spcPts val="0"/>
                        </a:spcAft>
                      </a:pPr>
                      <a:r>
                        <a:rPr lang="en-US" sz="800">
                          <a:effectLst/>
                        </a:rPr>
                        <a:t>(June 2017 Ku/Ka band)</a:t>
                      </a:r>
                    </a:p>
                    <a:p>
                      <a:pPr marL="0" marR="0">
                        <a:lnSpc>
                          <a:spcPct val="107000"/>
                        </a:lnSpc>
                        <a:spcBef>
                          <a:spcPts val="0"/>
                        </a:spcBef>
                        <a:spcAft>
                          <a:spcPts val="0"/>
                        </a:spcAft>
                      </a:pPr>
                      <a:r>
                        <a:rPr lang="en-US" sz="800">
                          <a:effectLst/>
                        </a:rPr>
                        <a:t>(Aug. 2020- V-band))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720 satellites - Ku/Ka/V-bands</a:t>
                      </a:r>
                    </a:p>
                    <a:p>
                      <a:pPr marL="0" marR="0">
                        <a:lnSpc>
                          <a:spcPct val="107000"/>
                        </a:lnSpc>
                        <a:spcBef>
                          <a:spcPts val="0"/>
                        </a:spcBef>
                        <a:spcAft>
                          <a:spcPts val="0"/>
                        </a:spcAft>
                      </a:pPr>
                      <a:r>
                        <a:rPr lang="en-US" sz="800" dirty="0">
                          <a:effectLst/>
                        </a:rPr>
                        <a:t>          1,200 km</a:t>
                      </a:r>
                    </a:p>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1,280 satellites - V-band </a:t>
                      </a:r>
                    </a:p>
                    <a:p>
                      <a:pPr marL="0" marR="0">
                        <a:lnSpc>
                          <a:spcPct val="107000"/>
                        </a:lnSpc>
                        <a:spcBef>
                          <a:spcPts val="0"/>
                        </a:spcBef>
                        <a:spcAft>
                          <a:spcPts val="0"/>
                        </a:spcAft>
                      </a:pPr>
                      <a:r>
                        <a:rPr lang="en-US" sz="800" dirty="0">
                          <a:effectLst/>
                        </a:rPr>
                        <a:t>          8,500 km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UK</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272281271"/>
                  </a:ext>
                </a:extLst>
              </a:tr>
              <a:tr h="623292">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TeleSat Canada</a:t>
                      </a:r>
                    </a:p>
                    <a:p>
                      <a:pPr marL="0" marR="0">
                        <a:lnSpc>
                          <a:spcPct val="107000"/>
                        </a:lnSpc>
                        <a:spcBef>
                          <a:spcPts val="0"/>
                        </a:spcBef>
                        <a:spcAft>
                          <a:spcPts val="0"/>
                        </a:spcAft>
                      </a:pPr>
                      <a:r>
                        <a:rPr lang="en-US" sz="800">
                          <a:effectLst/>
                        </a:rPr>
                        <a:t>(Nov. 2017 – Ka-band)</a:t>
                      </a:r>
                    </a:p>
                    <a:p>
                      <a:pPr marL="0" marR="0">
                        <a:lnSpc>
                          <a:spcPct val="107000"/>
                        </a:lnSpc>
                        <a:spcBef>
                          <a:spcPts val="0"/>
                        </a:spcBef>
                        <a:spcAft>
                          <a:spcPts val="0"/>
                        </a:spcAft>
                      </a:pPr>
                      <a:r>
                        <a:rPr lang="en-US" sz="800">
                          <a:effectLst/>
                        </a:rPr>
                        <a:t>(Nov. 2018 – V-band)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117 satellites -</a:t>
                      </a:r>
                    </a:p>
                    <a:p>
                      <a:pPr marL="0" marR="0">
                        <a:lnSpc>
                          <a:spcPct val="107000"/>
                        </a:lnSpc>
                        <a:spcBef>
                          <a:spcPts val="0"/>
                        </a:spcBef>
                        <a:spcAft>
                          <a:spcPts val="0"/>
                        </a:spcAft>
                      </a:pPr>
                      <a:r>
                        <a:rPr lang="en-US" sz="800">
                          <a:effectLst/>
                        </a:rPr>
                        <a:t>          1,000-1,248 km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Canada</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692482130"/>
                  </a:ext>
                </a:extLst>
              </a:tr>
              <a:tr h="497388">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Space Norway</a:t>
                      </a:r>
                    </a:p>
                    <a:p>
                      <a:pPr marL="0" marR="0">
                        <a:lnSpc>
                          <a:spcPct val="107000"/>
                        </a:lnSpc>
                        <a:spcBef>
                          <a:spcPts val="0"/>
                        </a:spcBef>
                        <a:spcAft>
                          <a:spcPts val="0"/>
                        </a:spcAft>
                      </a:pPr>
                      <a:r>
                        <a:rPr lang="en-US" sz="800">
                          <a:effectLst/>
                        </a:rPr>
                        <a:t>(Nov. 2017 – Ka-band)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2 satellites -</a:t>
                      </a:r>
                    </a:p>
                    <a:p>
                      <a:pPr marL="0" marR="0">
                        <a:lnSpc>
                          <a:spcPct val="107000"/>
                        </a:lnSpc>
                        <a:spcBef>
                          <a:spcPts val="0"/>
                        </a:spcBef>
                        <a:spcAft>
                          <a:spcPts val="0"/>
                        </a:spcAft>
                      </a:pPr>
                      <a:r>
                        <a:rPr lang="en-US" sz="800">
                          <a:effectLst/>
                        </a:rPr>
                        <a:t>        Apogee 43,509 (km) to perigee 8,089 km</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Norway</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2828870512"/>
                  </a:ext>
                </a:extLst>
              </a:tr>
              <a:tr h="817669">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SpaceX</a:t>
                      </a:r>
                    </a:p>
                    <a:p>
                      <a:pPr marL="0" marR="0">
                        <a:lnSpc>
                          <a:spcPct val="107000"/>
                        </a:lnSpc>
                        <a:spcBef>
                          <a:spcPts val="0"/>
                        </a:spcBef>
                        <a:spcAft>
                          <a:spcPts val="0"/>
                        </a:spcAft>
                      </a:pPr>
                      <a:r>
                        <a:rPr lang="en-US" sz="800">
                          <a:effectLst/>
                        </a:rPr>
                        <a:t>(March 2018 – Ku/Ka bands with</a:t>
                      </a:r>
                    </a:p>
                    <a:p>
                      <a:pPr marL="0" marR="0">
                        <a:lnSpc>
                          <a:spcPct val="107000"/>
                        </a:lnSpc>
                        <a:spcBef>
                          <a:spcPts val="0"/>
                        </a:spcBef>
                        <a:spcAft>
                          <a:spcPts val="0"/>
                        </a:spcAft>
                      </a:pPr>
                      <a:r>
                        <a:rPr lang="en-US" sz="800">
                          <a:effectLst/>
                        </a:rPr>
                        <a:t>modifications granted in April 2019 and Dec. 2019)</a:t>
                      </a:r>
                    </a:p>
                    <a:p>
                      <a:pPr marL="0" marR="0">
                        <a:lnSpc>
                          <a:spcPct val="107000"/>
                        </a:lnSpc>
                        <a:spcBef>
                          <a:spcPts val="0"/>
                        </a:spcBef>
                        <a:spcAft>
                          <a:spcPts val="0"/>
                        </a:spcAft>
                      </a:pPr>
                      <a:r>
                        <a:rPr lang="en-US" sz="800">
                          <a:effectLst/>
                        </a:rPr>
                        <a:t>(Nov. 2018 – V-band)</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4,409 satellites - Ku/Ka/V bands</a:t>
                      </a:r>
                    </a:p>
                    <a:p>
                      <a:pPr marL="0" marR="0">
                        <a:lnSpc>
                          <a:spcPct val="107000"/>
                        </a:lnSpc>
                        <a:spcBef>
                          <a:spcPts val="0"/>
                        </a:spcBef>
                        <a:spcAft>
                          <a:spcPts val="0"/>
                        </a:spcAft>
                      </a:pPr>
                      <a:r>
                        <a:rPr lang="en-US" sz="800" dirty="0">
                          <a:effectLst/>
                        </a:rPr>
                        <a:t>        *  1,584 operate at 550km</a:t>
                      </a:r>
                    </a:p>
                    <a:p>
                      <a:pPr marL="0" marR="0">
                        <a:lnSpc>
                          <a:spcPct val="107000"/>
                        </a:lnSpc>
                        <a:spcBef>
                          <a:spcPts val="0"/>
                        </a:spcBef>
                        <a:spcAft>
                          <a:spcPts val="0"/>
                        </a:spcAft>
                      </a:pPr>
                      <a:r>
                        <a:rPr lang="en-US" sz="800" dirty="0">
                          <a:effectLst/>
                        </a:rPr>
                        <a:t>        *  Remaining operate at 1,150 km </a:t>
                      </a:r>
                    </a:p>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Additional 7,518 satellites V-band  - altitudes from 335 km to 346 km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US (with Norway filings)</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4148369693"/>
                  </a:ext>
                </a:extLst>
              </a:tr>
              <a:tr h="583681">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O3b/SES</a:t>
                      </a:r>
                    </a:p>
                    <a:p>
                      <a:pPr marL="0" marR="0">
                        <a:lnSpc>
                          <a:spcPct val="107000"/>
                        </a:lnSpc>
                        <a:spcBef>
                          <a:spcPts val="0"/>
                        </a:spcBef>
                        <a:spcAft>
                          <a:spcPts val="0"/>
                        </a:spcAft>
                      </a:pPr>
                      <a:r>
                        <a:rPr lang="en-US" sz="800">
                          <a:effectLst/>
                        </a:rPr>
                        <a:t>(June 2018 – Ka, Ku, V-band)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dirty="0">
                          <a:effectLst/>
                        </a:rPr>
                        <a:t> </a:t>
                      </a:r>
                    </a:p>
                    <a:p>
                      <a:pPr marL="0" marR="0">
                        <a:lnSpc>
                          <a:spcPct val="107000"/>
                        </a:lnSpc>
                        <a:spcBef>
                          <a:spcPts val="0"/>
                        </a:spcBef>
                        <a:spcAft>
                          <a:spcPts val="0"/>
                        </a:spcAft>
                      </a:pPr>
                      <a:r>
                        <a:rPr lang="en-US" sz="800" dirty="0">
                          <a:effectLst/>
                        </a:rPr>
                        <a:t>42 satellites -</a:t>
                      </a:r>
                    </a:p>
                    <a:p>
                      <a:pPr marL="0" marR="0">
                        <a:lnSpc>
                          <a:spcPct val="107000"/>
                        </a:lnSpc>
                        <a:spcBef>
                          <a:spcPts val="0"/>
                        </a:spcBef>
                        <a:spcAft>
                          <a:spcPts val="0"/>
                        </a:spcAft>
                      </a:pPr>
                      <a:r>
                        <a:rPr lang="en-US" sz="800" dirty="0">
                          <a:effectLst/>
                        </a:rPr>
                        <a:t>         8,062 km</a:t>
                      </a:r>
                    </a:p>
                    <a:p>
                      <a:pPr marL="0" marR="0">
                        <a:lnSpc>
                          <a:spcPct val="107000"/>
                        </a:lnSpc>
                        <a:spcBef>
                          <a:spcPts val="0"/>
                        </a:spcBef>
                        <a:spcAft>
                          <a:spcPts val="0"/>
                        </a:spcAft>
                      </a:pPr>
                      <a:r>
                        <a:rPr lang="en-US" sz="800" dirty="0">
                          <a:effectLst/>
                        </a:rPr>
                        <a:t>(16 out of 42 have V-band)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UK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2442019717"/>
                  </a:ext>
                </a:extLst>
              </a:tr>
              <a:tr h="497388">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ViaSat</a:t>
                      </a:r>
                    </a:p>
                    <a:p>
                      <a:pPr marL="0" marR="0">
                        <a:lnSpc>
                          <a:spcPct val="107000"/>
                        </a:lnSpc>
                        <a:spcBef>
                          <a:spcPts val="0"/>
                        </a:spcBef>
                        <a:spcAft>
                          <a:spcPts val="0"/>
                        </a:spcAft>
                      </a:pPr>
                      <a:r>
                        <a:rPr lang="en-US" sz="800">
                          <a:effectLst/>
                        </a:rPr>
                        <a:t>(April 2020 – Ka and V-bands)</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20 satellites -</a:t>
                      </a:r>
                    </a:p>
                    <a:p>
                      <a:pPr marL="0" marR="0">
                        <a:lnSpc>
                          <a:spcPct val="107000"/>
                        </a:lnSpc>
                        <a:spcBef>
                          <a:spcPts val="0"/>
                        </a:spcBef>
                        <a:spcAft>
                          <a:spcPts val="0"/>
                        </a:spcAft>
                      </a:pPr>
                      <a:r>
                        <a:rPr lang="en-US" sz="800">
                          <a:effectLst/>
                        </a:rPr>
                        <a:t>         Proposed MEO satellites will operate at 8,200 km.</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a:effectLst/>
                        </a:rPr>
                        <a:t> </a:t>
                      </a:r>
                    </a:p>
                    <a:p>
                      <a:pPr marL="0" marR="0" algn="ctr">
                        <a:lnSpc>
                          <a:spcPct val="107000"/>
                        </a:lnSpc>
                        <a:spcBef>
                          <a:spcPts val="0"/>
                        </a:spcBef>
                        <a:spcAft>
                          <a:spcPts val="0"/>
                        </a:spcAft>
                      </a:pPr>
                      <a:r>
                        <a:rPr lang="en-US" sz="800">
                          <a:effectLst/>
                        </a:rPr>
                        <a:t>Netherlands</a:t>
                      </a:r>
                    </a:p>
                    <a:p>
                      <a:pPr marL="0" marR="0" algn="ctr">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2906901272"/>
                  </a:ext>
                </a:extLst>
              </a:tr>
              <a:tr h="623292">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Kuiper (Amazon)</a:t>
                      </a:r>
                    </a:p>
                    <a:p>
                      <a:pPr marL="0" marR="0">
                        <a:lnSpc>
                          <a:spcPct val="107000"/>
                        </a:lnSpc>
                        <a:spcBef>
                          <a:spcPts val="0"/>
                        </a:spcBef>
                        <a:spcAft>
                          <a:spcPts val="0"/>
                        </a:spcAft>
                      </a:pPr>
                      <a:r>
                        <a:rPr lang="en-US" sz="800">
                          <a:effectLst/>
                        </a:rPr>
                        <a:t>(July 2020 – Ka-band as part of the “second processing round”)</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3,236 satellites in 98 orbital planes </a:t>
                      </a:r>
                    </a:p>
                    <a:p>
                      <a:pPr marL="0" marR="0">
                        <a:lnSpc>
                          <a:spcPct val="107000"/>
                        </a:lnSpc>
                        <a:spcBef>
                          <a:spcPts val="0"/>
                        </a:spcBef>
                        <a:spcAft>
                          <a:spcPts val="0"/>
                        </a:spcAft>
                      </a:pPr>
                      <a:r>
                        <a:rPr lang="en-US" sz="800">
                          <a:effectLst/>
                        </a:rPr>
                        <a:t>          590 km, 610 km, and 630 km</a:t>
                      </a:r>
                    </a:p>
                    <a:p>
                      <a:pPr marL="0" marR="0">
                        <a:lnSpc>
                          <a:spcPct val="107000"/>
                        </a:lnSpc>
                        <a:spcBef>
                          <a:spcPts val="0"/>
                        </a:spcBef>
                        <a:spcAft>
                          <a:spcPts val="0"/>
                        </a:spcAft>
                      </a:pPr>
                      <a:r>
                        <a:rPr lang="en-US" sz="800">
                          <a:effectLst/>
                        </a:rPr>
                        <a:t> </a:t>
                      </a:r>
                    </a:p>
                    <a:p>
                      <a:pPr marL="0" marR="0">
                        <a:lnSpc>
                          <a:spcPct val="107000"/>
                        </a:lnSpc>
                        <a:spcBef>
                          <a:spcPts val="0"/>
                        </a:spcBef>
                        <a:spcAft>
                          <a:spcPts val="0"/>
                        </a:spcAft>
                      </a:pP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tc>
                  <a:txBody>
                    <a:bodyPr/>
                    <a:lstStyle/>
                    <a:p>
                      <a:pPr marL="0" marR="0" algn="ctr">
                        <a:lnSpc>
                          <a:spcPct val="107000"/>
                        </a:lnSpc>
                        <a:spcBef>
                          <a:spcPts val="0"/>
                        </a:spcBef>
                        <a:spcAft>
                          <a:spcPts val="0"/>
                        </a:spcAft>
                      </a:pPr>
                      <a:r>
                        <a:rPr lang="en-US" sz="800" dirty="0">
                          <a:effectLst/>
                        </a:rPr>
                        <a:t> </a:t>
                      </a:r>
                    </a:p>
                    <a:p>
                      <a:pPr marL="0" marR="0" algn="ctr">
                        <a:lnSpc>
                          <a:spcPct val="107000"/>
                        </a:lnSpc>
                        <a:spcBef>
                          <a:spcPts val="0"/>
                        </a:spcBef>
                        <a:spcAft>
                          <a:spcPts val="0"/>
                        </a:spcAft>
                      </a:pPr>
                      <a:r>
                        <a:rPr lang="en-US" sz="800" dirty="0">
                          <a:effectLst/>
                        </a:rPr>
                        <a:t>US</a:t>
                      </a:r>
                    </a:p>
                    <a:p>
                      <a:pPr marL="0" marR="0" algn="ctr">
                        <a:lnSpc>
                          <a:spcPct val="107000"/>
                        </a:lnSpc>
                        <a:spcBef>
                          <a:spcPts val="0"/>
                        </a:spcBef>
                        <a:spcAft>
                          <a:spcPts val="0"/>
                        </a:spcAft>
                      </a:pPr>
                      <a:r>
                        <a:rPr lang="en-US" sz="800" dirty="0">
                          <a:effectLst/>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2950" marR="52950" marT="0" marB="0"/>
                </a:tc>
                <a:extLst>
                  <a:ext uri="{0D108BD9-81ED-4DB2-BD59-A6C34878D82A}">
                    <a16:rowId xmlns:a16="http://schemas.microsoft.com/office/drawing/2014/main" val="1540325816"/>
                  </a:ext>
                </a:extLst>
              </a:tr>
            </a:tbl>
          </a:graphicData>
        </a:graphic>
      </p:graphicFrame>
      <p:cxnSp>
        <p:nvCxnSpPr>
          <p:cNvPr id="8" name="Straight Connector 7">
            <a:extLst>
              <a:ext uri="{FF2B5EF4-FFF2-40B4-BE49-F238E27FC236}">
                <a16:creationId xmlns:a16="http://schemas.microsoft.com/office/drawing/2014/main" id="{931924B9-6F56-41D5-B4C3-A5147F0B2481}"/>
              </a:ext>
            </a:extLst>
          </p:cNvPr>
          <p:cNvCxnSpPr/>
          <p:nvPr/>
        </p:nvCxnSpPr>
        <p:spPr>
          <a:xfrm>
            <a:off x="0" y="1232297"/>
            <a:ext cx="914400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13505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E68A8-B2E2-46E1-AE8C-AE7FD29F74C0}"/>
              </a:ext>
            </a:extLst>
          </p:cNvPr>
          <p:cNvSpPr>
            <a:spLocks noGrp="1"/>
          </p:cNvSpPr>
          <p:nvPr>
            <p:ph idx="1"/>
          </p:nvPr>
        </p:nvSpPr>
        <p:spPr>
          <a:xfrm>
            <a:off x="438149" y="1448789"/>
            <a:ext cx="8258175" cy="5132986"/>
          </a:xfrm>
        </p:spPr>
        <p:txBody>
          <a:bodyPr>
            <a:normAutofit lnSpcReduction="10000"/>
          </a:bodyPr>
          <a:lstStyle/>
          <a:p>
            <a:r>
              <a:rPr lang="en-US" dirty="0"/>
              <a:t>Facility-based licensing</a:t>
            </a:r>
          </a:p>
          <a:p>
            <a:pPr lvl="1"/>
            <a:r>
              <a:rPr lang="en-US" dirty="0"/>
              <a:t>License is for a station in a specific orbit using specific frequencies</a:t>
            </a:r>
          </a:p>
          <a:p>
            <a:r>
              <a:rPr lang="en-US" dirty="0"/>
              <a:t>ORBIT Act states that the FCC shall not have the authority to assign by competitive bidding orbital locations or spectrum used for the provision of international or global satellite communications services. 47 U.S.C. Section 765f</a:t>
            </a:r>
          </a:p>
          <a:p>
            <a:r>
              <a:rPr lang="en-US" dirty="0"/>
              <a:t>License term for non-broadcast space stations is 15 years</a:t>
            </a:r>
          </a:p>
          <a:p>
            <a:r>
              <a:rPr lang="en-US" dirty="0"/>
              <a:t>Milestones to launch and operate; escalating bond requirements</a:t>
            </a:r>
          </a:p>
          <a:p>
            <a:r>
              <a:rPr lang="en-US" dirty="0"/>
              <a:t>Technical Requirements – e.g., Spacing, Prevention Of Interference, Mitigation Of Orbital Debris</a:t>
            </a:r>
          </a:p>
          <a:p>
            <a:r>
              <a:rPr lang="en-US" dirty="0"/>
              <a:t>All space station licenses are subject to the outcome of international ITU coordination</a:t>
            </a:r>
          </a:p>
          <a:p>
            <a:r>
              <a:rPr lang="en-US" dirty="0"/>
              <a:t>Requests by non-U.S.-licensed satellites to access the U.S. market treated the same as applications for FCC licenses; market access is NOT a license, but the review process is largely the same and grantees must meet same technical and legal requirements as U.S-licensees</a:t>
            </a:r>
          </a:p>
          <a:p>
            <a:endParaRPr lang="en-US" dirty="0"/>
          </a:p>
          <a:p>
            <a:endParaRPr lang="en-US" dirty="0"/>
          </a:p>
          <a:p>
            <a:endParaRPr lang="en-US" dirty="0"/>
          </a:p>
        </p:txBody>
      </p:sp>
      <p:sp>
        <p:nvSpPr>
          <p:cNvPr id="5" name="Slide Number Placeholder 4">
            <a:extLst>
              <a:ext uri="{FF2B5EF4-FFF2-40B4-BE49-F238E27FC236}">
                <a16:creationId xmlns:a16="http://schemas.microsoft.com/office/drawing/2014/main" id="{0295A8F6-6373-4B81-B047-C0E8EB7B587B}"/>
              </a:ext>
            </a:extLst>
          </p:cNvPr>
          <p:cNvSpPr>
            <a:spLocks noGrp="1"/>
          </p:cNvSpPr>
          <p:nvPr>
            <p:ph type="sldNum" sz="quarter" idx="12"/>
          </p:nvPr>
        </p:nvSpPr>
        <p:spPr/>
        <p:txBody>
          <a:bodyPr/>
          <a:lstStyle/>
          <a:p>
            <a:fld id="{F5B8D629-9698-448A-948B-2AF99A51CE1B}" type="slidenum">
              <a:rPr lang="en-US" smtClean="0"/>
              <a:t>13</a:t>
            </a:fld>
            <a:endParaRPr lang="en-US"/>
          </a:p>
        </p:txBody>
      </p:sp>
      <p:sp>
        <p:nvSpPr>
          <p:cNvPr id="6" name="Title 1">
            <a:extLst>
              <a:ext uri="{FF2B5EF4-FFF2-40B4-BE49-F238E27FC236}">
                <a16:creationId xmlns:a16="http://schemas.microsoft.com/office/drawing/2014/main" id="{88AADE9E-F943-4849-96D5-148F36CD87E1}"/>
              </a:ext>
            </a:extLst>
          </p:cNvPr>
          <p:cNvSpPr>
            <a:spLocks noGrp="1"/>
          </p:cNvSpPr>
          <p:nvPr>
            <p:ph type="title"/>
          </p:nvPr>
        </p:nvSpPr>
        <p:spPr>
          <a:xfrm>
            <a:off x="628650" y="276225"/>
            <a:ext cx="7886700" cy="915988"/>
          </a:xfrm>
        </p:spPr>
        <p:txBody>
          <a:bodyPr>
            <a:normAutofit/>
          </a:bodyPr>
          <a:lstStyle/>
          <a:p>
            <a:r>
              <a:rPr lang="en-US" dirty="0"/>
              <a:t>Licensing Basics - Satellites</a:t>
            </a:r>
          </a:p>
        </p:txBody>
      </p:sp>
      <p:pic>
        <p:nvPicPr>
          <p:cNvPr id="2" name="Picture 4" descr="BS00925_[1]">
            <a:extLst>
              <a:ext uri="{FF2B5EF4-FFF2-40B4-BE49-F238E27FC236}">
                <a16:creationId xmlns:a16="http://schemas.microsoft.com/office/drawing/2014/main" id="{6F769AEC-821A-4604-86AF-05A89CBFF4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80999" y="156088"/>
            <a:ext cx="1928070" cy="103635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5889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702D-A39B-44EF-AD2A-B9491D4A827E}"/>
              </a:ext>
            </a:extLst>
          </p:cNvPr>
          <p:cNvSpPr>
            <a:spLocks noGrp="1"/>
          </p:cNvSpPr>
          <p:nvPr>
            <p:ph type="title"/>
          </p:nvPr>
        </p:nvSpPr>
        <p:spPr/>
        <p:txBody>
          <a:bodyPr>
            <a:normAutofit/>
          </a:bodyPr>
          <a:lstStyle/>
          <a:p>
            <a:r>
              <a:rPr lang="en-US" dirty="0"/>
              <a:t>Licensing Basics - GSOs</a:t>
            </a:r>
          </a:p>
        </p:txBody>
      </p:sp>
      <p:sp>
        <p:nvSpPr>
          <p:cNvPr id="3" name="Content Placeholder 2">
            <a:extLst>
              <a:ext uri="{FF2B5EF4-FFF2-40B4-BE49-F238E27FC236}">
                <a16:creationId xmlns:a16="http://schemas.microsoft.com/office/drawing/2014/main" id="{780CD510-D4B6-41D3-8A5F-8E8948F612C8}"/>
              </a:ext>
            </a:extLst>
          </p:cNvPr>
          <p:cNvSpPr>
            <a:spLocks noGrp="1"/>
          </p:cNvSpPr>
          <p:nvPr>
            <p:ph idx="1"/>
          </p:nvPr>
        </p:nvSpPr>
        <p:spPr>
          <a:xfrm>
            <a:off x="380999" y="1448790"/>
            <a:ext cx="8315325" cy="5132940"/>
          </a:xfrm>
        </p:spPr>
        <p:txBody>
          <a:bodyPr>
            <a:normAutofit fontScale="92500" lnSpcReduction="10000"/>
          </a:bodyPr>
          <a:lstStyle/>
          <a:p>
            <a:pPr marL="0" indent="0">
              <a:buNone/>
            </a:pPr>
            <a:r>
              <a:rPr lang="en-US" altLang="en-US" sz="2400" b="1" dirty="0">
                <a:latin typeface="Calibri" panose="020F0502020204030204" pitchFamily="34" charset="0"/>
                <a:cs typeface="Calibri" panose="020F0502020204030204" pitchFamily="34" charset="0"/>
              </a:rPr>
              <a:t>“GSO-like”: First-Come, First-Served Framework. 47 CFR Section 25.158</a:t>
            </a:r>
          </a:p>
          <a:p>
            <a:r>
              <a:rPr lang="en-US" sz="2600" dirty="0"/>
              <a:t>Applications for GSO-like satellite operations placed in a queue and considered in the order that they are filed</a:t>
            </a:r>
            <a:endParaRPr lang="en-US" altLang="en-US" sz="2400" dirty="0">
              <a:latin typeface="Calibri" panose="020F0502020204030204" pitchFamily="34" charset="0"/>
              <a:cs typeface="Calibri" panose="020F0502020204030204" pitchFamily="34" charset="0"/>
            </a:endParaRPr>
          </a:p>
          <a:p>
            <a:r>
              <a:rPr lang="en-US" altLang="en-US" sz="2400" dirty="0">
                <a:latin typeface="Calibri" panose="020F0502020204030204" pitchFamily="34" charset="0"/>
                <a:cs typeface="Calibri" panose="020F0502020204030204" pitchFamily="34" charset="0"/>
              </a:rPr>
              <a:t>Application reviewed to determine whether it is acceptable for filing; if acceptable for filing, will be placed on public notice</a:t>
            </a:r>
          </a:p>
          <a:p>
            <a:r>
              <a:rPr lang="en-US" altLang="en-US" sz="2400" dirty="0">
                <a:latin typeface="Calibri" panose="020F0502020204030204" pitchFamily="34" charset="0"/>
                <a:cs typeface="Calibri" panose="020F0502020204030204" pitchFamily="34" charset="0"/>
              </a:rPr>
              <a:t>Application will be granted</a:t>
            </a:r>
            <a:r>
              <a:rPr lang="en-US" sz="2600" dirty="0"/>
              <a:t> if:</a:t>
            </a:r>
          </a:p>
          <a:p>
            <a:pPr lvl="1"/>
            <a:r>
              <a:rPr lang="en-US" sz="2300" dirty="0"/>
              <a:t>the Commission finds that the applicant and its proposed facilities and operations comply with all applicable regulations and policies, and that grant of the application will serve the public interest, convenience and necessity</a:t>
            </a:r>
          </a:p>
          <a:p>
            <a:pPr lvl="1"/>
            <a:r>
              <a:rPr lang="en-US" altLang="en-US" sz="2300" dirty="0">
                <a:latin typeface="Calibri" panose="020F0502020204030204" pitchFamily="34" charset="0"/>
                <a:cs typeface="Calibri" panose="020F0502020204030204" pitchFamily="34" charset="0"/>
              </a:rPr>
              <a:t>The proposed satellite will not cause harmful interference to any previously licensed operations</a:t>
            </a:r>
          </a:p>
          <a:p>
            <a:r>
              <a:rPr lang="en-US" sz="2600" dirty="0"/>
              <a:t>A license </a:t>
            </a:r>
            <a:r>
              <a:rPr lang="en-US" sz="2600" dirty="0">
                <a:latin typeface="Calibri" panose="020F0502020204030204" pitchFamily="34" charset="0"/>
                <a:cs typeface="Calibri" panose="020F0502020204030204" pitchFamily="34" charset="0"/>
              </a:rPr>
              <a:t>applicant</a:t>
            </a:r>
            <a:r>
              <a:rPr lang="en-US" sz="2600" dirty="0"/>
              <a:t> for GSO-like satellite operation must not transfer, assign, or otherwise permit any other entity to assume its place in any queue</a:t>
            </a:r>
          </a:p>
          <a:p>
            <a:pPr marL="457200" lvl="1" indent="0">
              <a:buNone/>
            </a:pPr>
            <a:endParaRPr lang="en-US" dirty="0"/>
          </a:p>
        </p:txBody>
      </p:sp>
      <p:sp>
        <p:nvSpPr>
          <p:cNvPr id="5" name="Slide Number Placeholder 4">
            <a:extLst>
              <a:ext uri="{FF2B5EF4-FFF2-40B4-BE49-F238E27FC236}">
                <a16:creationId xmlns:a16="http://schemas.microsoft.com/office/drawing/2014/main" id="{6E0CC332-E2EC-41D9-BBB4-D888F1FC8D69}"/>
              </a:ext>
            </a:extLst>
          </p:cNvPr>
          <p:cNvSpPr>
            <a:spLocks noGrp="1"/>
          </p:cNvSpPr>
          <p:nvPr>
            <p:ph type="sldNum" sz="quarter" idx="12"/>
          </p:nvPr>
        </p:nvSpPr>
        <p:spPr/>
        <p:txBody>
          <a:bodyPr/>
          <a:lstStyle/>
          <a:p>
            <a:fld id="{F5B8D629-9698-448A-948B-2AF99A51CE1B}" type="slidenum">
              <a:rPr lang="en-US" smtClean="0"/>
              <a:t>14</a:t>
            </a:fld>
            <a:endParaRPr lang="en-US"/>
          </a:p>
        </p:txBody>
      </p:sp>
      <p:pic>
        <p:nvPicPr>
          <p:cNvPr id="6" name="Picture 4" descr="BS00925_[1]">
            <a:extLst>
              <a:ext uri="{FF2B5EF4-FFF2-40B4-BE49-F238E27FC236}">
                <a16:creationId xmlns:a16="http://schemas.microsoft.com/office/drawing/2014/main" id="{C873206C-BBB4-4E38-85A7-9F8A3E0A1F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999" y="156088"/>
            <a:ext cx="1928070" cy="103635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6445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A0837-2D0C-449D-BD6E-D7F1A17CED6B}"/>
              </a:ext>
            </a:extLst>
          </p:cNvPr>
          <p:cNvSpPr>
            <a:spLocks noGrp="1"/>
          </p:cNvSpPr>
          <p:nvPr>
            <p:ph idx="1"/>
          </p:nvPr>
        </p:nvSpPr>
        <p:spPr>
          <a:xfrm>
            <a:off x="390525" y="1448790"/>
            <a:ext cx="8334375" cy="4987636"/>
          </a:xfrm>
        </p:spPr>
        <p:txBody>
          <a:bodyPr>
            <a:normAutofit fontScale="92500" lnSpcReduction="10000"/>
          </a:bodyPr>
          <a:lstStyle/>
          <a:p>
            <a:pPr marL="0" indent="0">
              <a:lnSpc>
                <a:spcPct val="80000"/>
              </a:lnSpc>
              <a:buNone/>
            </a:pPr>
            <a:r>
              <a:rPr lang="en-US" altLang="en-US" sz="2400" b="1" dirty="0">
                <a:latin typeface="Calibri" panose="020F0502020204030204" pitchFamily="34" charset="0"/>
                <a:cs typeface="Calibri" panose="020F0502020204030204" pitchFamily="34" charset="0"/>
              </a:rPr>
              <a:t>“NGSO-like”: Modified Processing Round. 47 CFR Section 25.157</a:t>
            </a:r>
          </a:p>
          <a:p>
            <a:pPr>
              <a:lnSpc>
                <a:spcPct val="80000"/>
              </a:lnSpc>
            </a:pPr>
            <a:r>
              <a:rPr lang="en-US" altLang="en-US" sz="2400" dirty="0">
                <a:latin typeface="Calibri" panose="020F0502020204030204" pitchFamily="34" charset="0"/>
                <a:cs typeface="Calibri" panose="020F0502020204030204" pitchFamily="34" charset="0"/>
              </a:rPr>
              <a:t>The first application to be filed is a “lead” application that initiates a processing round, and establishes a cut-off date for competing applications</a:t>
            </a:r>
          </a:p>
          <a:p>
            <a:pPr lvl="1">
              <a:lnSpc>
                <a:spcPct val="80000"/>
              </a:lnSpc>
            </a:pPr>
            <a:r>
              <a:rPr lang="en-US" altLang="en-US" sz="2200" dirty="0">
                <a:latin typeface="Calibri" panose="020F0502020204030204" pitchFamily="34" charset="0"/>
                <a:cs typeface="Calibri" panose="020F0502020204030204" pitchFamily="34" charset="0"/>
              </a:rPr>
              <a:t>Other application filed during the processing round are “competing” applications</a:t>
            </a:r>
          </a:p>
          <a:p>
            <a:pPr>
              <a:lnSpc>
                <a:spcPct val="80000"/>
              </a:lnSpc>
            </a:pPr>
            <a:r>
              <a:rPr lang="en-US" altLang="en-US" sz="2400" dirty="0">
                <a:latin typeface="Calibri" panose="020F0502020204030204" pitchFamily="34" charset="0"/>
                <a:cs typeface="Calibri" panose="020F0502020204030204" pitchFamily="34" charset="0"/>
              </a:rPr>
              <a:t>After review, Commission will grant all applications that meet standards for grant and deny the other applications</a:t>
            </a:r>
          </a:p>
          <a:p>
            <a:pPr lvl="1">
              <a:lnSpc>
                <a:spcPct val="80000"/>
              </a:lnSpc>
            </a:pPr>
            <a:r>
              <a:rPr lang="en-US" altLang="en-US" sz="2200" dirty="0">
                <a:latin typeface="Calibri" panose="020F0502020204030204" pitchFamily="34" charset="0"/>
                <a:cs typeface="Calibri" panose="020F0502020204030204" pitchFamily="34" charset="0"/>
              </a:rPr>
              <a:t>Operators are required to coordinate systems to avoid interference between systems</a:t>
            </a:r>
          </a:p>
          <a:p>
            <a:pPr lvl="1">
              <a:lnSpc>
                <a:spcPct val="80000"/>
              </a:lnSpc>
            </a:pPr>
            <a:r>
              <a:rPr lang="en-US" altLang="en-US" sz="2200" dirty="0">
                <a:latin typeface="Calibri" panose="020F0502020204030204" pitchFamily="34" charset="0"/>
                <a:cs typeface="Calibri" panose="020F0502020204030204" pitchFamily="34" charset="0"/>
              </a:rPr>
              <a:t>If coordination is unsuccessful, operators are required to split the spectrum in circumstances where a specified interference threshold is exceeded </a:t>
            </a:r>
          </a:p>
          <a:p>
            <a:pPr>
              <a:lnSpc>
                <a:spcPct val="80000"/>
              </a:lnSpc>
            </a:pPr>
            <a:r>
              <a:rPr lang="en-US" altLang="en-US" sz="2400" dirty="0">
                <a:latin typeface="Calibri" panose="020F0502020204030204" pitchFamily="34" charset="0"/>
                <a:cs typeface="Calibri" panose="020F0502020204030204" pitchFamily="34" charset="0"/>
              </a:rPr>
              <a:t>Milestones</a:t>
            </a:r>
          </a:p>
          <a:p>
            <a:pPr lvl="1">
              <a:defRPr/>
            </a:pPr>
            <a:r>
              <a:rPr lang="en-US" altLang="en-US" sz="2200" dirty="0">
                <a:latin typeface="Calibri" panose="020F0502020204030204" pitchFamily="34" charset="0"/>
                <a:cs typeface="Calibri" panose="020F0502020204030204" pitchFamily="34" charset="0"/>
              </a:rPr>
              <a:t>Deploy 50% of the total number of authorized satellites in 6 years; remaining in 9 years</a:t>
            </a:r>
          </a:p>
          <a:p>
            <a:pPr lvl="1">
              <a:defRPr/>
            </a:pPr>
            <a:r>
              <a:rPr lang="en-US" altLang="en-US" sz="2200" dirty="0">
                <a:latin typeface="Calibri" panose="020F0502020204030204" pitchFamily="34" charset="0"/>
                <a:cs typeface="Calibri" panose="020F0502020204030204" pitchFamily="34" charset="0"/>
              </a:rPr>
              <a:t>Failure to meet the milestone, authorization will be reduced to the number of satellites in use on the milestone date; bond is forfeited</a:t>
            </a:r>
          </a:p>
          <a:p>
            <a:pPr marL="914400" lvl="2" indent="0" eaLnBrk="1" hangingPunct="1">
              <a:buFont typeface="Wingdings 3" panose="05040102010807070707" pitchFamily="18" charset="2"/>
              <a:buNone/>
              <a:defRPr/>
            </a:pPr>
            <a:endParaRPr lang="en-US" altLang="en-US" sz="2800" dirty="0">
              <a:latin typeface="Calibri" panose="020F0502020204030204" pitchFamily="34" charset="0"/>
              <a:cs typeface="Calibri" panose="020F0502020204030204" pitchFamily="34" charset="0"/>
            </a:endParaRPr>
          </a:p>
          <a:p>
            <a:pPr>
              <a:lnSpc>
                <a:spcPct val="80000"/>
              </a:lnSpc>
            </a:pPr>
            <a:endParaRPr lang="en-US" altLang="en-US" sz="2800" dirty="0">
              <a:latin typeface="Calibri" panose="020F0502020204030204" pitchFamily="34" charset="0"/>
              <a:cs typeface="Calibri" panose="020F0502020204030204" pitchFamily="34" charset="0"/>
            </a:endParaRPr>
          </a:p>
          <a:p>
            <a:pPr marL="0" indent="0">
              <a:lnSpc>
                <a:spcPct val="80000"/>
              </a:lnSpc>
              <a:buNone/>
            </a:pPr>
            <a:endParaRPr lang="en-US" altLang="en-US" sz="2400" dirty="0">
              <a:latin typeface="Calibri" panose="020F0502020204030204" pitchFamily="34" charset="0"/>
              <a:cs typeface="Calibri" panose="020F0502020204030204" pitchFamily="34" charset="0"/>
            </a:endParaRPr>
          </a:p>
          <a:p>
            <a:pPr lvl="2">
              <a:lnSpc>
                <a:spcPct val="80000"/>
              </a:lnSpc>
            </a:pPr>
            <a:endParaRPr lang="en-US" altLang="en-US" sz="2000" dirty="0">
              <a:latin typeface="Calibri" panose="020F0502020204030204" pitchFamily="34" charset="0"/>
              <a:cs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3E62F98A-B421-46D3-9B7E-2CEC092D0E8C}"/>
              </a:ext>
            </a:extLst>
          </p:cNvPr>
          <p:cNvSpPr>
            <a:spLocks noGrp="1"/>
          </p:cNvSpPr>
          <p:nvPr>
            <p:ph type="sldNum" sz="quarter" idx="12"/>
          </p:nvPr>
        </p:nvSpPr>
        <p:spPr/>
        <p:txBody>
          <a:bodyPr/>
          <a:lstStyle/>
          <a:p>
            <a:fld id="{F5B8D629-9698-448A-948B-2AF99A51CE1B}" type="slidenum">
              <a:rPr lang="en-US" smtClean="0"/>
              <a:t>15</a:t>
            </a:fld>
            <a:endParaRPr lang="en-US"/>
          </a:p>
        </p:txBody>
      </p:sp>
      <p:sp>
        <p:nvSpPr>
          <p:cNvPr id="6" name="Title 1">
            <a:extLst>
              <a:ext uri="{FF2B5EF4-FFF2-40B4-BE49-F238E27FC236}">
                <a16:creationId xmlns:a16="http://schemas.microsoft.com/office/drawing/2014/main" id="{EDE7A31B-F8E3-463C-8190-4299D61FB1C3}"/>
              </a:ext>
            </a:extLst>
          </p:cNvPr>
          <p:cNvSpPr>
            <a:spLocks noGrp="1"/>
          </p:cNvSpPr>
          <p:nvPr>
            <p:ph type="title"/>
          </p:nvPr>
        </p:nvSpPr>
        <p:spPr>
          <a:xfrm>
            <a:off x="628650" y="276225"/>
            <a:ext cx="7886700" cy="915988"/>
          </a:xfrm>
        </p:spPr>
        <p:txBody>
          <a:bodyPr>
            <a:normAutofit/>
          </a:bodyPr>
          <a:lstStyle/>
          <a:p>
            <a:r>
              <a:rPr lang="en-US" sz="3600" dirty="0"/>
              <a:t>Licensing Basics – NGSO FSS</a:t>
            </a:r>
          </a:p>
        </p:txBody>
      </p:sp>
      <p:pic>
        <p:nvPicPr>
          <p:cNvPr id="2" name="Picture 4" descr="BS00925_[1]">
            <a:extLst>
              <a:ext uri="{FF2B5EF4-FFF2-40B4-BE49-F238E27FC236}">
                <a16:creationId xmlns:a16="http://schemas.microsoft.com/office/drawing/2014/main" id="{CC1D6AFA-F627-4031-9B86-FF3A455518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0999" y="156088"/>
            <a:ext cx="1928070" cy="1036354"/>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63121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83E3D749-D96B-422E-8692-9DF5E32C5A88}"/>
              </a:ext>
            </a:extLst>
          </p:cNvPr>
          <p:cNvSpPr>
            <a:spLocks noGrp="1"/>
          </p:cNvSpPr>
          <p:nvPr>
            <p:ph type="title"/>
          </p:nvPr>
        </p:nvSpPr>
        <p:spPr>
          <a:xfrm>
            <a:off x="762000" y="520134"/>
            <a:ext cx="8229600" cy="1143000"/>
          </a:xfrm>
        </p:spPr>
        <p:txBody>
          <a:bodyPr>
            <a:normAutofit/>
          </a:bodyPr>
          <a:lstStyle/>
          <a:p>
            <a:pPr algn="ctr" eaLnBrk="1" hangingPunct="1"/>
            <a:r>
              <a:rPr lang="en-US" altLang="en-US" sz="3600" dirty="0">
                <a:latin typeface="Calibri" panose="020F0502020204030204" pitchFamily="34" charset="0"/>
                <a:cs typeface="Calibri" panose="020F0502020204030204" pitchFamily="34" charset="0"/>
              </a:rPr>
              <a:t>L</a:t>
            </a:r>
            <a:r>
              <a:rPr lang="en-US" altLang="en-US" sz="3600" b="1" dirty="0">
                <a:latin typeface="Calibri" panose="020F0502020204030204" pitchFamily="34" charset="0"/>
                <a:cs typeface="Calibri" panose="020F0502020204030204" pitchFamily="34" charset="0"/>
              </a:rPr>
              <a:t>icensing Basics - Earth Stations </a:t>
            </a:r>
          </a:p>
        </p:txBody>
      </p:sp>
      <p:sp>
        <p:nvSpPr>
          <p:cNvPr id="20483" name="Rectangle 3">
            <a:extLst>
              <a:ext uri="{FF2B5EF4-FFF2-40B4-BE49-F238E27FC236}">
                <a16:creationId xmlns:a16="http://schemas.microsoft.com/office/drawing/2014/main" id="{111FCF5D-229F-416D-B97C-4BFA35F22304}"/>
              </a:ext>
            </a:extLst>
          </p:cNvPr>
          <p:cNvSpPr>
            <a:spLocks noGrp="1"/>
          </p:cNvSpPr>
          <p:nvPr>
            <p:ph type="body" sz="half" idx="1"/>
          </p:nvPr>
        </p:nvSpPr>
        <p:spPr>
          <a:xfrm>
            <a:off x="304800" y="1981200"/>
            <a:ext cx="8686800" cy="4068763"/>
          </a:xfrm>
        </p:spPr>
        <p:txBody>
          <a:bodyPr/>
          <a:lstStyle/>
          <a:p>
            <a:pPr eaLnBrk="1" hangingPunct="1">
              <a:buFont typeface="Symbol" panose="05050102010706020507" pitchFamily="18" charset="2"/>
              <a:buChar char="·"/>
            </a:pPr>
            <a:r>
              <a:rPr lang="en-US" altLang="en-US" sz="2400" dirty="0">
                <a:latin typeface="Calibri" panose="020F0502020204030204" pitchFamily="34" charset="0"/>
                <a:cs typeface="Calibri" panose="020F0502020204030204" pitchFamily="34" charset="0"/>
              </a:rPr>
              <a:t>Transmitting earth stations must be licensed</a:t>
            </a:r>
          </a:p>
          <a:p>
            <a:pPr eaLnBrk="1" hangingPunct="1">
              <a:buFont typeface="Symbol" panose="05050102010706020507" pitchFamily="18" charset="2"/>
              <a:buChar char="·"/>
            </a:pPr>
            <a:r>
              <a:rPr lang="en-US" altLang="en-US" sz="2400" dirty="0">
                <a:latin typeface="Calibri" panose="020F0502020204030204" pitchFamily="34" charset="0"/>
                <a:cs typeface="Calibri" panose="020F0502020204030204" pitchFamily="34" charset="0"/>
              </a:rPr>
              <a:t>No license required for receive-only earth stations operating with U.S. Satellites and approved foreign satellites</a:t>
            </a:r>
          </a:p>
          <a:p>
            <a:pPr eaLnBrk="1" hangingPunct="1">
              <a:buFont typeface="Symbol" panose="05050102010706020507" pitchFamily="18" charset="2"/>
              <a:buChar char="·"/>
            </a:pPr>
            <a:r>
              <a:rPr lang="en-US" altLang="en-US" sz="2400" dirty="0">
                <a:latin typeface="Calibri" panose="020F0502020204030204" pitchFamily="34" charset="0"/>
                <a:cs typeface="Calibri" panose="020F0502020204030204" pitchFamily="34" charset="0"/>
              </a:rPr>
              <a:t>Optional registration for receive-only antennas</a:t>
            </a:r>
          </a:p>
          <a:p>
            <a:pPr eaLnBrk="1" hangingPunct="1">
              <a:buFont typeface="Symbol" panose="05050102010706020507" pitchFamily="18" charset="2"/>
              <a:buChar char="·"/>
            </a:pPr>
            <a:r>
              <a:rPr lang="en-US" altLang="en-US" sz="2400" dirty="0">
                <a:latin typeface="Calibri" panose="020F0502020204030204" pitchFamily="34" charset="0"/>
                <a:cs typeface="Calibri" panose="020F0502020204030204" pitchFamily="34" charset="0"/>
              </a:rPr>
              <a:t>Earth stations meeting specified technical criteria are routinely processed</a:t>
            </a:r>
          </a:p>
        </p:txBody>
      </p:sp>
      <p:pic>
        <p:nvPicPr>
          <p:cNvPr id="2" name="Picture 18" descr="MCj03968940000[1]">
            <a:extLst>
              <a:ext uri="{FF2B5EF4-FFF2-40B4-BE49-F238E27FC236}">
                <a16:creationId xmlns:a16="http://schemas.microsoft.com/office/drawing/2014/main" id="{B995E6A4-2539-4110-BACC-541E869B4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7274"/>
            <a:ext cx="1551252" cy="130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36EDFD4-191B-463E-BD19-D38762189A7C}"/>
              </a:ext>
            </a:extLst>
          </p:cNvPr>
          <p:cNvSpPr>
            <a:spLocks noGrp="1"/>
          </p:cNvSpPr>
          <p:nvPr>
            <p:ph type="sldNum" sz="quarter" idx="12"/>
          </p:nvPr>
        </p:nvSpPr>
        <p:spPr/>
        <p:txBody>
          <a:bodyPr/>
          <a:lstStyle/>
          <a:p>
            <a:pPr>
              <a:defRPr/>
            </a:pPr>
            <a:fld id="{FA7EE2C4-4F57-4920-B3A6-7C92BAC8226C}" type="slidenum">
              <a:rPr lang="en-US" altLang="en-US" smtClean="0"/>
              <a:pPr>
                <a:defRPr/>
              </a:pPr>
              <a:t>16</a:t>
            </a:fld>
            <a:endParaRPr lang="en-US" altLang="en-US" dirty="0"/>
          </a:p>
        </p:txBody>
      </p:sp>
      <p:cxnSp>
        <p:nvCxnSpPr>
          <p:cNvPr id="5" name="Straight Connector 4">
            <a:extLst>
              <a:ext uri="{FF2B5EF4-FFF2-40B4-BE49-F238E27FC236}">
                <a16:creationId xmlns:a16="http://schemas.microsoft.com/office/drawing/2014/main" id="{3D767623-F7F5-4190-BF17-9AC4E5072F26}"/>
              </a:ext>
            </a:extLst>
          </p:cNvPr>
          <p:cNvCxnSpPr/>
          <p:nvPr/>
        </p:nvCxnSpPr>
        <p:spPr>
          <a:xfrm>
            <a:off x="0" y="1534300"/>
            <a:ext cx="9144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atellite in space2">
            <a:extLst>
              <a:ext uri="{FF2B5EF4-FFF2-40B4-BE49-F238E27FC236}">
                <a16:creationId xmlns:a16="http://schemas.microsoft.com/office/drawing/2014/main" id="{2096EA81-E477-44B5-A52B-D152E848A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a:extLst>
              <a:ext uri="{FF2B5EF4-FFF2-40B4-BE49-F238E27FC236}">
                <a16:creationId xmlns:a16="http://schemas.microsoft.com/office/drawing/2014/main" id="{650B2770-AFE1-415A-81F7-78934A516ACC}"/>
              </a:ext>
            </a:extLst>
          </p:cNvPr>
          <p:cNvSpPr>
            <a:spLocks noGrp="1"/>
          </p:cNvSpPr>
          <p:nvPr>
            <p:ph type="ctrTitle"/>
          </p:nvPr>
        </p:nvSpPr>
        <p:spPr>
          <a:xfrm>
            <a:off x="593521" y="1281208"/>
            <a:ext cx="7772400" cy="1470025"/>
          </a:xfrm>
        </p:spPr>
        <p:txBody>
          <a:bodyPr>
            <a:normAutofit/>
          </a:bodyPr>
          <a:lstStyle/>
          <a:p>
            <a:pPr algn="ctr" eaLnBrk="1" hangingPunct="1"/>
            <a:r>
              <a:rPr lang="en-US" altLang="en-US" b="1" dirty="0">
                <a:solidFill>
                  <a:schemeClr val="bg1"/>
                </a:solidFill>
                <a:latin typeface="Calibri" panose="020F0502020204030204" pitchFamily="34" charset="0"/>
                <a:cs typeface="Calibri" panose="020F0502020204030204" pitchFamily="34" charset="0"/>
              </a:rPr>
              <a:t>Commercial Broadband Satellites &amp; The U.S. Regulatory Framework</a:t>
            </a:r>
          </a:p>
        </p:txBody>
      </p:sp>
      <p:sp>
        <p:nvSpPr>
          <p:cNvPr id="7174" name="Text Box 6">
            <a:extLst>
              <a:ext uri="{FF2B5EF4-FFF2-40B4-BE49-F238E27FC236}">
                <a16:creationId xmlns:a16="http://schemas.microsoft.com/office/drawing/2014/main" id="{179E8FE2-0C21-43AA-9306-9AA0702AC693}"/>
              </a:ext>
            </a:extLst>
          </p:cNvPr>
          <p:cNvSpPr txBox="1">
            <a:spLocks noChangeArrowheads="1"/>
          </p:cNvSpPr>
          <p:nvPr/>
        </p:nvSpPr>
        <p:spPr bwMode="auto">
          <a:xfrm>
            <a:off x="3565525" y="4343400"/>
            <a:ext cx="413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7175" name="Text Box 7">
            <a:extLst>
              <a:ext uri="{FF2B5EF4-FFF2-40B4-BE49-F238E27FC236}">
                <a16:creationId xmlns:a16="http://schemas.microsoft.com/office/drawing/2014/main" id="{4C119077-9B05-4F9B-A084-EB168DCD27BB}"/>
              </a:ext>
            </a:extLst>
          </p:cNvPr>
          <p:cNvSpPr txBox="1">
            <a:spLocks noChangeArrowheads="1"/>
          </p:cNvSpPr>
          <p:nvPr/>
        </p:nvSpPr>
        <p:spPr bwMode="auto">
          <a:xfrm>
            <a:off x="4051882" y="2262379"/>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1800" dirty="0">
              <a:latin typeface="Arial" panose="020B0604020202020204" pitchFamily="34" charset="0"/>
            </a:endParaRPr>
          </a:p>
        </p:txBody>
      </p:sp>
      <p:sp>
        <p:nvSpPr>
          <p:cNvPr id="2" name="TextBox 1">
            <a:extLst>
              <a:ext uri="{FF2B5EF4-FFF2-40B4-BE49-F238E27FC236}">
                <a16:creationId xmlns:a16="http://schemas.microsoft.com/office/drawing/2014/main" id="{44DE9463-695F-4824-A637-191BAEED2B1D}"/>
              </a:ext>
            </a:extLst>
          </p:cNvPr>
          <p:cNvSpPr txBox="1"/>
          <p:nvPr/>
        </p:nvSpPr>
        <p:spPr>
          <a:xfrm>
            <a:off x="936071" y="4838045"/>
            <a:ext cx="5036890" cy="1200329"/>
          </a:xfrm>
          <a:prstGeom prst="rect">
            <a:avLst/>
          </a:prstGeom>
          <a:noFill/>
        </p:spPr>
        <p:txBody>
          <a:bodyPr wrap="square" rtlCol="0">
            <a:spAutoFit/>
          </a:bodyPr>
          <a:lstStyle/>
          <a:p>
            <a:r>
              <a:rPr lang="en-US" dirty="0">
                <a:solidFill>
                  <a:schemeClr val="bg1"/>
                </a:solidFill>
              </a:rPr>
              <a:t>Jim Schlichting</a:t>
            </a:r>
          </a:p>
          <a:p>
            <a:r>
              <a:rPr lang="en-US" dirty="0">
                <a:solidFill>
                  <a:schemeClr val="bg1"/>
                </a:solidFill>
              </a:rPr>
              <a:t>Senior Deputy Chief</a:t>
            </a:r>
          </a:p>
          <a:p>
            <a:r>
              <a:rPr lang="en-US" dirty="0">
                <a:solidFill>
                  <a:schemeClr val="bg1"/>
                </a:solidFill>
              </a:rPr>
              <a:t>International Bureau</a:t>
            </a:r>
          </a:p>
          <a:p>
            <a:r>
              <a:rPr lang="en-US" dirty="0">
                <a:solidFill>
                  <a:schemeClr val="bg1"/>
                </a:solidFill>
              </a:rPr>
              <a:t>Federal Communications Commission</a:t>
            </a:r>
            <a:endParaRPr lang="en-US" dirty="0"/>
          </a:p>
        </p:txBody>
      </p:sp>
      <p:sp>
        <p:nvSpPr>
          <p:cNvPr id="3" name="TextBox 2">
            <a:extLst>
              <a:ext uri="{FF2B5EF4-FFF2-40B4-BE49-F238E27FC236}">
                <a16:creationId xmlns:a16="http://schemas.microsoft.com/office/drawing/2014/main" id="{A1EBE752-A199-4646-AB5C-0C968883ADBD}"/>
              </a:ext>
            </a:extLst>
          </p:cNvPr>
          <p:cNvSpPr txBox="1"/>
          <p:nvPr/>
        </p:nvSpPr>
        <p:spPr>
          <a:xfrm>
            <a:off x="3213718" y="435006"/>
            <a:ext cx="5495276" cy="646331"/>
          </a:xfrm>
          <a:prstGeom prst="rect">
            <a:avLst/>
          </a:prstGeom>
          <a:noFill/>
        </p:spPr>
        <p:txBody>
          <a:bodyPr wrap="square" rtlCol="0">
            <a:spAutoFit/>
          </a:bodyPr>
          <a:lstStyle/>
          <a:p>
            <a:pPr algn="ctr"/>
            <a:r>
              <a:rPr lang="en-US" dirty="0">
                <a:solidFill>
                  <a:schemeClr val="bg1"/>
                </a:solidFill>
              </a:rPr>
              <a:t>Internet Society’s Indigenous Connectivity Summit 2020                   Training Session, September 29, 2020</a:t>
            </a:r>
          </a:p>
        </p:txBody>
      </p:sp>
    </p:spTree>
    <p:extLst>
      <p:ext uri="{BB962C8B-B14F-4D97-AF65-F5344CB8AC3E}">
        <p14:creationId xmlns:p14="http://schemas.microsoft.com/office/powerpoint/2010/main" val="403857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C43EA-37C6-4AB3-8341-463600E3A578}"/>
              </a:ext>
            </a:extLst>
          </p:cNvPr>
          <p:cNvSpPr>
            <a:spLocks noGrp="1"/>
          </p:cNvSpPr>
          <p:nvPr>
            <p:ph type="title"/>
          </p:nvPr>
        </p:nvSpPr>
        <p:spPr/>
        <p:txBody>
          <a:bodyPr/>
          <a:lstStyle/>
          <a:p>
            <a:r>
              <a:rPr lang="en-US" dirty="0"/>
              <a:t>What is a Satellite?</a:t>
            </a:r>
          </a:p>
        </p:txBody>
      </p:sp>
      <p:sp>
        <p:nvSpPr>
          <p:cNvPr id="3" name="Content Placeholder 2">
            <a:extLst>
              <a:ext uri="{FF2B5EF4-FFF2-40B4-BE49-F238E27FC236}">
                <a16:creationId xmlns:a16="http://schemas.microsoft.com/office/drawing/2014/main" id="{06D8F0E3-45A8-45CE-9496-CC87DDF18AF3}"/>
              </a:ext>
            </a:extLst>
          </p:cNvPr>
          <p:cNvSpPr>
            <a:spLocks noGrp="1"/>
          </p:cNvSpPr>
          <p:nvPr>
            <p:ph idx="1"/>
          </p:nvPr>
        </p:nvSpPr>
        <p:spPr>
          <a:xfrm>
            <a:off x="1827254" y="1469875"/>
            <a:ext cx="6861485" cy="4987636"/>
          </a:xfrm>
        </p:spPr>
        <p:txBody>
          <a:bodyPr>
            <a:normAutofit/>
          </a:bodyPr>
          <a:lstStyle/>
          <a:p>
            <a:r>
              <a:rPr lang="en-US" sz="3200" dirty="0"/>
              <a:t>A “space station” is a “station located on an object which is beyond, is intended to go beyond, or has been beyond, the major portion of the Earth's atmosphere. (RR)” 47 CFR Section 25.103.</a:t>
            </a:r>
          </a:p>
          <a:p>
            <a:pPr lvl="1"/>
            <a:r>
              <a:rPr lang="en-US" sz="2800" dirty="0"/>
              <a:t>Karman Line = 80-100 kilometers altitude </a:t>
            </a:r>
          </a:p>
          <a:p>
            <a:pPr lvl="1"/>
            <a:r>
              <a:rPr lang="en-US" sz="2800" dirty="0"/>
              <a:t>International Space Station = approx. 410 km</a:t>
            </a:r>
          </a:p>
          <a:p>
            <a:pPr lvl="1"/>
            <a:r>
              <a:rPr lang="en-US" sz="2800" dirty="0"/>
              <a:t>Moon = approx. 360,000 - 400,000 km (elliptical orbit)</a:t>
            </a:r>
          </a:p>
        </p:txBody>
      </p:sp>
      <p:sp>
        <p:nvSpPr>
          <p:cNvPr id="5" name="Slide Number Placeholder 4">
            <a:extLst>
              <a:ext uri="{FF2B5EF4-FFF2-40B4-BE49-F238E27FC236}">
                <a16:creationId xmlns:a16="http://schemas.microsoft.com/office/drawing/2014/main" id="{2CAFA576-BAA3-49A6-A4C6-3ADFFE815ECD}"/>
              </a:ext>
            </a:extLst>
          </p:cNvPr>
          <p:cNvSpPr>
            <a:spLocks noGrp="1"/>
          </p:cNvSpPr>
          <p:nvPr>
            <p:ph type="sldNum" sz="quarter" idx="12"/>
          </p:nvPr>
        </p:nvSpPr>
        <p:spPr/>
        <p:txBody>
          <a:bodyPr/>
          <a:lstStyle/>
          <a:p>
            <a:fld id="{F5B8D629-9698-448A-948B-2AF99A51CE1B}" type="slidenum">
              <a:rPr lang="en-US" smtClean="0"/>
              <a:t>2</a:t>
            </a:fld>
            <a:endParaRPr lang="en-US"/>
          </a:p>
        </p:txBody>
      </p:sp>
      <p:pic>
        <p:nvPicPr>
          <p:cNvPr id="8" name="Picture 7" descr="A close up of a logo&#10;&#10;Description automatically generated">
            <a:extLst>
              <a:ext uri="{FF2B5EF4-FFF2-40B4-BE49-F238E27FC236}">
                <a16:creationId xmlns:a16="http://schemas.microsoft.com/office/drawing/2014/main" id="{11188CFF-03F6-4F4A-ADFC-EFFE21CD2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227" y="10658"/>
            <a:ext cx="1602296" cy="6858000"/>
          </a:xfrm>
          <a:prstGeom prst="rect">
            <a:avLst/>
          </a:prstGeom>
        </p:spPr>
      </p:pic>
    </p:spTree>
    <p:extLst>
      <p:ext uri="{BB962C8B-B14F-4D97-AF65-F5344CB8AC3E}">
        <p14:creationId xmlns:p14="http://schemas.microsoft.com/office/powerpoint/2010/main" val="60465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AA16-3286-4FD8-817A-59A5CAADCD6E}"/>
              </a:ext>
            </a:extLst>
          </p:cNvPr>
          <p:cNvSpPr>
            <a:spLocks noGrp="1"/>
          </p:cNvSpPr>
          <p:nvPr>
            <p:ph type="title"/>
          </p:nvPr>
        </p:nvSpPr>
        <p:spPr/>
        <p:txBody>
          <a:bodyPr/>
          <a:lstStyle/>
          <a:p>
            <a:r>
              <a:rPr lang="en-US" dirty="0"/>
              <a:t>Traditional Satellites</a:t>
            </a:r>
          </a:p>
        </p:txBody>
      </p:sp>
      <p:sp>
        <p:nvSpPr>
          <p:cNvPr id="3" name="Content Placeholder 2">
            <a:extLst>
              <a:ext uri="{FF2B5EF4-FFF2-40B4-BE49-F238E27FC236}">
                <a16:creationId xmlns:a16="http://schemas.microsoft.com/office/drawing/2014/main" id="{35C5A6EA-E787-4753-9571-2ECB92C027F5}"/>
              </a:ext>
            </a:extLst>
          </p:cNvPr>
          <p:cNvSpPr>
            <a:spLocks noGrp="1"/>
          </p:cNvSpPr>
          <p:nvPr>
            <p:ph idx="1"/>
          </p:nvPr>
        </p:nvSpPr>
        <p:spPr>
          <a:xfrm>
            <a:off x="257175" y="1448790"/>
            <a:ext cx="2226533" cy="4987636"/>
          </a:xfrm>
        </p:spPr>
        <p:txBody>
          <a:bodyPr/>
          <a:lstStyle/>
          <a:p>
            <a:pPr marL="0" indent="0">
              <a:buNone/>
            </a:pPr>
            <a:r>
              <a:rPr lang="en-US" b="1" dirty="0"/>
              <a:t>Basic Satellite Anatomy</a:t>
            </a:r>
          </a:p>
        </p:txBody>
      </p:sp>
      <p:sp>
        <p:nvSpPr>
          <p:cNvPr id="5" name="Slide Number Placeholder 4">
            <a:extLst>
              <a:ext uri="{FF2B5EF4-FFF2-40B4-BE49-F238E27FC236}">
                <a16:creationId xmlns:a16="http://schemas.microsoft.com/office/drawing/2014/main" id="{5AB8DF2A-80AB-44F7-BADF-848AA9E57111}"/>
              </a:ext>
            </a:extLst>
          </p:cNvPr>
          <p:cNvSpPr>
            <a:spLocks noGrp="1"/>
          </p:cNvSpPr>
          <p:nvPr>
            <p:ph type="sldNum" sz="quarter" idx="12"/>
          </p:nvPr>
        </p:nvSpPr>
        <p:spPr/>
        <p:txBody>
          <a:bodyPr/>
          <a:lstStyle/>
          <a:p>
            <a:fld id="{F5B8D629-9698-448A-948B-2AF99A51CE1B}" type="slidenum">
              <a:rPr lang="en-US" smtClean="0"/>
              <a:t>3</a:t>
            </a:fld>
            <a:endParaRPr lang="en-US"/>
          </a:p>
        </p:txBody>
      </p:sp>
      <p:pic>
        <p:nvPicPr>
          <p:cNvPr id="6" name="Picture 2" descr="satellite parts images indicating pieces of a satellite">
            <a:extLst>
              <a:ext uri="{FF2B5EF4-FFF2-40B4-BE49-F238E27FC236}">
                <a16:creationId xmlns:a16="http://schemas.microsoft.com/office/drawing/2014/main" id="{020584A8-DD15-4644-B50F-D6EC3BFBF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19632" y="1462172"/>
            <a:ext cx="6098059" cy="51195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8376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DD2E-17A6-4A2F-9DDC-2DDA71320A64}"/>
              </a:ext>
            </a:extLst>
          </p:cNvPr>
          <p:cNvSpPr>
            <a:spLocks noGrp="1"/>
          </p:cNvSpPr>
          <p:nvPr>
            <p:ph type="title"/>
          </p:nvPr>
        </p:nvSpPr>
        <p:spPr/>
        <p:txBody>
          <a:bodyPr/>
          <a:lstStyle/>
          <a:p>
            <a:r>
              <a:rPr lang="en-US" dirty="0"/>
              <a:t>Diversity of Satellites</a:t>
            </a:r>
          </a:p>
        </p:txBody>
      </p:sp>
      <p:sp>
        <p:nvSpPr>
          <p:cNvPr id="3" name="Content Placeholder 2">
            <a:extLst>
              <a:ext uri="{FF2B5EF4-FFF2-40B4-BE49-F238E27FC236}">
                <a16:creationId xmlns:a16="http://schemas.microsoft.com/office/drawing/2014/main" id="{7CBD4418-9512-40C6-8AF3-F9D9E5FD8346}"/>
              </a:ext>
            </a:extLst>
          </p:cNvPr>
          <p:cNvSpPr>
            <a:spLocks noGrp="1"/>
          </p:cNvSpPr>
          <p:nvPr>
            <p:ph idx="1"/>
          </p:nvPr>
        </p:nvSpPr>
        <p:spPr>
          <a:xfrm>
            <a:off x="2261286" y="1262309"/>
            <a:ext cx="2230394" cy="2666594"/>
          </a:xfrm>
          <a:ln>
            <a:solidFill>
              <a:schemeClr val="tx1"/>
            </a:solidFill>
          </a:ln>
        </p:spPr>
        <p:txBody>
          <a:bodyPr/>
          <a:lstStyle/>
          <a:p>
            <a:pPr marL="0" indent="0">
              <a:buNone/>
            </a:pPr>
            <a:r>
              <a:rPr lang="en-US" altLang="en-US" dirty="0"/>
              <a:t>Boeing 702 Satellite</a:t>
            </a:r>
          </a:p>
          <a:p>
            <a:r>
              <a:rPr lang="en-US" altLang="en-US" sz="2000" dirty="0"/>
              <a:t>50 meters long, deployed</a:t>
            </a:r>
          </a:p>
          <a:p>
            <a:r>
              <a:rPr lang="en-US" altLang="en-US" sz="2000" dirty="0"/>
              <a:t>4700 kg, fueled</a:t>
            </a:r>
          </a:p>
          <a:p>
            <a:r>
              <a:rPr lang="en-US" altLang="en-US" sz="2000" dirty="0"/>
              <a:t>15 year+ lifetime</a:t>
            </a:r>
          </a:p>
          <a:p>
            <a:r>
              <a:rPr lang="en-US" altLang="en-US" sz="2000" dirty="0"/>
              <a:t>Geostationary Orbit</a:t>
            </a:r>
          </a:p>
          <a:p>
            <a:endParaRPr lang="en-US" dirty="0"/>
          </a:p>
        </p:txBody>
      </p:sp>
      <p:sp>
        <p:nvSpPr>
          <p:cNvPr id="5" name="Slide Number Placeholder 4">
            <a:extLst>
              <a:ext uri="{FF2B5EF4-FFF2-40B4-BE49-F238E27FC236}">
                <a16:creationId xmlns:a16="http://schemas.microsoft.com/office/drawing/2014/main" id="{42AB4A8B-BF80-4F14-B142-AFD7AE983334}"/>
              </a:ext>
            </a:extLst>
          </p:cNvPr>
          <p:cNvSpPr>
            <a:spLocks noGrp="1"/>
          </p:cNvSpPr>
          <p:nvPr>
            <p:ph type="sldNum" sz="quarter" idx="12"/>
          </p:nvPr>
        </p:nvSpPr>
        <p:spPr/>
        <p:txBody>
          <a:bodyPr/>
          <a:lstStyle/>
          <a:p>
            <a:fld id="{F5B8D629-9698-448A-948B-2AF99A51CE1B}" type="slidenum">
              <a:rPr lang="en-US" smtClean="0"/>
              <a:t>4</a:t>
            </a:fld>
            <a:endParaRPr lang="en-US"/>
          </a:p>
        </p:txBody>
      </p:sp>
      <p:pic>
        <p:nvPicPr>
          <p:cNvPr id="6" name="Picture 2" descr="BSS XM 1 HiRez (00pr_01357_xm1_lorez)">
            <a:extLst>
              <a:ext uri="{FF2B5EF4-FFF2-40B4-BE49-F238E27FC236}">
                <a16:creationId xmlns:a16="http://schemas.microsoft.com/office/drawing/2014/main" id="{CBD102B7-684A-477F-A543-6960AFDAF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08689" y="1228371"/>
            <a:ext cx="4267200" cy="53324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8">
            <a:extLst>
              <a:ext uri="{FF2B5EF4-FFF2-40B4-BE49-F238E27FC236}">
                <a16:creationId xmlns:a16="http://schemas.microsoft.com/office/drawing/2014/main" id="{D4A9281A-A8DD-40DD-A711-B8D178F65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11" y="4034499"/>
            <a:ext cx="4106560" cy="240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67567ECF-F12C-42EC-8DEE-53634B37F1EB}"/>
              </a:ext>
            </a:extLst>
          </p:cNvPr>
          <p:cNvSpPr txBox="1">
            <a:spLocks/>
          </p:cNvSpPr>
          <p:nvPr/>
        </p:nvSpPr>
        <p:spPr>
          <a:xfrm>
            <a:off x="30892" y="1262663"/>
            <a:ext cx="2230394" cy="2666240"/>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dirty="0"/>
              <a:t>Planet Labs “Dove” Satellite</a:t>
            </a:r>
          </a:p>
          <a:p>
            <a:r>
              <a:rPr lang="en-US" altLang="en-US" sz="2000" dirty="0"/>
              <a:t>10cm x 10cm x 70 cm, deployed</a:t>
            </a:r>
          </a:p>
          <a:p>
            <a:r>
              <a:rPr lang="en-US" altLang="en-US" sz="2000" dirty="0"/>
              <a:t>4 kg</a:t>
            </a:r>
          </a:p>
          <a:p>
            <a:r>
              <a:rPr lang="en-US" altLang="en-US" sz="2000" dirty="0"/>
              <a:t>5-8 year lifetime</a:t>
            </a:r>
          </a:p>
          <a:p>
            <a:r>
              <a:rPr lang="en-US" altLang="en-US" sz="2000" dirty="0"/>
              <a:t>Low-Earth Orbit</a:t>
            </a:r>
          </a:p>
          <a:p>
            <a:endParaRPr lang="en-US" dirty="0"/>
          </a:p>
        </p:txBody>
      </p:sp>
      <p:sp>
        <p:nvSpPr>
          <p:cNvPr id="9" name="Arrow: Right 8">
            <a:extLst>
              <a:ext uri="{FF2B5EF4-FFF2-40B4-BE49-F238E27FC236}">
                <a16:creationId xmlns:a16="http://schemas.microsoft.com/office/drawing/2014/main" id="{14F4ECFA-EA12-47E7-9AC8-2A63BB302D04}"/>
              </a:ext>
            </a:extLst>
          </p:cNvPr>
          <p:cNvSpPr/>
          <p:nvPr/>
        </p:nvSpPr>
        <p:spPr>
          <a:xfrm>
            <a:off x="4096456" y="3295411"/>
            <a:ext cx="1111731" cy="613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B97726E8-C5A5-4344-B994-A696B41B9026}"/>
              </a:ext>
            </a:extLst>
          </p:cNvPr>
          <p:cNvSpPr/>
          <p:nvPr/>
        </p:nvSpPr>
        <p:spPr>
          <a:xfrm>
            <a:off x="763735" y="3784829"/>
            <a:ext cx="647700" cy="7219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7945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9331-D3F5-4C7E-9DC8-268BB07ECD88}"/>
              </a:ext>
            </a:extLst>
          </p:cNvPr>
          <p:cNvSpPr>
            <a:spLocks noGrp="1"/>
          </p:cNvSpPr>
          <p:nvPr>
            <p:ph type="title"/>
          </p:nvPr>
        </p:nvSpPr>
        <p:spPr>
          <a:xfrm>
            <a:off x="514088" y="296206"/>
            <a:ext cx="7433170" cy="718567"/>
          </a:xfrm>
        </p:spPr>
        <p:txBody>
          <a:bodyPr/>
          <a:lstStyle/>
          <a:p>
            <a:r>
              <a:rPr lang="en-US" dirty="0"/>
              <a:t>Satellite Networks</a:t>
            </a:r>
          </a:p>
        </p:txBody>
      </p:sp>
      <p:sp>
        <p:nvSpPr>
          <p:cNvPr id="5" name="Slide Number Placeholder 4">
            <a:extLst>
              <a:ext uri="{FF2B5EF4-FFF2-40B4-BE49-F238E27FC236}">
                <a16:creationId xmlns:a16="http://schemas.microsoft.com/office/drawing/2014/main" id="{DD4EB1F7-EF60-4ABF-B80A-FA4F23734E0D}"/>
              </a:ext>
            </a:extLst>
          </p:cNvPr>
          <p:cNvSpPr>
            <a:spLocks noGrp="1"/>
          </p:cNvSpPr>
          <p:nvPr>
            <p:ph type="sldNum" sz="quarter" idx="12"/>
          </p:nvPr>
        </p:nvSpPr>
        <p:spPr/>
        <p:txBody>
          <a:bodyPr/>
          <a:lstStyle/>
          <a:p>
            <a:fld id="{F5B8D629-9698-448A-948B-2AF99A51CE1B}" type="slidenum">
              <a:rPr lang="en-US" smtClean="0"/>
              <a:t>5</a:t>
            </a:fld>
            <a:endParaRPr lang="en-US"/>
          </a:p>
        </p:txBody>
      </p:sp>
      <p:graphicFrame>
        <p:nvGraphicFramePr>
          <p:cNvPr id="6" name="Object 4">
            <a:extLst>
              <a:ext uri="{FF2B5EF4-FFF2-40B4-BE49-F238E27FC236}">
                <a16:creationId xmlns:a16="http://schemas.microsoft.com/office/drawing/2014/main" id="{36570AAB-8AF5-4C62-8667-F791F18967A2}"/>
              </a:ext>
            </a:extLst>
          </p:cNvPr>
          <p:cNvGraphicFramePr>
            <a:graphicFrameLocks noChangeAspect="1"/>
          </p:cNvGraphicFramePr>
          <p:nvPr>
            <p:extLst>
              <p:ext uri="{D42A27DB-BD31-4B8C-83A1-F6EECF244321}">
                <p14:modId xmlns:p14="http://schemas.microsoft.com/office/powerpoint/2010/main" val="2252731718"/>
              </p:ext>
            </p:extLst>
          </p:nvPr>
        </p:nvGraphicFramePr>
        <p:xfrm>
          <a:off x="542925" y="4619625"/>
          <a:ext cx="857250" cy="1219200"/>
        </p:xfrm>
        <a:graphic>
          <a:graphicData uri="http://schemas.openxmlformats.org/presentationml/2006/ole">
            <mc:AlternateContent xmlns:mc="http://schemas.openxmlformats.org/markup-compatibility/2006">
              <mc:Choice xmlns:v="urn:schemas-microsoft-com:vml" Requires="v">
                <p:oleObj spid="_x0000_s1138" name="Clip" r:id="rId3" imgW="2171700" imgH="3086100" progId="MS_ClipArt_Gallery.2">
                  <p:embed/>
                </p:oleObj>
              </mc:Choice>
              <mc:Fallback>
                <p:oleObj name="Clip" r:id="rId3" imgW="2171700" imgH="3086100" progId="MS_ClipArt_Gallery.2">
                  <p:embed/>
                  <p:pic>
                    <p:nvPicPr>
                      <p:cNvPr id="13316" name="Object 4">
                        <a:extLst>
                          <a:ext uri="{FF2B5EF4-FFF2-40B4-BE49-F238E27FC236}">
                            <a16:creationId xmlns:a16="http://schemas.microsoft.com/office/drawing/2014/main" id="{00BC9F90-B88A-49AE-B759-494A39E6C2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 y="4619625"/>
                        <a:ext cx="85725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 name="Picture 18" descr="MCj03968940000[1]">
            <a:extLst>
              <a:ext uri="{FF2B5EF4-FFF2-40B4-BE49-F238E27FC236}">
                <a16:creationId xmlns:a16="http://schemas.microsoft.com/office/drawing/2014/main" id="{04090C71-B957-4CD7-8A70-A22BD2FFE7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4108117"/>
            <a:ext cx="1551252" cy="130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Object 3">
            <a:extLst>
              <a:ext uri="{FF2B5EF4-FFF2-40B4-BE49-F238E27FC236}">
                <a16:creationId xmlns:a16="http://schemas.microsoft.com/office/drawing/2014/main" id="{1DA9ADF3-8198-4380-A83D-E6102148CE0E}"/>
              </a:ext>
            </a:extLst>
          </p:cNvPr>
          <p:cNvGraphicFramePr>
            <a:graphicFrameLocks noGrp="1" noChangeAspect="1"/>
          </p:cNvGraphicFramePr>
          <p:nvPr>
            <p:ph sz="quarter" idx="1"/>
            <p:extLst>
              <p:ext uri="{D42A27DB-BD31-4B8C-83A1-F6EECF244321}">
                <p14:modId xmlns:p14="http://schemas.microsoft.com/office/powerpoint/2010/main" val="3102162382"/>
              </p:ext>
            </p:extLst>
          </p:nvPr>
        </p:nvGraphicFramePr>
        <p:xfrm>
          <a:off x="2419350" y="1505765"/>
          <a:ext cx="1219200" cy="847725"/>
        </p:xfrm>
        <a:graphic>
          <a:graphicData uri="http://schemas.openxmlformats.org/presentationml/2006/ole">
            <mc:AlternateContent xmlns:mc="http://schemas.openxmlformats.org/markup-compatibility/2006">
              <mc:Choice xmlns:v="urn:schemas-microsoft-com:vml" Requires="v">
                <p:oleObj spid="_x0000_s1139" name="Clip" r:id="rId6" imgW="4487863" imgH="3116263" progId="MS_ClipArt_Gallery.2">
                  <p:embed/>
                </p:oleObj>
              </mc:Choice>
              <mc:Fallback>
                <p:oleObj name="Clip" r:id="rId6" imgW="4487863" imgH="3116263" progId="MS_ClipArt_Gallery.2">
                  <p:embed/>
                  <p:pic>
                    <p:nvPicPr>
                      <p:cNvPr id="2" name="Object 3">
                        <a:extLst>
                          <a:ext uri="{FF2B5EF4-FFF2-40B4-BE49-F238E27FC236}">
                            <a16:creationId xmlns:a16="http://schemas.microsoft.com/office/drawing/2014/main" id="{705D3D97-A42B-4DE5-879F-57C4708146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1505765"/>
                        <a:ext cx="12192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Text Box 11">
            <a:extLst>
              <a:ext uri="{FF2B5EF4-FFF2-40B4-BE49-F238E27FC236}">
                <a16:creationId xmlns:a16="http://schemas.microsoft.com/office/drawing/2014/main" id="{338C929C-F143-4FD3-9A80-61378CB72CD2}"/>
              </a:ext>
            </a:extLst>
          </p:cNvPr>
          <p:cNvSpPr txBox="1">
            <a:spLocks noChangeArrowheads="1"/>
          </p:cNvSpPr>
          <p:nvPr/>
        </p:nvSpPr>
        <p:spPr bwMode="auto">
          <a:xfrm>
            <a:off x="187053" y="5821362"/>
            <a:ext cx="21751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mn-lt"/>
              </a:rPr>
              <a:t>Earth Station(s):</a:t>
            </a:r>
          </a:p>
          <a:p>
            <a:pPr eaLnBrk="1" hangingPunct="1">
              <a:spcBef>
                <a:spcPct val="0"/>
              </a:spcBef>
              <a:buFontTx/>
              <a:buNone/>
            </a:pPr>
            <a:r>
              <a:rPr lang="en-US" altLang="en-US" sz="1800" dirty="0">
                <a:latin typeface="+mn-lt"/>
              </a:rPr>
              <a:t>Gateway, Feeder Link</a:t>
            </a:r>
          </a:p>
        </p:txBody>
      </p:sp>
      <p:sp>
        <p:nvSpPr>
          <p:cNvPr id="13" name="Text Box 28">
            <a:extLst>
              <a:ext uri="{FF2B5EF4-FFF2-40B4-BE49-F238E27FC236}">
                <a16:creationId xmlns:a16="http://schemas.microsoft.com/office/drawing/2014/main" id="{A984AD32-AC89-4B88-ABA9-5A6419BEEB89}"/>
              </a:ext>
            </a:extLst>
          </p:cNvPr>
          <p:cNvSpPr txBox="1">
            <a:spLocks noChangeArrowheads="1"/>
          </p:cNvSpPr>
          <p:nvPr/>
        </p:nvSpPr>
        <p:spPr bwMode="auto">
          <a:xfrm>
            <a:off x="6075567" y="4534659"/>
            <a:ext cx="16907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mn-lt"/>
              </a:rPr>
              <a:t>Earth Station(s):</a:t>
            </a:r>
          </a:p>
          <a:p>
            <a:pPr eaLnBrk="1" hangingPunct="1">
              <a:spcBef>
                <a:spcPct val="0"/>
              </a:spcBef>
              <a:buFontTx/>
              <a:buNone/>
            </a:pPr>
            <a:r>
              <a:rPr lang="en-US" altLang="en-US" sz="1800" dirty="0">
                <a:latin typeface="+mn-lt"/>
              </a:rPr>
              <a:t>User Terminals</a:t>
            </a:r>
          </a:p>
        </p:txBody>
      </p:sp>
      <p:cxnSp>
        <p:nvCxnSpPr>
          <p:cNvPr id="16" name="Straight Arrow Connector 15">
            <a:extLst>
              <a:ext uri="{FF2B5EF4-FFF2-40B4-BE49-F238E27FC236}">
                <a16:creationId xmlns:a16="http://schemas.microsoft.com/office/drawing/2014/main" id="{0E5592C1-DD07-4CD6-8205-CE1AEC56693D}"/>
              </a:ext>
            </a:extLst>
          </p:cNvPr>
          <p:cNvCxnSpPr>
            <a:cxnSpLocks/>
          </p:cNvCxnSpPr>
          <p:nvPr/>
        </p:nvCxnSpPr>
        <p:spPr>
          <a:xfrm flipV="1">
            <a:off x="1225550" y="2425975"/>
            <a:ext cx="1508125" cy="2157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6C8AE7A-4A89-4828-992E-2CB7723276B5}"/>
              </a:ext>
            </a:extLst>
          </p:cNvPr>
          <p:cNvCxnSpPr>
            <a:cxnSpLocks/>
          </p:cNvCxnSpPr>
          <p:nvPr/>
        </p:nvCxnSpPr>
        <p:spPr>
          <a:xfrm>
            <a:off x="3133725" y="2285093"/>
            <a:ext cx="1266825" cy="18343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 Box 14">
            <a:extLst>
              <a:ext uri="{FF2B5EF4-FFF2-40B4-BE49-F238E27FC236}">
                <a16:creationId xmlns:a16="http://schemas.microsoft.com/office/drawing/2014/main" id="{F9FCB6AE-8A7D-480D-846A-ADE13409C70C}"/>
              </a:ext>
            </a:extLst>
          </p:cNvPr>
          <p:cNvSpPr txBox="1">
            <a:spLocks noChangeArrowheads="1"/>
          </p:cNvSpPr>
          <p:nvPr/>
        </p:nvSpPr>
        <p:spPr bwMode="auto">
          <a:xfrm>
            <a:off x="187053" y="2425975"/>
            <a:ext cx="222355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mn-lt"/>
              </a:rPr>
              <a:t>UPLINK: signal from</a:t>
            </a:r>
          </a:p>
          <a:p>
            <a:pPr eaLnBrk="1" hangingPunct="1">
              <a:spcBef>
                <a:spcPct val="0"/>
              </a:spcBef>
              <a:buFontTx/>
              <a:buNone/>
            </a:pPr>
            <a:r>
              <a:rPr lang="en-US" altLang="en-US" sz="1800" dirty="0">
                <a:latin typeface="+mn-lt"/>
              </a:rPr>
              <a:t>earth station to space</a:t>
            </a:r>
          </a:p>
          <a:p>
            <a:pPr eaLnBrk="1" hangingPunct="1">
              <a:spcBef>
                <a:spcPct val="0"/>
              </a:spcBef>
              <a:buFontTx/>
              <a:buNone/>
            </a:pPr>
            <a:r>
              <a:rPr lang="en-US" altLang="en-US" sz="1800" dirty="0">
                <a:latin typeface="+mn-lt"/>
              </a:rPr>
              <a:t>Station </a:t>
            </a:r>
          </a:p>
        </p:txBody>
      </p:sp>
      <p:sp>
        <p:nvSpPr>
          <p:cNvPr id="27" name="Rectangle 15">
            <a:extLst>
              <a:ext uri="{FF2B5EF4-FFF2-40B4-BE49-F238E27FC236}">
                <a16:creationId xmlns:a16="http://schemas.microsoft.com/office/drawing/2014/main" id="{2323C5EA-FF27-4B9A-93A9-42B094734EF1}"/>
              </a:ext>
            </a:extLst>
          </p:cNvPr>
          <p:cNvSpPr>
            <a:spLocks noChangeArrowheads="1"/>
          </p:cNvSpPr>
          <p:nvPr/>
        </p:nvSpPr>
        <p:spPr bwMode="auto">
          <a:xfrm>
            <a:off x="4057650" y="2834625"/>
            <a:ext cx="2362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dirty="0">
                <a:latin typeface="+mn-lt"/>
              </a:rPr>
              <a:t>DOWNLINK: signal</a:t>
            </a:r>
          </a:p>
          <a:p>
            <a:pPr eaLnBrk="1" hangingPunct="1">
              <a:spcBef>
                <a:spcPct val="0"/>
              </a:spcBef>
              <a:buFontTx/>
              <a:buNone/>
            </a:pPr>
            <a:r>
              <a:rPr lang="en-US" altLang="en-US" sz="1800" dirty="0">
                <a:latin typeface="+mn-lt"/>
              </a:rPr>
              <a:t>from space station to </a:t>
            </a:r>
          </a:p>
          <a:p>
            <a:pPr eaLnBrk="1" hangingPunct="1">
              <a:spcBef>
                <a:spcPct val="0"/>
              </a:spcBef>
              <a:buFontTx/>
              <a:buNone/>
            </a:pPr>
            <a:r>
              <a:rPr lang="en-US" altLang="en-US" sz="1800" dirty="0">
                <a:latin typeface="+mn-lt"/>
              </a:rPr>
              <a:t>earth station</a:t>
            </a:r>
          </a:p>
        </p:txBody>
      </p:sp>
      <p:cxnSp>
        <p:nvCxnSpPr>
          <p:cNvPr id="29" name="Straight Arrow Connector 28">
            <a:extLst>
              <a:ext uri="{FF2B5EF4-FFF2-40B4-BE49-F238E27FC236}">
                <a16:creationId xmlns:a16="http://schemas.microsoft.com/office/drawing/2014/main" id="{A0181A0D-4A48-4A35-9BE1-06E21B4DBD5B}"/>
              </a:ext>
            </a:extLst>
          </p:cNvPr>
          <p:cNvCxnSpPr>
            <a:cxnSpLocks/>
          </p:cNvCxnSpPr>
          <p:nvPr/>
        </p:nvCxnSpPr>
        <p:spPr>
          <a:xfrm flipH="1" flipV="1">
            <a:off x="2952750" y="2729236"/>
            <a:ext cx="1200150" cy="165332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F9EEE4D-83C2-481D-9D3D-C9F116D01722}"/>
              </a:ext>
            </a:extLst>
          </p:cNvPr>
          <p:cNvCxnSpPr>
            <a:cxnSpLocks/>
          </p:cNvCxnSpPr>
          <p:nvPr/>
        </p:nvCxnSpPr>
        <p:spPr>
          <a:xfrm flipH="1">
            <a:off x="1562100" y="2862244"/>
            <a:ext cx="1266826" cy="1927228"/>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pic>
        <p:nvPicPr>
          <p:cNvPr id="34" name="Picture 22" descr="MPj03998520000[1]">
            <a:extLst>
              <a:ext uri="{FF2B5EF4-FFF2-40B4-BE49-F238E27FC236}">
                <a16:creationId xmlns:a16="http://schemas.microsoft.com/office/drawing/2014/main" id="{441D7AD2-768E-4D6F-87D4-3351B525F4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877" y="5573353"/>
            <a:ext cx="88423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1" descr="MCj03985370000[1]">
            <a:extLst>
              <a:ext uri="{FF2B5EF4-FFF2-40B4-BE49-F238E27FC236}">
                <a16:creationId xmlns:a16="http://schemas.microsoft.com/office/drawing/2014/main" id="{B9C61D22-08B1-4C90-8A39-1FFC67EE84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0114" y="5368147"/>
            <a:ext cx="84455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descr="MCj03985230000[1]">
            <a:extLst>
              <a:ext uri="{FF2B5EF4-FFF2-40B4-BE49-F238E27FC236}">
                <a16:creationId xmlns:a16="http://schemas.microsoft.com/office/drawing/2014/main" id="{F60D0541-FDD4-460C-9CAD-4E9AB7CFC5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a:xfrm>
            <a:off x="4565687" y="5592403"/>
            <a:ext cx="1222375" cy="603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 name="Picture 20" descr="NEW_Iridium9505">
            <a:hlinkClick r:id="rId11"/>
            <a:extLst>
              <a:ext uri="{FF2B5EF4-FFF2-40B4-BE49-F238E27FC236}">
                <a16:creationId xmlns:a16="http://schemas.microsoft.com/office/drawing/2014/main" id="{54E6B4B5-E875-45DA-A184-7D517F8196C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49594" y="5144056"/>
            <a:ext cx="518338" cy="107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5" descr="fig07">
            <a:hlinkClick r:id="rId13"/>
            <a:extLst>
              <a:ext uri="{FF2B5EF4-FFF2-40B4-BE49-F238E27FC236}">
                <a16:creationId xmlns:a16="http://schemas.microsoft.com/office/drawing/2014/main" id="{A7F6DFD5-7828-4D71-B9B7-146FE8FEED4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20113" y="5409642"/>
            <a:ext cx="12096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 picture containing car, truck&#10;&#10;Description automatically generated">
            <a:extLst>
              <a:ext uri="{FF2B5EF4-FFF2-40B4-BE49-F238E27FC236}">
                <a16:creationId xmlns:a16="http://schemas.microsoft.com/office/drawing/2014/main" id="{5832FCA5-7357-4157-A490-29D88C5C90E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19932" y="5368147"/>
            <a:ext cx="1190739" cy="828514"/>
          </a:xfrm>
          <a:prstGeom prst="rect">
            <a:avLst/>
          </a:prstGeom>
        </p:spPr>
      </p:pic>
      <p:sp>
        <p:nvSpPr>
          <p:cNvPr id="45" name="Rectangle 44">
            <a:extLst>
              <a:ext uri="{FF2B5EF4-FFF2-40B4-BE49-F238E27FC236}">
                <a16:creationId xmlns:a16="http://schemas.microsoft.com/office/drawing/2014/main" id="{344BCFAA-E77C-4BCB-852B-EC3FE5CA9908}"/>
              </a:ext>
            </a:extLst>
          </p:cNvPr>
          <p:cNvSpPr/>
          <p:nvPr/>
        </p:nvSpPr>
        <p:spPr>
          <a:xfrm>
            <a:off x="4666790" y="1545680"/>
            <a:ext cx="2648161" cy="461665"/>
          </a:xfrm>
          <a:prstGeom prst="rect">
            <a:avLst/>
          </a:prstGeom>
        </p:spPr>
        <p:txBody>
          <a:bodyPr wrap="none">
            <a:spAutoFit/>
          </a:bodyPr>
          <a:lstStyle/>
          <a:p>
            <a:r>
              <a:rPr lang="en-US" altLang="en-US" sz="2400" b="1" dirty="0"/>
              <a:t>Earth Station Types</a:t>
            </a:r>
            <a:endParaRPr lang="en-US" sz="2400" b="1" dirty="0"/>
          </a:p>
        </p:txBody>
      </p:sp>
    </p:spTree>
    <p:extLst>
      <p:ext uri="{BB962C8B-B14F-4D97-AF65-F5344CB8AC3E}">
        <p14:creationId xmlns:p14="http://schemas.microsoft.com/office/powerpoint/2010/main" val="1172749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6" name="Picture 15" descr="A screenshot of a cell phone&#10;&#10;Description automatically generated">
            <a:extLst>
              <a:ext uri="{FF2B5EF4-FFF2-40B4-BE49-F238E27FC236}">
                <a16:creationId xmlns:a16="http://schemas.microsoft.com/office/drawing/2014/main" id="{7F65482D-51E1-43B2-8D14-651ACF178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594" y="1990088"/>
            <a:ext cx="5384893" cy="3984821"/>
          </a:xfrm>
          <a:prstGeom prst="rect">
            <a:avLst/>
          </a:prstGeom>
        </p:spPr>
      </p:pic>
      <p:sp>
        <p:nvSpPr>
          <p:cNvPr id="2" name="Title 1">
            <a:extLst>
              <a:ext uri="{FF2B5EF4-FFF2-40B4-BE49-F238E27FC236}">
                <a16:creationId xmlns:a16="http://schemas.microsoft.com/office/drawing/2014/main" id="{F78A1DB8-7CA9-42FA-8D6D-2E1B8EF2C4A3}"/>
              </a:ext>
            </a:extLst>
          </p:cNvPr>
          <p:cNvSpPr>
            <a:spLocks noGrp="1"/>
          </p:cNvSpPr>
          <p:nvPr>
            <p:ph type="title"/>
          </p:nvPr>
        </p:nvSpPr>
        <p:spPr/>
        <p:txBody>
          <a:bodyPr/>
          <a:lstStyle/>
          <a:p>
            <a:r>
              <a:rPr lang="en-US" dirty="0"/>
              <a:t>Satellite Orbits</a:t>
            </a:r>
          </a:p>
        </p:txBody>
      </p:sp>
      <p:sp>
        <p:nvSpPr>
          <p:cNvPr id="3" name="Content Placeholder 2">
            <a:extLst>
              <a:ext uri="{FF2B5EF4-FFF2-40B4-BE49-F238E27FC236}">
                <a16:creationId xmlns:a16="http://schemas.microsoft.com/office/drawing/2014/main" id="{88886B67-BE73-41DE-8FF0-9027C4B5E1CD}"/>
              </a:ext>
            </a:extLst>
          </p:cNvPr>
          <p:cNvSpPr>
            <a:spLocks noGrp="1"/>
          </p:cNvSpPr>
          <p:nvPr>
            <p:ph idx="1"/>
          </p:nvPr>
        </p:nvSpPr>
        <p:spPr>
          <a:xfrm>
            <a:off x="221776" y="1594094"/>
            <a:ext cx="3912782" cy="4987636"/>
          </a:xfrm>
        </p:spPr>
        <p:txBody>
          <a:bodyPr>
            <a:normAutofit fontScale="92500"/>
          </a:bodyPr>
          <a:lstStyle/>
          <a:p>
            <a:pPr marL="0" indent="0">
              <a:buNone/>
            </a:pPr>
            <a:r>
              <a:rPr lang="en-US" sz="3200" dirty="0"/>
              <a:t>Commonly Used Orbits</a:t>
            </a:r>
          </a:p>
          <a:p>
            <a:pPr lvl="1"/>
            <a:r>
              <a:rPr lang="en-US" sz="3200" dirty="0"/>
              <a:t>Geostationary Orbit (GSO)</a:t>
            </a:r>
          </a:p>
          <a:p>
            <a:pPr lvl="1"/>
            <a:r>
              <a:rPr lang="en-US" sz="3200" dirty="0"/>
              <a:t>Non-Geostationary Orbit (NGSO)</a:t>
            </a:r>
          </a:p>
          <a:p>
            <a:pPr lvl="2"/>
            <a:r>
              <a:rPr lang="en-US" sz="3200" dirty="0"/>
              <a:t>Low-Earth Orbit (LEO)</a:t>
            </a:r>
          </a:p>
          <a:p>
            <a:pPr lvl="2"/>
            <a:r>
              <a:rPr lang="en-US" sz="3200" dirty="0"/>
              <a:t>Medium-Earth Orbit (MEO)</a:t>
            </a:r>
          </a:p>
          <a:p>
            <a:pPr lvl="2"/>
            <a:r>
              <a:rPr lang="en-US" sz="3200" dirty="0"/>
              <a:t>Highly-Elliptical Orbit (HEO)</a:t>
            </a:r>
          </a:p>
          <a:p>
            <a:endParaRPr lang="en-US" dirty="0"/>
          </a:p>
        </p:txBody>
      </p:sp>
      <p:sp>
        <p:nvSpPr>
          <p:cNvPr id="5" name="Slide Number Placeholder 4">
            <a:extLst>
              <a:ext uri="{FF2B5EF4-FFF2-40B4-BE49-F238E27FC236}">
                <a16:creationId xmlns:a16="http://schemas.microsoft.com/office/drawing/2014/main" id="{C3A15487-B139-4BC1-8E39-696C2C1595FD}"/>
              </a:ext>
            </a:extLst>
          </p:cNvPr>
          <p:cNvSpPr>
            <a:spLocks noGrp="1"/>
          </p:cNvSpPr>
          <p:nvPr>
            <p:ph type="sldNum" sz="quarter" idx="12"/>
          </p:nvPr>
        </p:nvSpPr>
        <p:spPr/>
        <p:txBody>
          <a:bodyPr/>
          <a:lstStyle/>
          <a:p>
            <a:fld id="{F5B8D629-9698-448A-948B-2AF99A51CE1B}" type="slidenum">
              <a:rPr lang="en-US" smtClean="0"/>
              <a:t>6</a:t>
            </a:fld>
            <a:endParaRPr lang="en-US"/>
          </a:p>
        </p:txBody>
      </p:sp>
    </p:spTree>
    <p:extLst>
      <p:ext uri="{BB962C8B-B14F-4D97-AF65-F5344CB8AC3E}">
        <p14:creationId xmlns:p14="http://schemas.microsoft.com/office/powerpoint/2010/main" val="303498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A2613-04A3-495A-A7B8-9214A820D507}"/>
              </a:ext>
            </a:extLst>
          </p:cNvPr>
          <p:cNvSpPr>
            <a:spLocks noGrp="1"/>
          </p:cNvSpPr>
          <p:nvPr>
            <p:ph type="title"/>
          </p:nvPr>
        </p:nvSpPr>
        <p:spPr/>
        <p:txBody>
          <a:bodyPr/>
          <a:lstStyle/>
          <a:p>
            <a:r>
              <a:rPr lang="en-US" dirty="0"/>
              <a:t>GSO Satellites</a:t>
            </a:r>
          </a:p>
        </p:txBody>
      </p:sp>
      <p:sp>
        <p:nvSpPr>
          <p:cNvPr id="5" name="Slide Number Placeholder 4">
            <a:extLst>
              <a:ext uri="{FF2B5EF4-FFF2-40B4-BE49-F238E27FC236}">
                <a16:creationId xmlns:a16="http://schemas.microsoft.com/office/drawing/2014/main" id="{C472FB68-864B-4555-91B4-2D288651E2D2}"/>
              </a:ext>
            </a:extLst>
          </p:cNvPr>
          <p:cNvSpPr>
            <a:spLocks noGrp="1"/>
          </p:cNvSpPr>
          <p:nvPr>
            <p:ph type="sldNum" sz="quarter" idx="12"/>
          </p:nvPr>
        </p:nvSpPr>
        <p:spPr/>
        <p:txBody>
          <a:bodyPr/>
          <a:lstStyle/>
          <a:p>
            <a:fld id="{F5B8D629-9698-448A-948B-2AF99A51CE1B}" type="slidenum">
              <a:rPr lang="en-US" smtClean="0"/>
              <a:t>7</a:t>
            </a:fld>
            <a:endParaRPr lang="en-US"/>
          </a:p>
        </p:txBody>
      </p:sp>
      <p:pic>
        <p:nvPicPr>
          <p:cNvPr id="6" name="Picture 4" descr="geoanim">
            <a:extLst>
              <a:ext uri="{FF2B5EF4-FFF2-40B4-BE49-F238E27FC236}">
                <a16:creationId xmlns:a16="http://schemas.microsoft.com/office/drawing/2014/main" id="{B4E19556-D66B-4BAE-937B-CBA6542239E5}"/>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a:xfrm>
            <a:off x="628648" y="4577489"/>
            <a:ext cx="7886701" cy="20042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6">
            <a:extLst>
              <a:ext uri="{FF2B5EF4-FFF2-40B4-BE49-F238E27FC236}">
                <a16:creationId xmlns:a16="http://schemas.microsoft.com/office/drawing/2014/main" id="{CD9CB2C4-2B4F-442A-ABE2-B2082F84A6B1}"/>
              </a:ext>
            </a:extLst>
          </p:cNvPr>
          <p:cNvSpPr/>
          <p:nvPr/>
        </p:nvSpPr>
        <p:spPr>
          <a:xfrm>
            <a:off x="390523" y="1212482"/>
            <a:ext cx="8124826" cy="2492990"/>
          </a:xfrm>
          <a:prstGeom prst="rect">
            <a:avLst/>
          </a:prstGeom>
        </p:spPr>
        <p:txBody>
          <a:bodyPr wrap="square">
            <a:spAutoFit/>
          </a:bodyPr>
          <a:lstStyle/>
          <a:p>
            <a:r>
              <a:rPr lang="en-US" altLang="en-US" sz="2400" b="1" dirty="0"/>
              <a:t>Geostationary orbit</a:t>
            </a:r>
            <a:r>
              <a:rPr lang="en-US" altLang="en-US" sz="2400" dirty="0"/>
              <a:t> </a:t>
            </a:r>
            <a:r>
              <a:rPr lang="en-US" altLang="en-US" sz="2400" b="1" dirty="0"/>
              <a:t>(GSO)</a:t>
            </a:r>
          </a:p>
          <a:p>
            <a:r>
              <a:rPr lang="en-US" altLang="en-US" sz="1600" dirty="0"/>
              <a:t>Examples: ViaSat, Hughes </a:t>
            </a:r>
          </a:p>
          <a:p>
            <a:endParaRPr lang="en-US" altLang="en-US" sz="1600" dirty="0"/>
          </a:p>
          <a:p>
            <a:pPr marL="342900" indent="-342900">
              <a:buFont typeface="Arial" panose="020B0604020202020204" pitchFamily="34" charset="0"/>
              <a:buChar char="•"/>
            </a:pPr>
            <a:r>
              <a:rPr lang="en-US" altLang="en-US" sz="2000" dirty="0"/>
              <a:t>Equatorial plane</a:t>
            </a:r>
          </a:p>
          <a:p>
            <a:pPr marL="342900" indent="-342900">
              <a:buFont typeface="Arial" panose="020B0604020202020204" pitchFamily="34" charset="0"/>
              <a:buChar char="•"/>
            </a:pPr>
            <a:r>
              <a:rPr lang="en-US" altLang="en-US" sz="2000" dirty="0"/>
              <a:t>35,786 km high (about 22,000 miles)</a:t>
            </a:r>
          </a:p>
          <a:p>
            <a:pPr marL="342900" indent="-342900">
              <a:buFont typeface="Arial" panose="020B0604020202020204" pitchFamily="34" charset="0"/>
              <a:buChar char="•"/>
            </a:pPr>
            <a:r>
              <a:rPr lang="en-US" altLang="en-US" sz="2000" dirty="0"/>
              <a:t>Period of orbit = Period of earth’s rotation</a:t>
            </a:r>
          </a:p>
          <a:p>
            <a:pPr marL="342900" indent="-342900">
              <a:buFont typeface="Arial" panose="020B0604020202020204" pitchFamily="34" charset="0"/>
              <a:buChar char="•"/>
            </a:pPr>
            <a:r>
              <a:rPr lang="en-US" altLang="en-US" sz="2000" dirty="0"/>
              <a:t>Appears fixed in sky</a:t>
            </a:r>
          </a:p>
          <a:p>
            <a:endParaRPr lang="en-US" altLang="en-US" sz="2000" dirty="0"/>
          </a:p>
        </p:txBody>
      </p:sp>
    </p:spTree>
    <p:extLst>
      <p:ext uri="{BB962C8B-B14F-4D97-AF65-F5344CB8AC3E}">
        <p14:creationId xmlns:p14="http://schemas.microsoft.com/office/powerpoint/2010/main" val="2502001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A463A-52DF-4604-AB96-2A6B65303169}"/>
              </a:ext>
            </a:extLst>
          </p:cNvPr>
          <p:cNvSpPr>
            <a:spLocks noGrp="1"/>
          </p:cNvSpPr>
          <p:nvPr>
            <p:ph type="title"/>
          </p:nvPr>
        </p:nvSpPr>
        <p:spPr/>
        <p:txBody>
          <a:bodyPr/>
          <a:lstStyle/>
          <a:p>
            <a:r>
              <a:rPr lang="en-US" dirty="0"/>
              <a:t>LEO Satellites</a:t>
            </a:r>
          </a:p>
        </p:txBody>
      </p:sp>
      <p:sp>
        <p:nvSpPr>
          <p:cNvPr id="5" name="Slide Number Placeholder 4">
            <a:extLst>
              <a:ext uri="{FF2B5EF4-FFF2-40B4-BE49-F238E27FC236}">
                <a16:creationId xmlns:a16="http://schemas.microsoft.com/office/drawing/2014/main" id="{4DCCA374-71B9-41F2-9344-7F2F30111C99}"/>
              </a:ext>
            </a:extLst>
          </p:cNvPr>
          <p:cNvSpPr>
            <a:spLocks noGrp="1"/>
          </p:cNvSpPr>
          <p:nvPr>
            <p:ph type="sldNum" sz="quarter" idx="12"/>
          </p:nvPr>
        </p:nvSpPr>
        <p:spPr/>
        <p:txBody>
          <a:bodyPr/>
          <a:lstStyle/>
          <a:p>
            <a:fld id="{F5B8D629-9698-448A-948B-2AF99A51CE1B}" type="slidenum">
              <a:rPr lang="en-US" smtClean="0"/>
              <a:t>8</a:t>
            </a:fld>
            <a:endParaRPr lang="en-US"/>
          </a:p>
        </p:txBody>
      </p:sp>
      <p:pic>
        <p:nvPicPr>
          <p:cNvPr id="8" name="Picture 4" descr="Slide3">
            <a:extLst>
              <a:ext uri="{FF2B5EF4-FFF2-40B4-BE49-F238E27FC236}">
                <a16:creationId xmlns:a16="http://schemas.microsoft.com/office/drawing/2014/main" id="{E137D63D-2D5D-49B7-AE37-B780C00C1498}"/>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403389" y="2932190"/>
            <a:ext cx="4337221" cy="33559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8">
            <a:extLst>
              <a:ext uri="{FF2B5EF4-FFF2-40B4-BE49-F238E27FC236}">
                <a16:creationId xmlns:a16="http://schemas.microsoft.com/office/drawing/2014/main" id="{13AE6E0B-66F5-4A71-B1FD-A3530DC45A92}"/>
              </a:ext>
            </a:extLst>
          </p:cNvPr>
          <p:cNvSpPr/>
          <p:nvPr/>
        </p:nvSpPr>
        <p:spPr>
          <a:xfrm>
            <a:off x="234779" y="1192442"/>
            <a:ext cx="8607217" cy="1415772"/>
          </a:xfrm>
          <a:prstGeom prst="rect">
            <a:avLst/>
          </a:prstGeom>
        </p:spPr>
        <p:txBody>
          <a:bodyPr wrap="square">
            <a:spAutoFit/>
          </a:bodyPr>
          <a:lstStyle/>
          <a:p>
            <a:r>
              <a:rPr lang="en-US" altLang="en-US" sz="2800" dirty="0"/>
              <a:t>L</a:t>
            </a:r>
            <a:r>
              <a:rPr lang="en-US" altLang="en-US" sz="2800" b="1" dirty="0"/>
              <a:t>ow-earth orbits</a:t>
            </a:r>
            <a:r>
              <a:rPr lang="en-US" altLang="en-US" sz="2800" dirty="0"/>
              <a:t> </a:t>
            </a:r>
            <a:r>
              <a:rPr lang="en-US" altLang="en-US" sz="2800" b="1" dirty="0"/>
              <a:t>(LEO)</a:t>
            </a:r>
          </a:p>
          <a:p>
            <a:r>
              <a:rPr lang="en-US" altLang="en-US" dirty="0"/>
              <a:t>Examples: SpaceX, </a:t>
            </a:r>
            <a:r>
              <a:rPr lang="en-US" altLang="en-US" dirty="0" err="1"/>
              <a:t>OneWeb</a:t>
            </a:r>
            <a:r>
              <a:rPr lang="en-US" altLang="en-US" dirty="0"/>
              <a:t> </a:t>
            </a:r>
          </a:p>
          <a:p>
            <a:pPr marL="342900" indent="-342900">
              <a:buFont typeface="Arial" panose="020B0604020202020204" pitchFamily="34" charset="0"/>
              <a:buChar char="•"/>
            </a:pPr>
            <a:r>
              <a:rPr lang="en-US" altLang="en-US" sz="2000" dirty="0"/>
              <a:t>Altitudes up to 2000 km</a:t>
            </a:r>
          </a:p>
          <a:p>
            <a:pPr marL="342900" indent="-342900">
              <a:buFont typeface="Arial" panose="020B0604020202020204" pitchFamily="34" charset="0"/>
              <a:buChar char="•"/>
            </a:pPr>
            <a:r>
              <a:rPr lang="en-US" altLang="en-US" sz="2000" dirty="0"/>
              <a:t>Orbital periods faster than earth’s rotation</a:t>
            </a:r>
          </a:p>
        </p:txBody>
      </p:sp>
    </p:spTree>
    <p:extLst>
      <p:ext uri="{BB962C8B-B14F-4D97-AF65-F5344CB8AC3E}">
        <p14:creationId xmlns:p14="http://schemas.microsoft.com/office/powerpoint/2010/main" val="200622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46F5-A0BC-44E1-BA25-6AB7AB0CD834}"/>
              </a:ext>
            </a:extLst>
          </p:cNvPr>
          <p:cNvSpPr>
            <a:spLocks noGrp="1"/>
          </p:cNvSpPr>
          <p:nvPr>
            <p:ph type="title"/>
          </p:nvPr>
        </p:nvSpPr>
        <p:spPr/>
        <p:txBody>
          <a:bodyPr>
            <a:normAutofit fontScale="90000"/>
          </a:bodyPr>
          <a:lstStyle/>
          <a:p>
            <a:r>
              <a:rPr lang="en-US" dirty="0"/>
              <a:t>Satellite Broadband</a:t>
            </a:r>
            <a:br>
              <a:rPr lang="en-US" dirty="0"/>
            </a:br>
            <a:r>
              <a:rPr lang="en-US" sz="3100" dirty="0"/>
              <a:t>GSO Systems for the U.S.</a:t>
            </a:r>
          </a:p>
        </p:txBody>
      </p:sp>
      <p:sp>
        <p:nvSpPr>
          <p:cNvPr id="3" name="Content Placeholder 2">
            <a:extLst>
              <a:ext uri="{FF2B5EF4-FFF2-40B4-BE49-F238E27FC236}">
                <a16:creationId xmlns:a16="http://schemas.microsoft.com/office/drawing/2014/main" id="{55E5B984-541D-49E0-93BE-4A7DDEB931E1}"/>
              </a:ext>
            </a:extLst>
          </p:cNvPr>
          <p:cNvSpPr>
            <a:spLocks noGrp="1"/>
          </p:cNvSpPr>
          <p:nvPr>
            <p:ph idx="1"/>
          </p:nvPr>
        </p:nvSpPr>
        <p:spPr/>
        <p:txBody>
          <a:bodyPr>
            <a:normAutofit lnSpcReduction="10000"/>
          </a:bodyPr>
          <a:lstStyle/>
          <a:p>
            <a:r>
              <a:rPr lang="en-US" dirty="0"/>
              <a:t>2 major GSO broadband providers in the United States:  </a:t>
            </a:r>
            <a:r>
              <a:rPr lang="en-US" dirty="0" err="1"/>
              <a:t>Viasat</a:t>
            </a:r>
            <a:r>
              <a:rPr lang="en-US" dirty="0"/>
              <a:t> and Hughes</a:t>
            </a:r>
          </a:p>
          <a:p>
            <a:r>
              <a:rPr lang="en-US" dirty="0" err="1"/>
              <a:t>Viasat</a:t>
            </a:r>
            <a:endParaRPr lang="en-US" dirty="0"/>
          </a:p>
          <a:p>
            <a:pPr lvl="1"/>
            <a:r>
              <a:rPr lang="en-US" dirty="0"/>
              <a:t>~600,000 U.S. fixed residential/small business subscribers </a:t>
            </a:r>
            <a:endParaRPr lang="en-US" i="1" dirty="0"/>
          </a:p>
          <a:p>
            <a:pPr lvl="1"/>
            <a:r>
              <a:rPr lang="en-US" dirty="0"/>
              <a:t>Universal service funding:  awarded $87.1M over 10 years to serve 121,700 remote and rural homes and businesses in 17 states at 25/3 Mbps or above</a:t>
            </a:r>
          </a:p>
          <a:p>
            <a:pPr lvl="1"/>
            <a:r>
              <a:rPr lang="en-US" dirty="0"/>
              <a:t>Satellites:  Viasat-1 (140 Gbps), Viasat-2 (300 Gbps) in orbit; Viasat-3 (1 Terabit) reportedly scheduled for </a:t>
            </a:r>
            <a:r>
              <a:rPr lang="en-US"/>
              <a:t>launch in </a:t>
            </a:r>
            <a:r>
              <a:rPr lang="en-US" dirty="0"/>
              <a:t>2</a:t>
            </a:r>
            <a:r>
              <a:rPr lang="en-US" baseline="30000" dirty="0"/>
              <a:t>nd</a:t>
            </a:r>
            <a:r>
              <a:rPr lang="en-US" dirty="0"/>
              <a:t> half</a:t>
            </a:r>
            <a:r>
              <a:rPr lang="en-US"/>
              <a:t>/2021</a:t>
            </a:r>
            <a:endParaRPr lang="en-US" dirty="0"/>
          </a:p>
          <a:p>
            <a:pPr lvl="2"/>
            <a:r>
              <a:rPr lang="en-US" dirty="0"/>
              <a:t>Coverage: contiguous U.S. and southern Alaska</a:t>
            </a:r>
          </a:p>
          <a:p>
            <a:r>
              <a:rPr lang="en-US" dirty="0"/>
              <a:t>Hughes</a:t>
            </a:r>
          </a:p>
          <a:p>
            <a:pPr lvl="1"/>
            <a:r>
              <a:rPr lang="en-US" dirty="0"/>
              <a:t>~1.2M U.S. fixed residential/business subscribers </a:t>
            </a:r>
            <a:endParaRPr lang="en-US" i="1" dirty="0"/>
          </a:p>
          <a:p>
            <a:pPr lvl="1"/>
            <a:r>
              <a:rPr lang="en-US" dirty="0"/>
              <a:t>Universal service funding:  awarded ~$30M in state, federal, and private grants over 10 years to serve 78,960  remote and rural homes and businesses in New York state at 25/3 Mbps or above</a:t>
            </a:r>
          </a:p>
          <a:p>
            <a:pPr lvl="1"/>
            <a:r>
              <a:rPr lang="en-US" dirty="0"/>
              <a:t>Satellites:  Jupiter 1 (100 Gbps) and 2 (200 Gbps) in orbit; Jupiter 3 (500 Gbps) reportedly scheduled for launch in 2</a:t>
            </a:r>
            <a:r>
              <a:rPr lang="en-US" baseline="30000" dirty="0"/>
              <a:t>nd</a:t>
            </a:r>
            <a:r>
              <a:rPr lang="en-US" dirty="0"/>
              <a:t> half/2021</a:t>
            </a:r>
          </a:p>
          <a:p>
            <a:pPr lvl="2"/>
            <a:r>
              <a:rPr lang="en-US" dirty="0"/>
              <a:t>Coverage: contiguous U.S. and southern Alaska</a:t>
            </a:r>
          </a:p>
          <a:p>
            <a:pPr lvl="1"/>
            <a:endParaRPr lang="en-US" dirty="0"/>
          </a:p>
        </p:txBody>
      </p:sp>
      <p:sp>
        <p:nvSpPr>
          <p:cNvPr id="5" name="Slide Number Placeholder 4">
            <a:extLst>
              <a:ext uri="{FF2B5EF4-FFF2-40B4-BE49-F238E27FC236}">
                <a16:creationId xmlns:a16="http://schemas.microsoft.com/office/drawing/2014/main" id="{AC8DB42B-6C0E-4DEF-B84E-279A0025D6A4}"/>
              </a:ext>
            </a:extLst>
          </p:cNvPr>
          <p:cNvSpPr>
            <a:spLocks noGrp="1"/>
          </p:cNvSpPr>
          <p:nvPr>
            <p:ph type="sldNum" sz="quarter" idx="12"/>
          </p:nvPr>
        </p:nvSpPr>
        <p:spPr/>
        <p:txBody>
          <a:bodyPr/>
          <a:lstStyle/>
          <a:p>
            <a:fld id="{F5B8D629-9698-448A-948B-2AF99A51CE1B}" type="slidenum">
              <a:rPr lang="en-US" smtClean="0"/>
              <a:t>9</a:t>
            </a:fld>
            <a:endParaRPr lang="en-US"/>
          </a:p>
        </p:txBody>
      </p:sp>
    </p:spTree>
    <p:extLst>
      <p:ext uri="{BB962C8B-B14F-4D97-AF65-F5344CB8AC3E}">
        <p14:creationId xmlns:p14="http://schemas.microsoft.com/office/powerpoint/2010/main" val="19970311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317F197AF496468778D3AE75DF6235" ma:contentTypeVersion="7" ma:contentTypeDescription="Create a new document." ma:contentTypeScope="" ma:versionID="f316dadf96b2d0237780be46e6f54454">
  <xsd:schema xmlns:xsd="http://www.w3.org/2001/XMLSchema" xmlns:xs="http://www.w3.org/2001/XMLSchema" xmlns:p="http://schemas.microsoft.com/office/2006/metadata/properties" xmlns:ns3="40be8c06-eb4c-4be5-b4ce-f259999f4503" xmlns:ns4="794fa9d4-8068-4c99-b108-795ab3339e93" targetNamespace="http://schemas.microsoft.com/office/2006/metadata/properties" ma:root="true" ma:fieldsID="2754a3a685c1e287594dc67bd6678587" ns3:_="" ns4:_="">
    <xsd:import namespace="40be8c06-eb4c-4be5-b4ce-f259999f4503"/>
    <xsd:import namespace="794fa9d4-8068-4c99-b108-795ab3339e9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be8c06-eb4c-4be5-b4ce-f259999f450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4fa9d4-8068-4c99-b108-795ab3339e9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B25BB4-76FB-45F0-86BB-35DF4C31B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be8c06-eb4c-4be5-b4ce-f259999f4503"/>
    <ds:schemaRef ds:uri="794fa9d4-8068-4c99-b108-795ab3339e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9B5592-AC95-4A71-BF8E-B753C03CD857}">
  <ds:schemaRefs>
    <ds:schemaRef ds:uri="http://schemas.microsoft.com/sharepoint/v3/contenttype/forms"/>
  </ds:schemaRefs>
</ds:datastoreItem>
</file>

<file path=customXml/itemProps3.xml><?xml version="1.0" encoding="utf-8"?>
<ds:datastoreItem xmlns:ds="http://schemas.openxmlformats.org/officeDocument/2006/customXml" ds:itemID="{D1522A75-2FC1-4416-A4FC-A84144340B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1345</TotalTime>
  <Words>1631</Words>
  <Application>Microsoft Office PowerPoint</Application>
  <PresentationFormat>On-screen Show (4:3)</PresentationFormat>
  <Paragraphs>255</Paragraphs>
  <Slides>17</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Calibri Light</vt:lpstr>
      <vt:lpstr>Symbol</vt:lpstr>
      <vt:lpstr>Wingdings 3</vt:lpstr>
      <vt:lpstr>Office Theme</vt:lpstr>
      <vt:lpstr>Clip</vt:lpstr>
      <vt:lpstr>Commercial Broadband Satellites &amp; The U.S. Regulatory Framework</vt:lpstr>
      <vt:lpstr>What is a Satellite?</vt:lpstr>
      <vt:lpstr>Traditional Satellites</vt:lpstr>
      <vt:lpstr>Diversity of Satellites</vt:lpstr>
      <vt:lpstr>Satellite Networks</vt:lpstr>
      <vt:lpstr>Satellite Orbits</vt:lpstr>
      <vt:lpstr>GSO Satellites</vt:lpstr>
      <vt:lpstr>LEO Satellites</vt:lpstr>
      <vt:lpstr>Satellite Broadband GSO Systems for the U.S.</vt:lpstr>
      <vt:lpstr>Satellite Broadband NGSO Constellations for the U.S.</vt:lpstr>
      <vt:lpstr>Satellite Broadband NGSO Constellations for the U.S.</vt:lpstr>
      <vt:lpstr>Satellite Broadband - NGSO</vt:lpstr>
      <vt:lpstr>Licensing Basics - Satellites</vt:lpstr>
      <vt:lpstr>Licensing Basics - GSOs</vt:lpstr>
      <vt:lpstr>Licensing Basics – NGSO FSS</vt:lpstr>
      <vt:lpstr>Licensing Basics - Earth Stations </vt:lpstr>
      <vt:lpstr>Commercial Broadband Satellites &amp; The U.S. Regulatory Framework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Ha</dc:creator>
  <cp:lastModifiedBy>Jim Schlichting</cp:lastModifiedBy>
  <cp:revision>96</cp:revision>
  <dcterms:created xsi:type="dcterms:W3CDTF">2019-10-21T20:32:56Z</dcterms:created>
  <dcterms:modified xsi:type="dcterms:W3CDTF">2020-09-25T13:50:50Z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0x010100D4317F197AF496468778D3AE75DF6235</vt:lpwstr>
  </property>
</Properties>
</file>