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7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A4B6"/>
    <a:srgbClr val="233F8E"/>
    <a:srgbClr val="17478F"/>
    <a:srgbClr val="51A5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73"/>
    <p:restoredTop sz="94694"/>
  </p:normalViewPr>
  <p:slideViewPr>
    <p:cSldViewPr snapToGrid="0" snapToObjects="1">
      <p:cViewPr varScale="1">
        <p:scale>
          <a:sx n="62" d="100"/>
          <a:sy n="62" d="100"/>
        </p:scale>
        <p:origin x="916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ene Flannery" userId="8c341b26-b2ce-4b60-a36c-bae4a950290c" providerId="ADAL" clId="{75499147-E47A-4751-8E28-DE9CC5150040}"/>
    <pc:docChg chg="modSld">
      <pc:chgData name="Irene Flannery" userId="8c341b26-b2ce-4b60-a36c-bae4a950290c" providerId="ADAL" clId="{75499147-E47A-4751-8E28-DE9CC5150040}" dt="2020-08-19T23:54:53.360" v="14" actId="255"/>
      <pc:docMkLst>
        <pc:docMk/>
      </pc:docMkLst>
      <pc:sldChg chg="modSp mod">
        <pc:chgData name="Irene Flannery" userId="8c341b26-b2ce-4b60-a36c-bae4a950290c" providerId="ADAL" clId="{75499147-E47A-4751-8E28-DE9CC5150040}" dt="2020-08-19T23:54:53.360" v="14" actId="255"/>
        <pc:sldMkLst>
          <pc:docMk/>
          <pc:sldMk cId="1658105587" sldId="257"/>
        </pc:sldMkLst>
        <pc:spChg chg="mod">
          <ac:chgData name="Irene Flannery" userId="8c341b26-b2ce-4b60-a36c-bae4a950290c" providerId="ADAL" clId="{75499147-E47A-4751-8E28-DE9CC5150040}" dt="2020-08-19T23:54:53.360" v="14" actId="255"/>
          <ac:spMkLst>
            <pc:docMk/>
            <pc:sldMk cId="1658105587" sldId="257"/>
            <ac:spMk id="3" creationId="{48B7E9A6-DF54-484A-9452-D47A92C59D84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US" sz="1600" b="1" baseline="0" dirty="0"/>
              <a:t>Broadband Speeds</a:t>
            </a:r>
            <a:endParaRPr lang="en-US" sz="16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solidFill>
          <a:schemeClr val="bg2">
            <a:lumMod val="75000"/>
            <a:alpha val="27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Sheet1!$B$12</c:f>
              <c:strCache>
                <c:ptCount val="1"/>
                <c:pt idx="0">
                  <c:v>Current Speed (Mbps)</c:v>
                </c:pt>
              </c:strCache>
            </c:strRef>
          </c:tx>
          <c:spPr>
            <a:solidFill>
              <a:schemeClr val="accent1">
                <a:alpha val="88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1">
                  <a:lumMod val="50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0"/>
                  <c:y val="-4.50704225352113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026-41EF-A666-287374BCC15C}"/>
                </c:ext>
              </c:extLst>
            </c:dLbl>
            <c:dLbl>
              <c:idx val="1"/>
              <c:layout>
                <c:manualLayout>
                  <c:x val="0"/>
                  <c:y val="-6.38497652582160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026-41EF-A666-287374BCC15C}"/>
                </c:ext>
              </c:extLst>
            </c:dLbl>
            <c:dLbl>
              <c:idx val="2"/>
              <c:layout>
                <c:manualLayout>
                  <c:x val="5.0925337632079971E-17"/>
                  <c:y val="-4.50704225352113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026-41EF-A666-287374BCC15C}"/>
                </c:ext>
              </c:extLst>
            </c:dLbl>
            <c:dLbl>
              <c:idx val="3"/>
              <c:layout>
                <c:manualLayout>
                  <c:x val="0"/>
                  <c:y val="-8.26291079812207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026-41EF-A666-287374BCC15C}"/>
                </c:ext>
              </c:extLst>
            </c:dLbl>
            <c:dLbl>
              <c:idx val="4"/>
              <c:layout>
                <c:manualLayout>
                  <c:x val="-1.0185067526415994E-16"/>
                  <c:y val="-9.76525821596244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026-41EF-A666-287374BCC15C}"/>
                </c:ext>
              </c:extLst>
            </c:dLbl>
            <c:dLbl>
              <c:idx val="5"/>
              <c:layout>
                <c:manualLayout>
                  <c:x val="0"/>
                  <c:y val="-6.00938967136150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026-41EF-A666-287374BCC15C}"/>
                </c:ext>
              </c:extLst>
            </c:dLbl>
            <c:spPr>
              <a:solidFill>
                <a:schemeClr val="accent1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t" anchorCtr="0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Sheet1!$A$13:$A$18</c:f>
              <c:strCache>
                <c:ptCount val="6"/>
                <c:pt idx="0">
                  <c:v>Jemez Pueblo Community Library</c:v>
                </c:pt>
                <c:pt idx="1">
                  <c:v>Jemez Day School</c:v>
                </c:pt>
                <c:pt idx="2">
                  <c:v>San Diego Riverside Charter School</c:v>
                </c:pt>
                <c:pt idx="3">
                  <c:v>Walatowa Charter High School</c:v>
                </c:pt>
                <c:pt idx="4">
                  <c:v>T’siya Pueblo Elementary School</c:v>
                </c:pt>
                <c:pt idx="5">
                  <c:v>Pueblo of Zia Tribal Library</c:v>
                </c:pt>
              </c:strCache>
            </c:strRef>
          </c:cat>
          <c:val>
            <c:numRef>
              <c:f>Sheet1!$B$13:$B$18</c:f>
              <c:numCache>
                <c:formatCode>General</c:formatCode>
                <c:ptCount val="6"/>
                <c:pt idx="0">
                  <c:v>12</c:v>
                </c:pt>
                <c:pt idx="1">
                  <c:v>9</c:v>
                </c:pt>
                <c:pt idx="2">
                  <c:v>12</c:v>
                </c:pt>
                <c:pt idx="3">
                  <c:v>4.5</c:v>
                </c:pt>
                <c:pt idx="4">
                  <c:v>1.5</c:v>
                </c:pt>
                <c:pt idx="5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026-41EF-A666-287374BCC15C}"/>
            </c:ext>
          </c:extLst>
        </c:ser>
        <c:ser>
          <c:idx val="1"/>
          <c:order val="1"/>
          <c:tx>
            <c:strRef>
              <c:f>Sheet1!$C$12</c:f>
              <c:strCache>
                <c:ptCount val="1"/>
                <c:pt idx="0">
                  <c:v>Proposed Speed  (Mbps)</c:v>
                </c:pt>
              </c:strCache>
            </c:strRef>
          </c:tx>
          <c:spPr>
            <a:solidFill>
              <a:schemeClr val="accent2">
                <a:alpha val="88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2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2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Sheet1!$A$13:$A$18</c:f>
              <c:strCache>
                <c:ptCount val="6"/>
                <c:pt idx="0">
                  <c:v>Jemez Pueblo Community Library</c:v>
                </c:pt>
                <c:pt idx="1">
                  <c:v>Jemez Day School</c:v>
                </c:pt>
                <c:pt idx="2">
                  <c:v>San Diego Riverside Charter School</c:v>
                </c:pt>
                <c:pt idx="3">
                  <c:v>Walatowa Charter High School</c:v>
                </c:pt>
                <c:pt idx="4">
                  <c:v>T’siya Pueblo Elementary School</c:v>
                </c:pt>
                <c:pt idx="5">
                  <c:v>Pueblo of Zia Tribal Library</c:v>
                </c:pt>
              </c:strCache>
            </c:strRef>
          </c:cat>
          <c:val>
            <c:numRef>
              <c:f>Sheet1!$C$13:$C$18</c:f>
              <c:numCache>
                <c:formatCode>General</c:formatCode>
                <c:ptCount val="6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026-41EF-A666-287374BCC15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4"/>
        <c:gapDepth val="53"/>
        <c:shape val="box"/>
        <c:axId val="336156872"/>
        <c:axId val="336156480"/>
        <c:axId val="0"/>
      </c:bar3DChart>
      <c:catAx>
        <c:axId val="336156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6156480"/>
        <c:crosses val="autoZero"/>
        <c:auto val="1"/>
        <c:lblAlgn val="ctr"/>
        <c:lblOffset val="100"/>
        <c:noMultiLvlLbl val="0"/>
      </c:catAx>
      <c:valAx>
        <c:axId val="3361564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361568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6350" cap="flat" cmpd="sng" algn="ctr">
      <a:solidFill>
        <a:schemeClr val="dk1">
          <a:tint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/>
              <a:t>Broadband costs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solidFill>
          <a:schemeClr val="bg2">
            <a:lumMod val="75000"/>
            <a:alpha val="27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Sheet1!$M$12</c:f>
              <c:strCache>
                <c:ptCount val="1"/>
                <c:pt idx="0">
                  <c:v>Current Cost/Mbps </c:v>
                </c:pt>
              </c:strCache>
            </c:strRef>
          </c:tx>
          <c:spPr>
            <a:solidFill>
              <a:schemeClr val="accent1">
                <a:alpha val="88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1">
                  <a:lumMod val="50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0"/>
                  <c:y val="-0.1456582633053221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2F9-4799-830A-3CA27FFF3815}"/>
                </c:ext>
              </c:extLst>
            </c:dLbl>
            <c:dLbl>
              <c:idx val="1"/>
              <c:layout>
                <c:manualLayout>
                  <c:x val="0"/>
                  <c:y val="-3.42606745699782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2F9-4799-830A-3CA27FFF3815}"/>
                </c:ext>
              </c:extLst>
            </c:dLbl>
            <c:dLbl>
              <c:idx val="2"/>
              <c:layout>
                <c:manualLayout>
                  <c:x val="-5.0925337632079971E-17"/>
                  <c:y val="-7.84313725490196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2F9-4799-830A-3CA27FFF3815}"/>
                </c:ext>
              </c:extLst>
            </c:dLbl>
            <c:dLbl>
              <c:idx val="3"/>
              <c:layout>
                <c:manualLayout>
                  <c:x val="0"/>
                  <c:y val="-4.55782407730007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2F9-4799-830A-3CA27FFF3815}"/>
                </c:ext>
              </c:extLst>
            </c:dLbl>
            <c:dLbl>
              <c:idx val="4"/>
              <c:layout>
                <c:manualLayout>
                  <c:x val="0"/>
                  <c:y val="-2.61437908496733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2F9-4799-830A-3CA27FFF3815}"/>
                </c:ext>
              </c:extLst>
            </c:dLbl>
            <c:dLbl>
              <c:idx val="5"/>
              <c:layout>
                <c:manualLayout>
                  <c:x val="0"/>
                  <c:y val="-2.61437908496732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2F9-4799-830A-3CA27FFF3815}"/>
                </c:ext>
              </c:extLst>
            </c:dLbl>
            <c:spPr>
              <a:solidFill>
                <a:schemeClr val="accent1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Sheet1!$L$13:$L$18</c:f>
              <c:strCache>
                <c:ptCount val="6"/>
                <c:pt idx="0">
                  <c:v>Jemez Pueblo Community Library</c:v>
                </c:pt>
                <c:pt idx="1">
                  <c:v>Jemez Day School</c:v>
                </c:pt>
                <c:pt idx="2">
                  <c:v>San Diego Riverside Charter School</c:v>
                </c:pt>
                <c:pt idx="3">
                  <c:v>Walatowa Charter High School</c:v>
                </c:pt>
                <c:pt idx="4">
                  <c:v>T’siya Pueblo Elementary School</c:v>
                </c:pt>
                <c:pt idx="5">
                  <c:v>Pueblo of Zia Tribal Library</c:v>
                </c:pt>
              </c:strCache>
            </c:strRef>
          </c:cat>
          <c:val>
            <c:numRef>
              <c:f>Sheet1!$M$13:$M$18</c:f>
              <c:numCache>
                <c:formatCode>"$"#,##0.00</c:formatCode>
                <c:ptCount val="6"/>
                <c:pt idx="0">
                  <c:v>7.916666666666667</c:v>
                </c:pt>
                <c:pt idx="1">
                  <c:v>283.23666666666668</c:v>
                </c:pt>
                <c:pt idx="2">
                  <c:v>100</c:v>
                </c:pt>
                <c:pt idx="3">
                  <c:v>122.22222222222223</c:v>
                </c:pt>
                <c:pt idx="4">
                  <c:v>202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2F9-4799-830A-3CA27FFF3815}"/>
            </c:ext>
          </c:extLst>
        </c:ser>
        <c:ser>
          <c:idx val="1"/>
          <c:order val="1"/>
          <c:tx>
            <c:strRef>
              <c:f>Sheet1!$N$12</c:f>
              <c:strCache>
                <c:ptCount val="1"/>
                <c:pt idx="0">
                  <c:v>Proposed Cost/Mbps </c:v>
                </c:pt>
              </c:strCache>
            </c:strRef>
          </c:tx>
          <c:spPr>
            <a:solidFill>
              <a:schemeClr val="accent2">
                <a:alpha val="88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2">
                  <a:lumMod val="50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0"/>
                  <c:y val="-4.26364403564599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2F9-4799-830A-3CA27FFF3815}"/>
                </c:ext>
              </c:extLst>
            </c:dLbl>
            <c:dLbl>
              <c:idx val="1"/>
              <c:layout>
                <c:manualLayout>
                  <c:x val="-2.841281538784388E-3"/>
                  <c:y val="-8.99643744140110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2F9-4799-830A-3CA27FFF3815}"/>
                </c:ext>
              </c:extLst>
            </c:dLbl>
            <c:dLbl>
              <c:idx val="2"/>
              <c:layout>
                <c:manualLayout>
                  <c:x val="0"/>
                  <c:y val="-0.1694224947545273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2F9-4799-830A-3CA27FFF3815}"/>
                </c:ext>
              </c:extLst>
            </c:dLbl>
            <c:dLbl>
              <c:idx val="3"/>
              <c:layout>
                <c:manualLayout>
                  <c:x val="-8.6989900581488925E-17"/>
                  <c:y val="-6.52439241554982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82F9-4799-830A-3CA27FFF3815}"/>
                </c:ext>
              </c:extLst>
            </c:dLbl>
            <c:dLbl>
              <c:idx val="4"/>
              <c:layout>
                <c:manualLayout>
                  <c:x val="-1.0185067526415994E-16"/>
                  <c:y val="-0.130718954248366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2F9-4799-830A-3CA27FFF3815}"/>
                </c:ext>
              </c:extLst>
            </c:dLbl>
            <c:dLbl>
              <c:idx val="5"/>
              <c:layout>
                <c:manualLayout>
                  <c:x val="-1.0185067526415994E-16"/>
                  <c:y val="-8.21661998132586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82F9-4799-830A-3CA27FFF3815}"/>
                </c:ext>
              </c:extLst>
            </c:dLbl>
            <c:spPr>
              <a:solidFill>
                <a:schemeClr val="accent2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Sheet1!$L$13:$L$18</c:f>
              <c:strCache>
                <c:ptCount val="6"/>
                <c:pt idx="0">
                  <c:v>Jemez Pueblo Community Library</c:v>
                </c:pt>
                <c:pt idx="1">
                  <c:v>Jemez Day School</c:v>
                </c:pt>
                <c:pt idx="2">
                  <c:v>San Diego Riverside Charter School</c:v>
                </c:pt>
                <c:pt idx="3">
                  <c:v>Walatowa Charter High School</c:v>
                </c:pt>
                <c:pt idx="4">
                  <c:v>T’siya Pueblo Elementary School</c:v>
                </c:pt>
                <c:pt idx="5">
                  <c:v>Pueblo of Zia Tribal Library</c:v>
                </c:pt>
              </c:strCache>
            </c:strRef>
          </c:cat>
          <c:val>
            <c:numRef>
              <c:f>Sheet1!$N$13:$N$18</c:f>
              <c:numCache>
                <c:formatCode>"$"#,##0.00</c:formatCode>
                <c:ptCount val="6"/>
                <c:pt idx="0">
                  <c:v>6.9</c:v>
                </c:pt>
                <c:pt idx="1">
                  <c:v>6.9</c:v>
                </c:pt>
                <c:pt idx="2">
                  <c:v>6.9</c:v>
                </c:pt>
                <c:pt idx="3">
                  <c:v>6.9</c:v>
                </c:pt>
                <c:pt idx="4">
                  <c:v>6.9</c:v>
                </c:pt>
                <c:pt idx="5">
                  <c:v>6.9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82F9-4799-830A-3CA27FFF381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4"/>
        <c:gapDepth val="53"/>
        <c:shape val="box"/>
        <c:axId val="625494864"/>
        <c:axId val="625495256"/>
        <c:axId val="0"/>
      </c:bar3DChart>
      <c:catAx>
        <c:axId val="625494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5495256"/>
        <c:crosses val="autoZero"/>
        <c:auto val="1"/>
        <c:lblAlgn val="ctr"/>
        <c:lblOffset val="100"/>
        <c:noMultiLvlLbl val="0"/>
      </c:catAx>
      <c:valAx>
        <c:axId val="625495256"/>
        <c:scaling>
          <c:orientation val="minMax"/>
        </c:scaling>
        <c:delete val="1"/>
        <c:axPos val="r"/>
        <c:numFmt formatCode="&quot;$&quot;#,##0.00" sourceLinked="1"/>
        <c:majorTickMark val="out"/>
        <c:minorTickMark val="none"/>
        <c:tickLblPos val="nextTo"/>
        <c:crossAx val="625494864"/>
        <c:crosses val="max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6350" cap="flat" cmpd="sng" algn="ctr">
      <a:solidFill>
        <a:schemeClr val="dk1">
          <a:tint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1">
  <cs:axisTitle>
    <cs:lnRef idx="0"/>
    <cs:fillRef idx="0"/>
    <cs:effectRef idx="0"/>
    <cs:fontRef idx="minor">
      <a:schemeClr val="lt1">
        <a:lumMod val="75000"/>
      </a:schemeClr>
    </cs:fontRef>
    <cs:defRPr sz="900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6350" cap="flat" cmpd="sng" algn="ctr">
        <a:solidFill>
          <a:schemeClr val="dk1">
            <a:tint val="75000"/>
          </a:schemeClr>
        </a:solidFill>
        <a:round/>
      </a:ln>
    </cs:spPr>
    <cs:defRPr sz="100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900" b="1" i="0" u="none" strike="noStrike" kern="1200" baseline="0"/>
  </cs:dataLabel>
  <cs:dataLabelCallout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9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  <a:scene3d>
        <a:camera prst="orthographicFront"/>
        <a:lightRig rig="threePt" dir="t"/>
      </a:scene3d>
      <a:sp3d prstMaterial="flat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dk1">
            <a:lumMod val="75000"/>
            <a:lumOff val="2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bg2">
          <a:lumMod val="75000"/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>
        <a:solidFill>
          <a:schemeClr val="lt1">
            <a:lumMod val="50000"/>
          </a:schemeClr>
        </a:solidFill>
      </a:ln>
    </cs:spPr>
  </cs:gridlineMajor>
  <cs:gridlineMinor>
    <cs:lnRef idx="0"/>
    <cs:fillRef idx="0"/>
    <cs:effectRef idx="0"/>
    <cs:fontRef idx="minor">
      <a:schemeClr val="tx1"/>
    </cs:fontRef>
    <cs:spPr>
      <a:ln w="9525">
        <a:solidFill>
          <a:schemeClr val="lt1">
            <a:lumMod val="40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/>
    </cs:fontRef>
    <cs:defRPr sz="1800" b="0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1">
  <cs:axisTitle>
    <cs:lnRef idx="0"/>
    <cs:fillRef idx="0"/>
    <cs:effectRef idx="0"/>
    <cs:fontRef idx="minor">
      <a:schemeClr val="lt1">
        <a:lumMod val="75000"/>
      </a:schemeClr>
    </cs:fontRef>
    <cs:defRPr sz="900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6350" cap="flat" cmpd="sng" algn="ctr">
        <a:solidFill>
          <a:schemeClr val="dk1">
            <a:tint val="75000"/>
          </a:schemeClr>
        </a:solidFill>
        <a:round/>
      </a:ln>
    </cs:spPr>
    <cs:defRPr sz="100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900" b="1" i="0" u="none" strike="noStrike" kern="1200" baseline="0"/>
  </cs:dataLabel>
  <cs:dataLabelCallout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9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  <a:scene3d>
        <a:camera prst="orthographicFront"/>
        <a:lightRig rig="threePt" dir="t"/>
      </a:scene3d>
      <a:sp3d prstMaterial="flat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dk1">
            <a:lumMod val="75000"/>
            <a:lumOff val="2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bg2">
          <a:lumMod val="75000"/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>
        <a:solidFill>
          <a:schemeClr val="lt1">
            <a:lumMod val="50000"/>
          </a:schemeClr>
        </a:solidFill>
      </a:ln>
    </cs:spPr>
  </cs:gridlineMajor>
  <cs:gridlineMinor>
    <cs:lnRef idx="0"/>
    <cs:fillRef idx="0"/>
    <cs:effectRef idx="0"/>
    <cs:fontRef idx="minor">
      <a:schemeClr val="tx1"/>
    </cs:fontRef>
    <cs:spPr>
      <a:ln w="9525">
        <a:solidFill>
          <a:schemeClr val="lt1">
            <a:lumMod val="40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/>
    </cs:fontRef>
    <cs:defRPr sz="1800" b="0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B7AD32-6D6E-4734-9073-B70325713FD6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69F416-D8D8-4821-BB21-DB9EDB2A4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194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6040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D0D0AD-1FFF-4247-9F03-209F469B98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CA4B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755770-563F-0643-A09B-83B6593287C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 marL="228600" indent="-228600">
              <a:buFontTx/>
              <a:buBlip>
                <a:blip r:embed="rId3"/>
              </a:buBlip>
              <a:defRPr sz="2000"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Font typeface="Arial" panose="020B0604020202020204" pitchFamily="34" charset="0"/>
              <a:buNone/>
              <a:defRPr/>
            </a:lvl2pPr>
          </a:lstStyle>
          <a:p>
            <a:pPr lvl="0"/>
            <a:r>
              <a:rPr lang="en-US" dirty="0"/>
              <a:t>Text</a:t>
            </a:r>
          </a:p>
          <a:p>
            <a:pPr lvl="0"/>
            <a:r>
              <a:rPr lang="en-US" dirty="0"/>
              <a:t>Text</a:t>
            </a:r>
          </a:p>
          <a:p>
            <a:pPr lvl="0"/>
            <a:r>
              <a:rPr lang="en-US" dirty="0"/>
              <a:t>Text</a:t>
            </a:r>
          </a:p>
          <a:p>
            <a:pPr lvl="0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D92D58-5791-814F-B548-CC4AB25F6F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CA4B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6BD131-DEFD-2144-AA26-677ABBAABAFB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000"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Text</a:t>
            </a:r>
          </a:p>
          <a:p>
            <a:pPr lvl="0"/>
            <a:r>
              <a:rPr lang="en-US" dirty="0"/>
              <a:t>Text</a:t>
            </a:r>
          </a:p>
          <a:p>
            <a:pPr lvl="0"/>
            <a:r>
              <a:rPr lang="en-US" dirty="0"/>
              <a:t>Text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4D32D9-9884-064B-B097-5570FD136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45F4D-DAE9-4A4A-9B44-4C47A07D3E41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96D906-3977-B04A-8CD1-03A062ACE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C202FE-1805-9041-93EF-BC50C7072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CD188-AA7C-5841-868E-3B914BE7D35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7666BBE-C9C0-3B4E-9235-B02D3A7C0A2D}"/>
              </a:ext>
            </a:extLst>
          </p:cNvPr>
          <p:cNvSpPr txBox="1">
            <a:spLocks/>
          </p:cNvSpPr>
          <p:nvPr userDrawn="1"/>
        </p:nvSpPr>
        <p:spPr>
          <a:xfrm>
            <a:off x="354495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rgbClr val="233F8E"/>
                </a:solidFill>
                <a:latin typeface="Domine" panose="02040503040403060204" pitchFamily="18" charset="0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7478F"/>
                </a:solidFill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43209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4669F-9899-ED44-BF12-685EFA86D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 i="0">
                <a:solidFill>
                  <a:srgbClr val="17478F"/>
                </a:solidFill>
                <a:latin typeface="Domine" panose="02040503040403060204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B8208B-FCAF-3546-A1D9-37569A9EB0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58A548-E8A4-0441-A49E-4FFF2D8C47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991011-5BCB-7D48-AC9B-CC0EFA1D6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45F4D-DAE9-4A4A-9B44-4C47A07D3E41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301A7B-8E0F-3441-8C25-7BEEC583B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33FD70-C48D-C042-8AFB-E6B51A106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CD188-AA7C-5841-868E-3B914BE7D3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816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1111F-D9E0-1D44-88FB-A985067389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4495" y="1739249"/>
            <a:ext cx="6374296" cy="1991023"/>
          </a:xfrm>
        </p:spPr>
        <p:txBody>
          <a:bodyPr anchor="b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>
                <a:solidFill>
                  <a:srgbClr val="17478F"/>
                </a:solidFill>
                <a:latin typeface="Domine" panose="02040503040403060204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8FBD21-D900-2B44-B3BE-590A9AFFAE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4495" y="3729812"/>
            <a:ext cx="4114800" cy="1655762"/>
          </a:xfrm>
        </p:spPr>
        <p:txBody>
          <a:bodyPr>
            <a:noAutofit/>
          </a:bodyPr>
          <a:lstStyle>
            <a:lvl1pPr marL="0" indent="0" algn="l">
              <a:buNone/>
              <a:defRPr sz="2000" b="0" i="0">
                <a:solidFill>
                  <a:srgbClr val="0CA4B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34FDF9-A8FF-2F4F-8858-18BD6E674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45F4D-DAE9-4A4A-9B44-4C47A07D3E41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50630-85D0-DD41-9711-1CB0D2F18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5FF099-D8D1-F14F-9D6F-1376CDD65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CD188-AA7C-5841-868E-3B914BE7D3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935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1111F-D9E0-1D44-88FB-A985067389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4495" y="1580358"/>
            <a:ext cx="6374296" cy="2190125"/>
          </a:xfrm>
        </p:spPr>
        <p:txBody>
          <a:bodyPr anchor="b">
            <a:normAutofit/>
          </a:bodyPr>
          <a:lstStyle>
            <a:lvl1pPr algn="l">
              <a:defRPr sz="4800" b="1" i="0">
                <a:solidFill>
                  <a:srgbClr val="17478F"/>
                </a:solidFill>
                <a:latin typeface="Domine" panose="02040503040403060204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8FBD21-D900-2B44-B3BE-590A9AFFAE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4495" y="3840404"/>
            <a:ext cx="4114800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b="0" i="0">
                <a:solidFill>
                  <a:srgbClr val="0CA4B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34FDF9-A8FF-2F4F-8858-18BD6E674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45F4D-DAE9-4A4A-9B44-4C47A07D3E41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50630-85D0-DD41-9711-1CB0D2F18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5FF099-D8D1-F14F-9D6F-1376CDD65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CD188-AA7C-5841-868E-3B914BE7D3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01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3E7CB-9EA3-A341-A99D-7EA44BBD9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495" y="365125"/>
            <a:ext cx="10515600" cy="1325563"/>
          </a:xfrm>
        </p:spPr>
        <p:txBody>
          <a:bodyPr>
            <a:normAutofit/>
          </a:bodyPr>
          <a:lstStyle>
            <a:lvl1pPr>
              <a:defRPr sz="4000" b="1" i="0">
                <a:solidFill>
                  <a:srgbClr val="17478F"/>
                </a:solidFill>
                <a:latin typeface="Domine" panose="02040503040403060204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FFD178-568D-314D-B53E-EFEC0ED7C4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495" y="1825625"/>
            <a:ext cx="10515600" cy="4351338"/>
          </a:xfrm>
        </p:spPr>
        <p:txBody>
          <a:bodyPr/>
          <a:lstStyle>
            <a:lvl1pPr marL="0" indent="0">
              <a:buNone/>
              <a:defRPr>
                <a:solidFill>
                  <a:srgbClr val="0CA4B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>
              <a:buFontTx/>
              <a:buBlip>
                <a:blip r:embed="rId3"/>
              </a:buBlip>
              <a:defRPr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>
              <a:buFontTx/>
              <a:buBlip>
                <a:blip r:embed="rId3"/>
              </a:buBlip>
              <a:defRPr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>
              <a:buFontTx/>
              <a:buBlip>
                <a:blip r:embed="rId3"/>
              </a:buBlip>
              <a:defRPr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>
              <a:buFontTx/>
              <a:buBlip>
                <a:blip r:embed="rId4"/>
              </a:buBlip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AAD549-F0D5-404B-AC39-6A677637D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45F4D-DAE9-4A4A-9B44-4C47A07D3E41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15A06-701A-CF48-915D-850E2783B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1B7F45-46A9-7D47-9E58-DFB291E32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CD188-AA7C-5841-868E-3B914BE7D3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567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C3791C-3E50-3D47-8C7E-9F96068828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495" y="1831630"/>
            <a:ext cx="10515600" cy="439896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D2552-7E92-B540-A334-AF7610356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45F4D-DAE9-4A4A-9B44-4C47A07D3E41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3D58B-69A3-464C-9D57-7F084737C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CAC01A-3519-7A46-8920-F86D24130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CD188-AA7C-5841-868E-3B914BE7D35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0B8B11C-9AA7-8940-A257-ED41F093BED0}"/>
              </a:ext>
            </a:extLst>
          </p:cNvPr>
          <p:cNvSpPr txBox="1">
            <a:spLocks/>
          </p:cNvSpPr>
          <p:nvPr userDrawn="1"/>
        </p:nvSpPr>
        <p:spPr>
          <a:xfrm>
            <a:off x="354495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rgbClr val="233F8E"/>
                </a:solidFill>
                <a:latin typeface="Domine" panose="02040503040403060204" pitchFamily="18" charset="0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7478F"/>
                </a:solidFill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95299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2CFEBA-B519-3C45-9BAC-D49666115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45F4D-DAE9-4A4A-9B44-4C47A07D3E41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FD0C70-0B6B-4E41-81A8-25EF8F8B1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1DD04D-BE0E-4E47-AA82-C47B5C483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CD188-AA7C-5841-868E-3B914BE7D35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7FF74607-481C-544C-A089-FA51D4982E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495" y="1831630"/>
            <a:ext cx="10515600" cy="439896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CEE5C7D-6E17-AE44-AD53-D4257880C62D}"/>
              </a:ext>
            </a:extLst>
          </p:cNvPr>
          <p:cNvSpPr txBox="1">
            <a:spLocks/>
          </p:cNvSpPr>
          <p:nvPr userDrawn="1"/>
        </p:nvSpPr>
        <p:spPr>
          <a:xfrm>
            <a:off x="354495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rgbClr val="233F8E"/>
                </a:solidFill>
                <a:latin typeface="Domine" panose="02040503040403060204" pitchFamily="18" charset="0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7478F"/>
                </a:solidFill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99498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2CFEBA-B519-3C45-9BAC-D49666115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45F4D-DAE9-4A4A-9B44-4C47A07D3E41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FD0C70-0B6B-4E41-81A8-25EF8F8B1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1DD04D-BE0E-4E47-AA82-C47B5C483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CD188-AA7C-5841-868E-3B914BE7D35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7FF74607-481C-544C-A089-FA51D4982E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495" y="1831630"/>
            <a:ext cx="10515600" cy="439896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CEE5C7D-6E17-AE44-AD53-D4257880C62D}"/>
              </a:ext>
            </a:extLst>
          </p:cNvPr>
          <p:cNvSpPr txBox="1">
            <a:spLocks/>
          </p:cNvSpPr>
          <p:nvPr userDrawn="1"/>
        </p:nvSpPr>
        <p:spPr>
          <a:xfrm>
            <a:off x="354495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rgbClr val="233F8E"/>
                </a:solidFill>
                <a:latin typeface="Domine" panose="02040503040403060204" pitchFamily="18" charset="0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7478F"/>
                </a:solidFill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82535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1C5E3F-1534-3D48-8CB8-A9B92119B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45F4D-DAE9-4A4A-9B44-4C47A07D3E41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116780-FE99-B546-85CE-7C3E33466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6CD6CA-DE5F-9F44-BD6D-FEC520CC3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CD188-AA7C-5841-868E-3B914BE7D35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FF74607-481C-544C-A089-FA51D4982E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3147" y="1830282"/>
            <a:ext cx="10515600" cy="439896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CEE5C7D-6E17-AE44-AD53-D4257880C62D}"/>
              </a:ext>
            </a:extLst>
          </p:cNvPr>
          <p:cNvSpPr txBox="1">
            <a:spLocks/>
          </p:cNvSpPr>
          <p:nvPr userDrawn="1"/>
        </p:nvSpPr>
        <p:spPr>
          <a:xfrm>
            <a:off x="353147" y="36377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rgbClr val="233F8E"/>
                </a:solidFill>
                <a:latin typeface="Domine" panose="02040503040403060204" pitchFamily="18" charset="0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7478F"/>
                </a:solidFill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9708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EDB950-44ED-1042-B67A-30A3DC773C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6909" y="1825625"/>
            <a:ext cx="5682891" cy="4351338"/>
          </a:xfrm>
        </p:spPr>
        <p:txBody>
          <a:bodyPr/>
          <a:lstStyle>
            <a:lvl1pPr marL="228600" indent="-228600">
              <a:buFontTx/>
              <a:buBlip>
                <a:blip r:embed="rId3"/>
              </a:buBlip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685800" indent="-228600">
              <a:buFontTx/>
              <a:buBlip>
                <a:blip r:embed="rId3"/>
              </a:buBlip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 marL="1143000" indent="-228600">
              <a:buFontTx/>
              <a:buBlip>
                <a:blip r:embed="rId3"/>
              </a:buBlip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 marL="1600200" indent="-228600">
              <a:buFontTx/>
              <a:buBlip>
                <a:blip r:embed="rId3"/>
              </a:buBlip>
              <a:defRPr>
                <a:solidFill>
                  <a:schemeClr val="bg2">
                    <a:lumMod val="50000"/>
                  </a:schemeClr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D77F85-63A3-C245-8917-B3F9457D2E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5291" y="1825625"/>
            <a:ext cx="5559799" cy="4351338"/>
          </a:xfrm>
        </p:spPr>
        <p:txBody>
          <a:bodyPr/>
          <a:lstStyle>
            <a:lvl1pPr marL="228600" indent="-228600">
              <a:buFontTx/>
              <a:buBlip>
                <a:blip r:embed="rId3"/>
              </a:buBlip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685800" indent="-228600">
              <a:buFontTx/>
              <a:buBlip>
                <a:blip r:embed="rId3"/>
              </a:buBlip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 marL="1143000" indent="-228600">
              <a:buFontTx/>
              <a:buBlip>
                <a:blip r:embed="rId3"/>
              </a:buBlip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 marL="1600200" indent="-228600">
              <a:buFontTx/>
              <a:buBlip>
                <a:blip r:embed="rId3"/>
              </a:buBlip>
              <a:defRPr>
                <a:solidFill>
                  <a:schemeClr val="bg2">
                    <a:lumMod val="50000"/>
                  </a:schemeClr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1C5E3F-1534-3D48-8CB8-A9B92119B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45F4D-DAE9-4A4A-9B44-4C47A07D3E41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116780-FE99-B546-85CE-7C3E33466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6CD6CA-DE5F-9F44-BD6D-FEC520CC3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CD188-AA7C-5841-868E-3B914BE7D35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0C4E010-95A5-744F-8E2B-DB0D106E5B8D}"/>
              </a:ext>
            </a:extLst>
          </p:cNvPr>
          <p:cNvSpPr txBox="1">
            <a:spLocks/>
          </p:cNvSpPr>
          <p:nvPr userDrawn="1"/>
        </p:nvSpPr>
        <p:spPr>
          <a:xfrm>
            <a:off x="354495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rgbClr val="233F8E"/>
                </a:solidFill>
                <a:latin typeface="Domine" panose="02040503040403060204" pitchFamily="18" charset="0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7478F"/>
                </a:solidFill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7640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392D86-5B3A-3D42-8EFC-A5F17667C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E2F76D-5AF4-2946-B206-46C2679720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ADD55E-00C7-AC41-8A06-C0BBB448CA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45F4D-DAE9-4A4A-9B44-4C47A07D3E41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28D9B8-7AEE-3D49-8BEA-79EAE5DC72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76D11B-EC8C-8348-A8B4-4F58AD0C21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CD188-AA7C-5841-868E-3B914BE7D3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789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49" r:id="rId2"/>
    <p:sldLayoutId id="2147483661" r:id="rId3"/>
    <p:sldLayoutId id="2147483650" r:id="rId4"/>
    <p:sldLayoutId id="2147483651" r:id="rId5"/>
    <p:sldLayoutId id="2147483654" r:id="rId6"/>
    <p:sldLayoutId id="2147483660" r:id="rId7"/>
    <p:sldLayoutId id="2147483652" r:id="rId8"/>
    <p:sldLayoutId id="2147483662" r:id="rId9"/>
    <p:sldLayoutId id="2147483653" r:id="rId10"/>
    <p:sldLayoutId id="214748365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iflannery@AMERIND.com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1933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8ECF6-506B-4157-B622-3D0F2A447E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AMERIND Critical Infrastructure:</a:t>
            </a:r>
            <a:br>
              <a:rPr lang="en-US" sz="3600" dirty="0"/>
            </a:br>
            <a:r>
              <a:rPr lang="en-US" sz="3600" i="1" dirty="0"/>
              <a:t>Tribes Connecting Tribes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B7E9A6-DF54-484A-9452-D47A92C59D8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endParaRPr lang="en-US" b="1" dirty="0"/>
          </a:p>
          <a:p>
            <a:r>
              <a:rPr lang="en-US" sz="2400" b="1" dirty="0"/>
              <a:t>Irene Flannery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en-US" sz="2400" b="1" dirty="0"/>
              <a:t>Director, ACI</a:t>
            </a:r>
          </a:p>
        </p:txBody>
      </p:sp>
    </p:spTree>
    <p:extLst>
      <p:ext uri="{BB962C8B-B14F-4D97-AF65-F5344CB8AC3E}">
        <p14:creationId xmlns:p14="http://schemas.microsoft.com/office/powerpoint/2010/main" val="1658105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3EDC9-860C-4D4E-BE8C-30EEA6455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Introduction</a:t>
            </a:r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A83FBF39-6BB7-4523-B4ED-52A4C950C4F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70" r="24253"/>
          <a:stretch/>
        </p:blipFill>
        <p:spPr>
          <a:xfrm>
            <a:off x="833718" y="1896035"/>
            <a:ext cx="4276163" cy="3810000"/>
          </a:xfrm>
          <a:prstGeom prst="rect">
            <a:avLst/>
          </a:prstGeom>
        </p:spPr>
      </p:pic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29374A73-5BE7-4209-A128-D417CA0EFA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4940" y="1577788"/>
            <a:ext cx="4204447" cy="3128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690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41764-0447-46F2-A44A-B95AAE19E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Step One:</a:t>
            </a:r>
            <a:br>
              <a:rPr lang="en-US" dirty="0"/>
            </a:br>
            <a:r>
              <a:rPr lang="en-US" dirty="0"/>
              <a:t>Strategic Planning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4A69A56-967C-443D-862D-5288CB3521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i="1" dirty="0"/>
              <a:t>Developing a comprehensive, long-range strategic broadband deployment plan includes the following, for example: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Consulting with Tribal Council to determine the Tribe’s goals and objectives for broadband deployment across their lands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Coordinating with Tribal government offices and departments, including the IT, TERO, land, water, transportation, education, health, and social service departments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Engaging the community to determine community broadband needs and ensure those needs are part of the strategic plan</a:t>
            </a:r>
          </a:p>
          <a:p>
            <a:r>
              <a:rPr lang="en-US" sz="2400" b="1" i="1" dirty="0"/>
              <a:t>Result:  Positioning your Tribal community for sustainable, long-term broadband deployment and participation in the many federal broadband funding initiatives available both now and                             in the future</a:t>
            </a:r>
          </a:p>
          <a:p>
            <a:endParaRPr 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1528396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AA41E-0F42-45BF-9ACD-295FD7A34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495" y="365125"/>
            <a:ext cx="10515600" cy="1221628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Step Two:</a:t>
            </a:r>
            <a:br>
              <a:rPr lang="en-US" dirty="0"/>
            </a:br>
            <a:r>
              <a:rPr lang="en-US" dirty="0"/>
              <a:t>Funding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92069D-A016-4C30-98EA-85B07AF215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495" y="1825625"/>
            <a:ext cx="10394187" cy="4351338"/>
          </a:xfrm>
        </p:spPr>
        <p:txBody>
          <a:bodyPr/>
          <a:lstStyle/>
          <a:p>
            <a:pPr algn="ctr"/>
            <a:r>
              <a:rPr lang="en-US" b="1" dirty="0"/>
              <a:t>The Universal Service Fund – Annual Budgets</a:t>
            </a:r>
          </a:p>
          <a:p>
            <a:pPr algn="ctr"/>
            <a:endParaRPr lang="en-US" b="1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E3BF87F-9618-45BA-A422-30B9E366CF3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287" y="2716306"/>
            <a:ext cx="10701772" cy="2393576"/>
          </a:xfrm>
          <a:prstGeom prst="rect">
            <a:avLst/>
          </a:prstGeom>
        </p:spPr>
      </p:pic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492AAB40-792B-48D4-BE94-AF402E4E4E3C}"/>
              </a:ext>
            </a:extLst>
          </p:cNvPr>
          <p:cNvSpPr txBox="1">
            <a:spLocks/>
          </p:cNvSpPr>
          <p:nvPr/>
        </p:nvSpPr>
        <p:spPr>
          <a:xfrm>
            <a:off x="1348353" y="5348754"/>
            <a:ext cx="1449091" cy="742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600" dirty="0">
                <a:solidFill>
                  <a:srgbClr val="FF0000"/>
                </a:solidFill>
              </a:rPr>
              <a:t>$2.25B </a:t>
            </a:r>
          </a:p>
          <a:p>
            <a:pPr marL="0" indent="0" algn="ctr">
              <a:buFont typeface="Arial" pitchFamily="34" charset="0"/>
              <a:buNone/>
            </a:pPr>
            <a:endParaRPr lang="en-US" sz="1100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08892A7B-2EC3-428D-BB3A-4E4F7BC79F2F}"/>
              </a:ext>
            </a:extLst>
          </p:cNvPr>
          <p:cNvSpPr txBox="1">
            <a:spLocks/>
          </p:cNvSpPr>
          <p:nvPr/>
        </p:nvSpPr>
        <p:spPr>
          <a:xfrm>
            <a:off x="3719593" y="5348754"/>
            <a:ext cx="1797804" cy="4631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600" dirty="0">
                <a:solidFill>
                  <a:srgbClr val="FF0000"/>
                </a:solidFill>
              </a:rPr>
              <a:t>$4.5B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AE3F47EF-D653-4A31-B78C-1E154D3C274C}"/>
              </a:ext>
            </a:extLst>
          </p:cNvPr>
          <p:cNvSpPr txBox="1">
            <a:spLocks/>
          </p:cNvSpPr>
          <p:nvPr/>
        </p:nvSpPr>
        <p:spPr>
          <a:xfrm>
            <a:off x="6501539" y="5348753"/>
            <a:ext cx="1061634" cy="651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600" dirty="0">
                <a:solidFill>
                  <a:srgbClr val="FF0000"/>
                </a:solidFill>
              </a:rPr>
              <a:t>$3.9B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4B3CB87B-C4B4-4A22-A757-3740DD7388E9}"/>
              </a:ext>
            </a:extLst>
          </p:cNvPr>
          <p:cNvSpPr txBox="1">
            <a:spLocks/>
          </p:cNvSpPr>
          <p:nvPr/>
        </p:nvSpPr>
        <p:spPr>
          <a:xfrm>
            <a:off x="8547315" y="5470901"/>
            <a:ext cx="2061275" cy="42620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600" dirty="0">
                <a:solidFill>
                  <a:srgbClr val="FF0000"/>
                </a:solidFill>
              </a:rPr>
              <a:t>$</a:t>
            </a:r>
            <a:r>
              <a:rPr lang="en-US" sz="2800" dirty="0">
                <a:solidFill>
                  <a:srgbClr val="FF0000"/>
                </a:solidFill>
              </a:rPr>
              <a:t>571M</a:t>
            </a:r>
          </a:p>
        </p:txBody>
      </p:sp>
    </p:spTree>
    <p:extLst>
      <p:ext uri="{BB962C8B-B14F-4D97-AF65-F5344CB8AC3E}">
        <p14:creationId xmlns:p14="http://schemas.microsoft.com/office/powerpoint/2010/main" val="4264289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8C202-D287-4031-8280-5D29AE815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Using E-rate:  </a:t>
            </a:r>
            <a:br>
              <a:rPr lang="en-US" dirty="0"/>
            </a:br>
            <a:r>
              <a:rPr lang="en-US" dirty="0"/>
              <a:t>Self-Provisioned, Tribally Owned Fiber Networks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AB766EC-D351-49B5-B3F4-3CA458A2431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50813" y="1825625"/>
            <a:ext cx="5325427" cy="435133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Font typeface="Arial" panose="020B0604020202020204" pitchFamily="34" charset="0"/>
              <a:buNone/>
            </a:pPr>
            <a:r>
              <a:rPr lang="en-US" sz="2200" b="1" dirty="0">
                <a:solidFill>
                  <a:srgbClr val="0CA4B6"/>
                </a:solidFill>
                <a:latin typeface="Open Sans"/>
                <a:cs typeface="Arial Narrow"/>
              </a:rPr>
              <a:t>FCC’s Universal Service E-rate Program</a:t>
            </a:r>
            <a:endParaRPr lang="en-US" sz="2200" dirty="0">
              <a:solidFill>
                <a:srgbClr val="0CA4B6"/>
              </a:solidFill>
              <a:latin typeface="Open Sans"/>
              <a:cs typeface="Arial Narrow"/>
            </a:endParaRPr>
          </a:p>
          <a:p>
            <a:pPr lvl="1"/>
            <a:r>
              <a:rPr lang="en-US" sz="2200" dirty="0">
                <a:solidFill>
                  <a:srgbClr val="0CA4B6"/>
                </a:solidFill>
                <a:latin typeface="Open Sans"/>
                <a:cs typeface="Arial Narrow"/>
              </a:rPr>
              <a:t>Schools and libraries</a:t>
            </a:r>
          </a:p>
          <a:p>
            <a:pPr lvl="1"/>
            <a:r>
              <a:rPr lang="en-US" sz="2200" dirty="0">
                <a:solidFill>
                  <a:srgbClr val="0CA4B6"/>
                </a:solidFill>
                <a:latin typeface="Open Sans"/>
                <a:cs typeface="Arial Narrow"/>
              </a:rPr>
              <a:t>Discount based on eligibility for free or reduced price lunch program</a:t>
            </a:r>
          </a:p>
          <a:p>
            <a:pPr lvl="1"/>
            <a:r>
              <a:rPr lang="en-US" sz="2200" dirty="0">
                <a:solidFill>
                  <a:srgbClr val="0CA4B6"/>
                </a:solidFill>
                <a:latin typeface="Open Sans"/>
                <a:cs typeface="Arial Narrow"/>
              </a:rPr>
              <a:t>Up to 90% discount off Internet/broadband bills and fiber construction</a:t>
            </a:r>
          </a:p>
          <a:p>
            <a:pPr lvl="1"/>
            <a:r>
              <a:rPr lang="en-US" sz="2200" dirty="0">
                <a:solidFill>
                  <a:srgbClr val="0CA4B6"/>
                </a:solidFill>
                <a:latin typeface="Open Sans"/>
                <a:cs typeface="Arial Narrow"/>
              </a:rPr>
              <a:t>Additional 5% discount on construction if match is from Tribal, state, or federal source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2200" b="1" dirty="0">
                <a:solidFill>
                  <a:srgbClr val="0CA4B6"/>
                </a:solidFill>
                <a:latin typeface="Open Sans"/>
                <a:cs typeface="Arial Narrow"/>
              </a:rPr>
              <a:t>Opportunity</a:t>
            </a:r>
          </a:p>
          <a:p>
            <a:pPr lvl="1"/>
            <a:r>
              <a:rPr lang="en-US" sz="2200" dirty="0">
                <a:solidFill>
                  <a:srgbClr val="0CA4B6"/>
                </a:solidFill>
                <a:latin typeface="Open Sans"/>
                <a:cs typeface="Arial Narrow"/>
              </a:rPr>
              <a:t>Bring broadband – high-speed Internet – to schools and libraries</a:t>
            </a:r>
          </a:p>
          <a:p>
            <a:pPr lvl="1"/>
            <a:r>
              <a:rPr lang="en-US" sz="2200" dirty="0">
                <a:solidFill>
                  <a:srgbClr val="0CA4B6"/>
                </a:solidFill>
                <a:latin typeface="Open Sans"/>
                <a:cs typeface="Arial Narrow"/>
              </a:rPr>
              <a:t>Fiber optic benefits: Can be easily increased to meet future needs</a:t>
            </a:r>
          </a:p>
          <a:p>
            <a:pPr marL="628650" indent="-571500"/>
            <a:endParaRPr lang="en-US" sz="2200" dirty="0"/>
          </a:p>
          <a:p>
            <a:pPr marL="628650" indent="-571500"/>
            <a:endParaRPr lang="en-US" sz="3600" dirty="0"/>
          </a:p>
          <a:p>
            <a:pPr marL="457200" lvl="1" indent="0">
              <a:buFont typeface="Arial" panose="020B0604020202020204" pitchFamily="34" charset="0"/>
              <a:buNone/>
            </a:pPr>
            <a:endParaRPr lang="en-US" dirty="0"/>
          </a:p>
        </p:txBody>
      </p:sp>
      <p:pic>
        <p:nvPicPr>
          <p:cNvPr id="5" name="Picture 4" descr="Pueblo_TribalNetworkTopo_step3.jpg">
            <a:extLst>
              <a:ext uri="{FF2B5EF4-FFF2-40B4-BE49-F238E27FC236}">
                <a16:creationId xmlns:a16="http://schemas.microsoft.com/office/drawing/2014/main" id="{B837463F-782B-4647-9CE8-17DFA95508D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99200" y="1825626"/>
            <a:ext cx="5029200" cy="379285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52622CD-6106-4A7C-B21E-9F3ACDE0D0E1}"/>
              </a:ext>
            </a:extLst>
          </p:cNvPr>
          <p:cNvSpPr txBox="1">
            <a:spLocks/>
          </p:cNvSpPr>
          <p:nvPr/>
        </p:nvSpPr>
        <p:spPr>
          <a:xfrm>
            <a:off x="6299200" y="5753417"/>
            <a:ext cx="5029200" cy="7394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/>
                </a:solidFill>
                <a:latin typeface="Arial"/>
                <a:cs typeface="Arial"/>
              </a:rPr>
              <a:t>Fiber optic backbone to schools and libraries</a:t>
            </a:r>
          </a:p>
        </p:txBody>
      </p:sp>
    </p:spTree>
    <p:extLst>
      <p:ext uri="{BB962C8B-B14F-4D97-AF65-F5344CB8AC3E}">
        <p14:creationId xmlns:p14="http://schemas.microsoft.com/office/powerpoint/2010/main" val="1576595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7D0103-501C-4A5F-948A-9D13405CD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775" y="463083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Step Three: Implementation</a:t>
            </a:r>
            <a:br>
              <a:rPr lang="en-US" dirty="0"/>
            </a:br>
            <a:r>
              <a:rPr lang="en-US" dirty="0"/>
              <a:t>Self-Provisioned, Tribally Owned Fiber Networks</a:t>
            </a:r>
            <a:br>
              <a:rPr lang="en-US" dirty="0"/>
            </a:br>
            <a:r>
              <a:rPr lang="en-US" dirty="0"/>
              <a:t>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E7A201-A505-42A9-ADCB-4F94BF106950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54013" y="1825625"/>
            <a:ext cx="10515600" cy="4351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7E82AD-3993-4A0A-8138-10A177FC3AC7}"/>
              </a:ext>
            </a:extLst>
          </p:cNvPr>
          <p:cNvSpPr txBox="1"/>
          <p:nvPr/>
        </p:nvSpPr>
        <p:spPr>
          <a:xfrm>
            <a:off x="533400" y="909935"/>
            <a:ext cx="853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35A35F-F0A7-46B5-81CF-22E0D757F38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320" y="1907222"/>
            <a:ext cx="562864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085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EF063-80C0-4C86-BF1C-670334C58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Dramatically Increased Broadband Speeds,</a:t>
            </a:r>
            <a:br>
              <a:rPr lang="en-US" dirty="0"/>
            </a:br>
            <a:r>
              <a:rPr lang="en-US" dirty="0"/>
              <a:t>Dramatically Decreased Broadband Costs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0ED6360-0614-4657-8BA7-468084E4829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9236529"/>
              </p:ext>
            </p:extLst>
          </p:nvPr>
        </p:nvGraphicFramePr>
        <p:xfrm>
          <a:off x="354013" y="1825625"/>
          <a:ext cx="5498147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B7AFE54-C332-4E1F-A49C-9BF33F4B3CE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2295218"/>
              </p:ext>
            </p:extLst>
          </p:nvPr>
        </p:nvGraphicFramePr>
        <p:xfrm>
          <a:off x="6339839" y="1825625"/>
          <a:ext cx="5498147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57517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0950D-B5B4-4C89-B267-E0B443CE9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62A90-A7D1-4463-A9A5-DA2EFC5EEF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/>
              <a:t>Irene Flannery</a:t>
            </a:r>
          </a:p>
          <a:p>
            <a:pPr algn="ctr"/>
            <a:r>
              <a:rPr lang="en-US" sz="3200" dirty="0"/>
              <a:t>Director, AMERIND Critical Infrastructure</a:t>
            </a:r>
          </a:p>
          <a:p>
            <a:pPr algn="ctr"/>
            <a:r>
              <a:rPr lang="en-US" sz="3200" dirty="0">
                <a:hlinkClick r:id="rId2"/>
              </a:rPr>
              <a:t>iflannery@AMERIND.com</a:t>
            </a:r>
            <a:endParaRPr lang="en-US" sz="3200" dirty="0"/>
          </a:p>
          <a:p>
            <a:pPr algn="ctr"/>
            <a:r>
              <a:rPr lang="en-US" sz="3200" dirty="0"/>
              <a:t>202-262-4549 (mobile)</a:t>
            </a:r>
          </a:p>
          <a:p>
            <a:pPr algn="ctr"/>
            <a:r>
              <a:rPr lang="en-US" sz="3200" dirty="0"/>
              <a:t>505-404-5010 (office)</a:t>
            </a:r>
          </a:p>
        </p:txBody>
      </p:sp>
    </p:spTree>
    <p:extLst>
      <p:ext uri="{BB962C8B-B14F-4D97-AF65-F5344CB8AC3E}">
        <p14:creationId xmlns:p14="http://schemas.microsoft.com/office/powerpoint/2010/main" val="2727959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CDCE5C7DD22B746AE24D0FB620DB714" ma:contentTypeVersion="10" ma:contentTypeDescription="Create a new document." ma:contentTypeScope="" ma:versionID="cbb38eb0558839c477f581730522216a">
  <xsd:schema xmlns:xsd="http://www.w3.org/2001/XMLSchema" xmlns:xs="http://www.w3.org/2001/XMLSchema" xmlns:p="http://schemas.microsoft.com/office/2006/metadata/properties" xmlns:ns3="81c0646a-a4b0-4937-bdcb-e05cf7781db4" targetNamespace="http://schemas.microsoft.com/office/2006/metadata/properties" ma:root="true" ma:fieldsID="6460091af26249d7c39fb5b16c0d0c48" ns3:_="">
    <xsd:import namespace="81c0646a-a4b0-4937-bdcb-e05cf7781db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c0646a-a4b0-4937-bdcb-e05cf7781d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59551B4-9A23-4DA9-889B-90B268FC3F4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D45A833-0748-4875-8277-D70DD65721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1c0646a-a4b0-4937-bdcb-e05cf7781d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8EB3AA8-265B-4875-9714-24726A687B06}">
  <ds:schemaRefs>
    <ds:schemaRef ds:uri="http://purl.org/dc/elements/1.1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purl.org/dc/dcmitype/"/>
    <ds:schemaRef ds:uri="81c0646a-a4b0-4937-bdcb-e05cf7781db4"/>
    <ds:schemaRef ds:uri="http://schemas.microsoft.com/office/2006/documentManagement/types"/>
    <ds:schemaRef ds:uri="http://purl.org/dc/terms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3642</TotalTime>
  <Words>303</Words>
  <Application>Microsoft Office PowerPoint</Application>
  <PresentationFormat>Widescreen</PresentationFormat>
  <Paragraphs>59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Domine</vt:lpstr>
      <vt:lpstr>Open Sans</vt:lpstr>
      <vt:lpstr>Office Theme</vt:lpstr>
      <vt:lpstr>PowerPoint Presentation</vt:lpstr>
      <vt:lpstr>AMERIND Critical Infrastructure: Tribes Connecting Tribes</vt:lpstr>
      <vt:lpstr>Introduction</vt:lpstr>
      <vt:lpstr>Step One: Strategic Planning</vt:lpstr>
      <vt:lpstr>Step Two: Funding</vt:lpstr>
      <vt:lpstr>Using E-rate:   Self-Provisioned, Tribally Owned Fiber Networks</vt:lpstr>
      <vt:lpstr>Step Three: Implementation Self-Provisioned, Tribally Owned Fiber Networks  </vt:lpstr>
      <vt:lpstr>Dramatically Increased Broadband Speeds, Dramatically Decreased Broadband Costs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McKenzie Lewis</dc:creator>
  <cp:lastModifiedBy>Irene Flannery</cp:lastModifiedBy>
  <cp:revision>17</cp:revision>
  <dcterms:created xsi:type="dcterms:W3CDTF">2019-08-01T15:57:01Z</dcterms:created>
  <dcterms:modified xsi:type="dcterms:W3CDTF">2020-08-19T23:55:19Z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0x010100BCDCE5C7DD22B746AE24D0FB620DB714</vt:lpwstr>
  </property>
</Properties>
</file>