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9" r:id="rId1"/>
  </p:sldMasterIdLst>
  <p:notesMasterIdLst>
    <p:notesMasterId r:id="rId10"/>
  </p:notesMasterIdLst>
  <p:handoutMasterIdLst>
    <p:handoutMasterId r:id="rId11"/>
  </p:handoutMasterIdLst>
  <p:sldIdLst>
    <p:sldId id="710" r:id="rId2"/>
    <p:sldId id="1801" r:id="rId3"/>
    <p:sldId id="1803" r:id="rId4"/>
    <p:sldId id="1804" r:id="rId5"/>
    <p:sldId id="1805" r:id="rId6"/>
    <p:sldId id="1802" r:id="rId7"/>
    <p:sldId id="1791" r:id="rId8"/>
    <p:sldId id="1783" r:id="rId9"/>
  </p:sldIdLst>
  <p:sldSz cx="9144000" cy="6858000" type="screen4x3"/>
  <p:notesSz cx="9945688" cy="6858000"/>
  <p:custDataLst>
    <p:tags r:id="rId12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05">
          <p15:clr>
            <a:srgbClr val="A4A3A4"/>
          </p15:clr>
        </p15:guide>
        <p15:guide id="2" orient="horz" pos="1185">
          <p15:clr>
            <a:srgbClr val="A4A3A4"/>
          </p15:clr>
        </p15:guide>
        <p15:guide id="3" pos="254">
          <p15:clr>
            <a:srgbClr val="A4A3A4"/>
          </p15:clr>
        </p15:guide>
        <p15:guide id="4" pos="2892">
          <p15:clr>
            <a:srgbClr val="A4A3A4"/>
          </p15:clr>
        </p15:guide>
        <p15:guide id="5" pos="55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3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FF"/>
    <a:srgbClr val="3333CC"/>
    <a:srgbClr val="66FFFF"/>
    <a:srgbClr val="0000CC"/>
    <a:srgbClr val="99FFCC"/>
    <a:srgbClr val="0066FF"/>
    <a:srgbClr val="516BED"/>
    <a:srgbClr val="D04CEA"/>
    <a:srgbClr val="210DB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09" autoAdjust="0"/>
    <p:restoredTop sz="86470" autoAdjust="0"/>
  </p:normalViewPr>
  <p:slideViewPr>
    <p:cSldViewPr>
      <p:cViewPr varScale="1">
        <p:scale>
          <a:sx n="64" d="100"/>
          <a:sy n="64" d="100"/>
        </p:scale>
        <p:origin x="1452" y="44"/>
      </p:cViewPr>
      <p:guideLst>
        <p:guide orient="horz" pos="3705"/>
        <p:guide orient="horz" pos="1185"/>
        <p:guide pos="254"/>
        <p:guide pos="2892"/>
        <p:guide pos="55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1696" y="32"/>
      </p:cViewPr>
      <p:guideLst>
        <p:guide orient="horz" pos="2160"/>
        <p:guide pos="31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272288" cy="363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32" tIns="45265" rIns="90532" bIns="45265" numCol="1" anchor="t" anchorCtr="0" compatLnSpc="1">
            <a:prstTxWarp prst="textNoShape">
              <a:avLst/>
            </a:prstTxWarp>
          </a:bodyPr>
          <a:lstStyle>
            <a:lvl1pPr defTabSz="903334">
              <a:defRPr sz="1200"/>
            </a:lvl1pPr>
          </a:lstStyle>
          <a:p>
            <a:endParaRPr lang="en-GB" altLang="en-US"/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4443" y="0"/>
            <a:ext cx="4383486" cy="363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32" tIns="45265" rIns="90532" bIns="45265" numCol="1" anchor="t" anchorCtr="0" compatLnSpc="1">
            <a:prstTxWarp prst="textNoShape">
              <a:avLst/>
            </a:prstTxWarp>
          </a:bodyPr>
          <a:lstStyle>
            <a:lvl1pPr algn="r" defTabSz="903334">
              <a:defRPr sz="1200"/>
            </a:lvl1pPr>
          </a:lstStyle>
          <a:p>
            <a:endParaRPr lang="en-GB" altLang="en-US"/>
          </a:p>
        </p:txBody>
      </p:sp>
      <p:sp>
        <p:nvSpPr>
          <p:cNvPr id="559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500580"/>
            <a:ext cx="4272288" cy="363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32" tIns="45265" rIns="90532" bIns="45265" numCol="1" anchor="b" anchorCtr="0" compatLnSpc="1">
            <a:prstTxWarp prst="textNoShape">
              <a:avLst/>
            </a:prstTxWarp>
          </a:bodyPr>
          <a:lstStyle>
            <a:lvl1pPr defTabSz="903334">
              <a:defRPr sz="1200"/>
            </a:lvl1pPr>
          </a:lstStyle>
          <a:p>
            <a:endParaRPr lang="en-GB" altLang="en-US"/>
          </a:p>
        </p:txBody>
      </p:sp>
      <p:sp>
        <p:nvSpPr>
          <p:cNvPr id="559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4443" y="6500580"/>
            <a:ext cx="4383486" cy="363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32" tIns="45265" rIns="90532" bIns="45265" numCol="1" anchor="b" anchorCtr="0" compatLnSpc="1">
            <a:prstTxWarp prst="textNoShape">
              <a:avLst/>
            </a:prstTxWarp>
          </a:bodyPr>
          <a:lstStyle>
            <a:lvl1pPr algn="r" defTabSz="903334">
              <a:defRPr sz="1200"/>
            </a:lvl1pPr>
          </a:lstStyle>
          <a:p>
            <a:fld id="{6D63B25A-BFB6-4F0D-A803-AA6FDD69EB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9529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7871" cy="34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992" tIns="47998" rIns="95992" bIns="47998" numCol="1" anchor="t" anchorCtr="0" compatLnSpc="1">
            <a:prstTxWarp prst="textNoShape">
              <a:avLst/>
            </a:prstTxWarp>
          </a:bodyPr>
          <a:lstStyle>
            <a:lvl1pPr defTabSz="958734">
              <a:defRPr sz="1300"/>
            </a:lvl1pPr>
          </a:lstStyle>
          <a:p>
            <a:endParaRPr lang="en-GB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7820" y="1"/>
            <a:ext cx="4307870" cy="34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992" tIns="47998" rIns="95992" bIns="47998" numCol="1" anchor="t" anchorCtr="0" compatLnSpc="1">
            <a:prstTxWarp prst="textNoShape">
              <a:avLst/>
            </a:prstTxWarp>
          </a:bodyPr>
          <a:lstStyle>
            <a:lvl1pPr algn="r" defTabSz="958734">
              <a:defRPr sz="1300"/>
            </a:lvl1pPr>
          </a:lstStyle>
          <a:p>
            <a:endParaRPr lang="en-GB" alt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9138" y="514350"/>
            <a:ext cx="3427412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7724" y="3257203"/>
            <a:ext cx="7290243" cy="308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992" tIns="47998" rIns="95992" bIns="479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Klicken Sie, um die Formate des Vorlagentextes zu bearbeiten</a:t>
            </a:r>
          </a:p>
          <a:p>
            <a:pPr lvl="1"/>
            <a:r>
              <a:rPr lang="en-GB" noProof="0"/>
              <a:t>Zweite Ebene</a:t>
            </a:r>
          </a:p>
          <a:p>
            <a:pPr lvl="2"/>
            <a:r>
              <a:rPr lang="en-GB" noProof="0"/>
              <a:t>Dritte Ebene</a:t>
            </a:r>
          </a:p>
          <a:p>
            <a:pPr lvl="3"/>
            <a:r>
              <a:rPr lang="en-GB" noProof="0"/>
              <a:t>Vierte Ebene</a:t>
            </a:r>
          </a:p>
          <a:p>
            <a:pPr lvl="4"/>
            <a:r>
              <a:rPr lang="en-GB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516536"/>
            <a:ext cx="4307871" cy="341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992" tIns="47998" rIns="95992" bIns="47998" numCol="1" anchor="b" anchorCtr="0" compatLnSpc="1">
            <a:prstTxWarp prst="textNoShape">
              <a:avLst/>
            </a:prstTxWarp>
          </a:bodyPr>
          <a:lstStyle>
            <a:lvl1pPr defTabSz="958734">
              <a:defRPr sz="1300"/>
            </a:lvl1pPr>
          </a:lstStyle>
          <a:p>
            <a:endParaRPr lang="en-GB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7820" y="6516536"/>
            <a:ext cx="4307870" cy="341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992" tIns="47998" rIns="95992" bIns="47998" numCol="1" anchor="b" anchorCtr="0" compatLnSpc="1">
            <a:prstTxWarp prst="textNoShape">
              <a:avLst/>
            </a:prstTxWarp>
          </a:bodyPr>
          <a:lstStyle>
            <a:lvl1pPr algn="r" defTabSz="958734">
              <a:defRPr sz="1300"/>
            </a:lvl1pPr>
          </a:lstStyle>
          <a:p>
            <a:fld id="{B287AD57-2DD2-43E9-ACA2-F17AC60785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1884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6612709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971600" cy="865842"/>
          </a:xfrm>
          <a:prstGeom prst="rect">
            <a:avLst/>
          </a:prstGeom>
        </p:spPr>
      </p:pic>
      <p:pic>
        <p:nvPicPr>
          <p:cNvPr id="8" name="Picture 10" descr="Home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217405" y="45997"/>
            <a:ext cx="879801" cy="682703"/>
          </a:xfrm>
          <a:prstGeom prst="rect">
            <a:avLst/>
          </a:prstGeom>
          <a:noFill/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088298" y="6365940"/>
            <a:ext cx="1055702" cy="5220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8510" y="6354325"/>
            <a:ext cx="1055702" cy="52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697677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990" y="1090614"/>
            <a:ext cx="8397875" cy="479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62010" y="6507638"/>
            <a:ext cx="585065" cy="34174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200" b="1">
                <a:solidFill>
                  <a:srgbClr val="FF9900"/>
                </a:solidFill>
              </a:defRPr>
            </a:lvl1pPr>
          </a:lstStyle>
          <a:p>
            <a:fld id="{E57DF266-7226-4388-9060-6F92F0F29183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13" r:id="rId2"/>
  </p:sldLayoutIdLst>
  <p:transition spd="med">
    <p:wipe dir="r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381000" indent="-1889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561975" indent="-1793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752475" indent="-1889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962025" indent="-2079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14192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8764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3336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7908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s://creativecommons.org/licenses/by-sa/3.0/" TargetMode="External"/><Relationship Id="rId7" Type="http://schemas.openxmlformats.org/officeDocument/2006/relationships/image" Target="../media/image11.png"/><Relationship Id="rId2" Type="http://schemas.openxmlformats.org/officeDocument/2006/relationships/hyperlink" Target="https://commons.wikimedia.org/wiki/File:Red-circle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hyperlink" Target="https://en.wikipedia.org/wiki/Diabetes_mellitu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830" y="323655"/>
            <a:ext cx="3015336" cy="233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45239" y="3064312"/>
            <a:ext cx="5408532" cy="120032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rgbClr val="0000CC"/>
                </a:solidFill>
                <a:effectLst>
                  <a:reflection blurRad="6350" endPos="0" dir="5400000" sy="-100000" algn="bl" rotWithShape="0"/>
                </a:effectLst>
              </a:rPr>
              <a:t>COVID-19 impacts on </a:t>
            </a:r>
          </a:p>
          <a:p>
            <a:pPr algn="ctr"/>
            <a:r>
              <a:rPr lang="en-US" sz="3600" b="1" dirty="0">
                <a:ln w="11430"/>
                <a:solidFill>
                  <a:srgbClr val="0000CC"/>
                </a:solidFill>
                <a:effectLst>
                  <a:reflection blurRad="6350" endPos="0" dir="5400000" sy="-100000" algn="bl" rotWithShape="0"/>
                </a:effectLst>
              </a:rPr>
              <a:t>IXP operations in </a:t>
            </a:r>
            <a:r>
              <a:rPr lang="en-US" sz="3600" b="1" dirty="0" err="1">
                <a:ln w="11430"/>
                <a:solidFill>
                  <a:srgbClr val="0000CC"/>
                </a:solidFill>
                <a:effectLst>
                  <a:reflection blurRad="6350" endPos="0" dir="5400000" sy="-100000" algn="bl" rotWithShape="0"/>
                </a:effectLst>
              </a:rPr>
              <a:t>MyIX</a:t>
            </a:r>
            <a:r>
              <a:rPr lang="en-US" sz="3600" b="1" dirty="0">
                <a:ln w="11430"/>
                <a:solidFill>
                  <a:srgbClr val="0000CC"/>
                </a:solidFill>
                <a:effectLst>
                  <a:reflection blurRad="6350" endPos="0" dir="5400000" sy="-100000" algn="bl" rotWithShape="0"/>
                </a:effectLst>
              </a:rPr>
              <a:t> </a:t>
            </a:r>
            <a:endParaRPr lang="en-US" sz="3600" b="1" cap="none" spc="0" dirty="0">
              <a:ln w="11430"/>
              <a:solidFill>
                <a:srgbClr val="0000CC"/>
              </a:solidFill>
              <a:effectLst>
                <a:reflection blurRad="6350" endPos="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64233" y="4797152"/>
            <a:ext cx="47705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June 2020</a:t>
            </a:r>
          </a:p>
          <a:p>
            <a:pPr algn="ctr"/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15" y="5800620"/>
            <a:ext cx="3240359" cy="10573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845" y="5800619"/>
            <a:ext cx="3240360" cy="10573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190" y="5800619"/>
            <a:ext cx="2945185" cy="1057382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3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4256965" y="6534345"/>
            <a:ext cx="585065" cy="278651"/>
          </a:xfrm>
          <a:ln/>
        </p:spPr>
        <p:txBody>
          <a:bodyPr/>
          <a:lstStyle/>
          <a:p>
            <a:fld id="{24BE26A6-66D3-4F27-A69B-2DC5893BCD9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971601" y="216015"/>
            <a:ext cx="7200800" cy="647700"/>
          </a:xfrm>
          <a:prstGeom prst="rect">
            <a:avLst/>
          </a:prstGeom>
          <a:noFill/>
          <a:ln/>
        </p:spPr>
        <p:txBody>
          <a:bodyPr anchor="ctr"/>
          <a:lstStyle/>
          <a:p>
            <a:pPr marL="3175" algn="ctr" eaLnBrk="1" hangingPunct="1"/>
            <a:r>
              <a:rPr lang="en-US" sz="3600" dirty="0"/>
              <a:t>COVID-19 situation in Malaysia  </a:t>
            </a:r>
            <a:endParaRPr lang="en-US" altLang="en-US" sz="40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D6924D-ABA9-462F-AEA0-300BD30994B3}"/>
              </a:ext>
            </a:extLst>
          </p:cNvPr>
          <p:cNvSpPr/>
          <p:nvPr/>
        </p:nvSpPr>
        <p:spPr>
          <a:xfrm>
            <a:off x="44497" y="902034"/>
            <a:ext cx="9099503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   </a:t>
            </a:r>
          </a:p>
          <a:p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   Jan 24 	     1</a:t>
            </a:r>
            <a:r>
              <a:rPr lang="en-US" sz="2000" baseline="30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st</a:t>
            </a: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Coronavirus case detected </a:t>
            </a:r>
          </a:p>
          <a:p>
            <a:r>
              <a:rPr lang="en-US" sz="2000" b="1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 </a:t>
            </a:r>
            <a:r>
              <a:rPr lang="en-US" sz="20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Mar 18 – May 3</a:t>
            </a: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	      </a:t>
            </a:r>
            <a:r>
              <a:rPr lang="en-US" sz="20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Lockdown (MCO)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8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Police &amp; Army deployed, roadblock 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Only essential services are allowed to operate </a:t>
            </a:r>
            <a:r>
              <a:rPr lang="en-US" sz="2000" dirty="0" err="1">
                <a:latin typeface="Yu Gothic UI" panose="020B0500000000000000" pitchFamily="34" charset="-128"/>
                <a:ea typeface="Yu Gothic UI" panose="020B0500000000000000" pitchFamily="34" charset="-128"/>
              </a:rPr>
              <a:t>ie</a:t>
            </a: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                          hospitals, bank, telecommunication, supermarket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Office, school, public transport &amp; amenities, religious closed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All work from home except those require to travel with police permit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Lockdown at home, travel only if absolute necessary, fine of RM 1,000 (and also jail) if caught by authority</a:t>
            </a:r>
          </a:p>
          <a:p>
            <a:pPr lvl="1"/>
            <a:endParaRPr lang="en-US" sz="2000" b="1" dirty="0">
              <a:solidFill>
                <a:srgbClr val="00B0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lvl="1"/>
            <a:r>
              <a:rPr lang="en-US" sz="2000" b="1" dirty="0">
                <a:solidFill>
                  <a:srgbClr val="00B0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May 4 – Aug 31	Remedial MCO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Business &amp; Life resume with social distancing &amp; SOP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Religious &amp; Social gathering allowed with SOP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Sports, entertainment related to be open up gradually with SOP </a:t>
            </a:r>
            <a:endParaRPr lang="en-MY" sz="2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3AE9F29-3C4F-42DA-8E49-56FA86AF2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391447"/>
              </p:ext>
            </p:extLst>
          </p:nvPr>
        </p:nvGraphicFramePr>
        <p:xfrm>
          <a:off x="6285565" y="863715"/>
          <a:ext cx="2558234" cy="1806886"/>
        </p:xfrm>
        <a:graphic>
          <a:graphicData uri="http://schemas.openxmlformats.org/drawingml/2006/table">
            <a:tbl>
              <a:tblPr/>
              <a:tblGrid>
                <a:gridCol w="625475">
                  <a:extLst>
                    <a:ext uri="{9D8B030D-6E8A-4147-A177-3AD203B41FA5}">
                      <a16:colId xmlns:a16="http://schemas.microsoft.com/office/drawing/2014/main" val="2758105252"/>
                    </a:ext>
                  </a:extLst>
                </a:gridCol>
                <a:gridCol w="772563">
                  <a:extLst>
                    <a:ext uri="{9D8B030D-6E8A-4147-A177-3AD203B41FA5}">
                      <a16:colId xmlns:a16="http://schemas.microsoft.com/office/drawing/2014/main" val="2699411468"/>
                    </a:ext>
                  </a:extLst>
                </a:gridCol>
                <a:gridCol w="728841">
                  <a:extLst>
                    <a:ext uri="{9D8B030D-6E8A-4147-A177-3AD203B41FA5}">
                      <a16:colId xmlns:a16="http://schemas.microsoft.com/office/drawing/2014/main" val="967346181"/>
                    </a:ext>
                  </a:extLst>
                </a:gridCol>
                <a:gridCol w="431355">
                  <a:extLst>
                    <a:ext uri="{9D8B030D-6E8A-4147-A177-3AD203B41FA5}">
                      <a16:colId xmlns:a16="http://schemas.microsoft.com/office/drawing/2014/main" val="1673969603"/>
                    </a:ext>
                  </a:extLst>
                </a:gridCol>
              </a:tblGrid>
              <a:tr h="173768"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Date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Confirmed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Revovered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Death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287474"/>
                  </a:ext>
                </a:extLst>
              </a:tr>
              <a:tr h="238355"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17/03/2020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770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141414"/>
                          </a:solidFill>
                          <a:effectLst/>
                          <a:latin typeface="Bahnschrift" panose="020B0502040204020203" pitchFamily="34" charset="0"/>
                        </a:rPr>
                        <a:t>70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924999"/>
                  </a:ext>
                </a:extLst>
              </a:tr>
              <a:tr h="238355"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31/03/2020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2805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141414"/>
                          </a:solidFill>
                          <a:effectLst/>
                          <a:latin typeface="Bahnschrift" panose="020B0502040204020203" pitchFamily="34" charset="0"/>
                        </a:rPr>
                        <a:t>537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43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518148"/>
                  </a:ext>
                </a:extLst>
              </a:tr>
              <a:tr h="339849"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14/04/2020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5054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 dirty="0">
                          <a:solidFill>
                            <a:srgbClr val="141414"/>
                          </a:solidFill>
                          <a:effectLst/>
                          <a:latin typeface="Bahnschrift" panose="020B0502040204020203" pitchFamily="34" charset="0"/>
                        </a:rPr>
                        <a:t>2478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82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912465"/>
                  </a:ext>
                </a:extLst>
              </a:tr>
              <a:tr h="339849"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28/04/2020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5911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141414"/>
                          </a:solidFill>
                          <a:effectLst/>
                          <a:latin typeface="Bahnschrift" panose="020B0502040204020203" pitchFamily="34" charset="0"/>
                        </a:rPr>
                        <a:t>4032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516813"/>
                  </a:ext>
                </a:extLst>
              </a:tr>
              <a:tr h="238355"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12/05/2020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6743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141414"/>
                          </a:solidFill>
                          <a:effectLst/>
                          <a:latin typeface="Bahnschrift" panose="020B0502040204020203" pitchFamily="34" charset="0"/>
                        </a:rPr>
                        <a:t>5223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109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960035"/>
                  </a:ext>
                </a:extLst>
              </a:tr>
              <a:tr h="238355"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22/6/2020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8587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141414"/>
                          </a:solidFill>
                          <a:effectLst/>
                          <a:latin typeface="Bahnschrift" panose="020B0502040204020203" pitchFamily="34" charset="0"/>
                        </a:rPr>
                        <a:t>8177</a:t>
                      </a:r>
                      <a:endParaRPr lang="en-MY" sz="900" b="0" i="0" u="none" strike="noStrike" dirty="0">
                        <a:solidFill>
                          <a:srgbClr val="141414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121</a:t>
                      </a:r>
                      <a:endParaRPr lang="en-MY" sz="9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1782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EC06653-F210-46DD-8AE3-1DD4A775EF9D}"/>
              </a:ext>
            </a:extLst>
          </p:cNvPr>
          <p:cNvSpPr txBox="1"/>
          <p:nvPr/>
        </p:nvSpPr>
        <p:spPr>
          <a:xfrm>
            <a:off x="323528" y="1052736"/>
            <a:ext cx="5400600" cy="89800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MY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558630-B3BB-4DE1-98B1-280974A650A9}"/>
              </a:ext>
            </a:extLst>
          </p:cNvPr>
          <p:cNvSpPr txBox="1"/>
          <p:nvPr/>
        </p:nvSpPr>
        <p:spPr>
          <a:xfrm>
            <a:off x="323528" y="4684673"/>
            <a:ext cx="5040560" cy="44517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54524934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3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4256965" y="6534345"/>
            <a:ext cx="585065" cy="278651"/>
          </a:xfrm>
          <a:ln/>
        </p:spPr>
        <p:txBody>
          <a:bodyPr/>
          <a:lstStyle/>
          <a:p>
            <a:fld id="{24BE26A6-66D3-4F27-A69B-2DC5893BCD9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539552" y="216015"/>
            <a:ext cx="7704856" cy="647700"/>
          </a:xfrm>
          <a:prstGeom prst="rect">
            <a:avLst/>
          </a:prstGeom>
          <a:noFill/>
          <a:ln/>
        </p:spPr>
        <p:txBody>
          <a:bodyPr anchor="ctr"/>
          <a:lstStyle/>
          <a:p>
            <a:pPr marL="3175" algn="ctr" eaLnBrk="1" hangingPunct="1"/>
            <a:r>
              <a:rPr lang="en-US" sz="3600" dirty="0"/>
              <a:t>Traffic Observations               during COVID-19</a:t>
            </a:r>
            <a:endParaRPr lang="en-US" alt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D6924D-ABA9-462F-AEA0-300BD30994B3}"/>
              </a:ext>
            </a:extLst>
          </p:cNvPr>
          <p:cNvSpPr/>
          <p:nvPr/>
        </p:nvSpPr>
        <p:spPr>
          <a:xfrm>
            <a:off x="62143" y="1537941"/>
            <a:ext cx="909950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32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Overall peak traffic growth, 20% - 33% from March to May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32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Highest Peak traffic captured during this period, 614Gbps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32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Traffic constantly high from 10am to 10pm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32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Some networks traffic increased (as high as 100%) while some decreased (as low as 100%) due to nature of business</a:t>
            </a:r>
            <a:endParaRPr lang="en-US" sz="11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7963198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3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4256965" y="6534345"/>
            <a:ext cx="585065" cy="278651"/>
          </a:xfrm>
          <a:ln/>
        </p:spPr>
        <p:txBody>
          <a:bodyPr/>
          <a:lstStyle/>
          <a:p>
            <a:fld id="{24BE26A6-66D3-4F27-A69B-2DC5893BCD9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697069" y="151714"/>
            <a:ext cx="7704856" cy="647700"/>
          </a:xfrm>
          <a:prstGeom prst="rect">
            <a:avLst/>
          </a:prstGeom>
          <a:noFill/>
          <a:ln/>
        </p:spPr>
        <p:txBody>
          <a:bodyPr anchor="ctr"/>
          <a:lstStyle/>
          <a:p>
            <a:pPr marL="3175" algn="ctr" eaLnBrk="1" hangingPunct="1"/>
            <a:r>
              <a:rPr lang="en-US" sz="3000" dirty="0"/>
              <a:t>Traffic analysis on 3 network (1/3-21/6)</a:t>
            </a:r>
            <a:endParaRPr lang="en-US" altLang="en-US" sz="30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967155" y="1133745"/>
            <a:ext cx="2070230" cy="1035115"/>
          </a:xfrm>
          <a:prstGeom prst="rect">
            <a:avLst/>
          </a:prstGeom>
          <a:solidFill>
            <a:srgbClr val="F5F5F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D861A8-6096-4D08-940E-0B0FAC11253C}"/>
              </a:ext>
            </a:extLst>
          </p:cNvPr>
          <p:cNvSpPr txBox="1"/>
          <p:nvPr/>
        </p:nvSpPr>
        <p:spPr>
          <a:xfrm>
            <a:off x="1187624" y="8701883"/>
            <a:ext cx="2338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900">
                <a:hlinkClick r:id="rId2" tooltip="https://commons.wikimedia.org/wiki/File:Red-circle.svg"/>
              </a:rPr>
              <a:t>This Photo</a:t>
            </a:r>
            <a:r>
              <a:rPr lang="en-MY" sz="900"/>
              <a:t> by Unknown Author is licensed under </a:t>
            </a:r>
            <a:r>
              <a:rPr lang="en-MY" sz="900">
                <a:hlinkClick r:id="rId3" tooltip="https://creativecommons.org/licenses/by-sa/3.0/"/>
              </a:rPr>
              <a:t>CC BY-SA</a:t>
            </a:r>
            <a:endParaRPr lang="en-MY" sz="9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516068-9212-4049-BCCB-4DAD771FA5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952651"/>
            <a:ext cx="6372200" cy="17127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458526D-0F9D-4967-9B5D-D681BD7BCA5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tretch>
            <a:fillRect/>
          </a:stretch>
        </p:blipFill>
        <p:spPr>
          <a:xfrm>
            <a:off x="871211" y="683781"/>
            <a:ext cx="2009113" cy="200911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E486159-612D-4723-8ACD-3A42179AC380}"/>
              </a:ext>
            </a:extLst>
          </p:cNvPr>
          <p:cNvSpPr/>
          <p:nvPr/>
        </p:nvSpPr>
        <p:spPr>
          <a:xfrm>
            <a:off x="1259632" y="1258853"/>
            <a:ext cx="133401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3200" b="1" dirty="0"/>
              <a:t>≈</a:t>
            </a:r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20-100%</a:t>
            </a:r>
            <a:endPara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36C4934-02DD-4B93-91A6-A31FFB71E8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4722" y="2887843"/>
            <a:ext cx="7013326" cy="181463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4BAD61F-5A16-4730-A434-4BB44EECF6EB}"/>
              </a:ext>
            </a:extLst>
          </p:cNvPr>
          <p:cNvSpPr txBox="1"/>
          <p:nvPr/>
        </p:nvSpPr>
        <p:spPr>
          <a:xfrm>
            <a:off x="706445" y="11159644"/>
            <a:ext cx="2338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900">
                <a:hlinkClick r:id="rId2" tooltip="https://commons.wikimedia.org/wiki/File:Red-circle.svg"/>
              </a:rPr>
              <a:t>This Photo</a:t>
            </a:r>
            <a:r>
              <a:rPr lang="en-MY" sz="900"/>
              <a:t> by Unknown Author is licensed under </a:t>
            </a:r>
            <a:r>
              <a:rPr lang="en-MY" sz="900">
                <a:hlinkClick r:id="rId3" tooltip="https://creativecommons.org/licenses/by-sa/3.0/"/>
              </a:rPr>
              <a:t>CC BY-SA</a:t>
            </a:r>
            <a:endParaRPr lang="en-MY" sz="9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6DB47CD-B64B-4F84-BE85-7C9B51118631}"/>
              </a:ext>
            </a:extLst>
          </p:cNvPr>
          <p:cNvSpPr/>
          <p:nvPr/>
        </p:nvSpPr>
        <p:spPr>
          <a:xfrm>
            <a:off x="2593651" y="3232368"/>
            <a:ext cx="1205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3200" b="1" dirty="0"/>
              <a:t>≈</a:t>
            </a:r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25-35%</a:t>
            </a:r>
            <a:endPara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DA99119-03C5-4189-95E8-390995279E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5613" y="4970947"/>
            <a:ext cx="7231543" cy="1900343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F517A631-B846-4503-8ACE-FF13097D2BAB}"/>
              </a:ext>
            </a:extLst>
          </p:cNvPr>
          <p:cNvSpPr/>
          <p:nvPr/>
        </p:nvSpPr>
        <p:spPr>
          <a:xfrm>
            <a:off x="2545915" y="5293076"/>
            <a:ext cx="1205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3200" b="1" dirty="0"/>
              <a:t>≈</a:t>
            </a:r>
            <a:r>
              <a:rPr lang="en-US" sz="1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- 100</a:t>
            </a:r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%</a:t>
            </a:r>
            <a:endPara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87866ED-7038-4A8A-87AB-0FCF630689C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164993" y="2890551"/>
            <a:ext cx="1967624" cy="196762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0362A2F-3311-42EC-BA27-B2A1C6568A6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tretch>
            <a:fillRect/>
          </a:stretch>
        </p:blipFill>
        <p:spPr>
          <a:xfrm>
            <a:off x="2040535" y="4772917"/>
            <a:ext cx="2009113" cy="200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339134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3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4256965" y="6534345"/>
            <a:ext cx="585065" cy="278651"/>
          </a:xfrm>
          <a:ln/>
        </p:spPr>
        <p:txBody>
          <a:bodyPr/>
          <a:lstStyle/>
          <a:p>
            <a:fld id="{24BE26A6-66D3-4F27-A69B-2DC5893BCD9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633D0E8-B62C-47BD-90D8-7AD62912A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260648"/>
            <a:ext cx="7200800" cy="647700"/>
          </a:xfrm>
          <a:prstGeom prst="rect">
            <a:avLst/>
          </a:prstGeom>
          <a:noFill/>
          <a:ln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175" algn="ctr" eaLnBrk="1" hangingPunct="1"/>
            <a:r>
              <a:rPr lang="en-US" sz="3600" kern="0" dirty="0"/>
              <a:t>IXP benefit during Covid-19</a:t>
            </a:r>
            <a:endParaRPr lang="en-US" altLang="en-US" sz="4000" kern="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B95D9A-2C20-435A-A38F-2656D8657FEF}"/>
              </a:ext>
            </a:extLst>
          </p:cNvPr>
          <p:cNvSpPr/>
          <p:nvPr/>
        </p:nvSpPr>
        <p:spPr>
          <a:xfrm>
            <a:off x="58124" y="1052736"/>
            <a:ext cx="839768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Keep local traffic local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Improve quality of internet services by reducing delay and improving end-user experience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Big ISP/Mobile operators traffic increased due to WFH. Additional ports subscribed during this period, is not chargeable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Yu Gothic UI" panose="020B0500000000000000" pitchFamily="34" charset="-128"/>
                <a:ea typeface="Yu Gothic UI" panose="020B0500000000000000" pitchFamily="34" charset="-128"/>
              </a:rPr>
              <a:t>MyIX</a:t>
            </a: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is a non-profit organization, operated by the industry. All members are stakeholders.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It is also the National Internet Exchange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As part of “Corporate Responsibility” we do provide value added services </a:t>
            </a:r>
            <a:r>
              <a:rPr lang="en-US" sz="2800" dirty="0" err="1">
                <a:latin typeface="Yu Gothic UI" panose="020B0500000000000000" pitchFamily="34" charset="-128"/>
                <a:ea typeface="Yu Gothic UI" panose="020B0500000000000000" pitchFamily="34" charset="-128"/>
              </a:rPr>
              <a:t>ie</a:t>
            </a: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subsidized training, local forum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32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32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1898283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3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4256965" y="6534345"/>
            <a:ext cx="585065" cy="278651"/>
          </a:xfrm>
          <a:ln/>
        </p:spPr>
        <p:txBody>
          <a:bodyPr/>
          <a:lstStyle/>
          <a:p>
            <a:fld id="{24BE26A6-66D3-4F27-A69B-2DC5893BCD9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755576" y="45004"/>
            <a:ext cx="7200800" cy="647700"/>
          </a:xfrm>
          <a:prstGeom prst="rect">
            <a:avLst/>
          </a:prstGeom>
          <a:noFill/>
          <a:ln/>
        </p:spPr>
        <p:txBody>
          <a:bodyPr anchor="ctr"/>
          <a:lstStyle/>
          <a:p>
            <a:pPr marL="3175" algn="ctr" eaLnBrk="1" hangingPunct="1"/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Impact on IXP operations</a:t>
            </a:r>
            <a:endParaRPr lang="en-US" altLang="en-US" sz="40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967155" y="1133745"/>
            <a:ext cx="2070230" cy="1035115"/>
          </a:xfrm>
          <a:prstGeom prst="rect">
            <a:avLst/>
          </a:prstGeom>
          <a:solidFill>
            <a:srgbClr val="F5F5F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759305"/>
            <a:ext cx="91440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Work form home, board meeting via zoom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12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Put on hold, work in progress</a:t>
            </a:r>
          </a:p>
          <a:p>
            <a:pPr marL="1485900" lvl="2" indent="-571500">
              <a:buFont typeface="Wingdings" panose="05000000000000000000" pitchFamily="2" charset="2"/>
              <a:buChar char="v"/>
            </a:pPr>
            <a:r>
              <a:rPr lang="en-US" sz="22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Commissioning of new IX satellite nodes </a:t>
            </a:r>
            <a:r>
              <a:rPr lang="en-US" sz="18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(#completed in May</a:t>
            </a:r>
            <a:r>
              <a:rPr lang="en-US" sz="22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)</a:t>
            </a:r>
          </a:p>
          <a:p>
            <a:pPr marL="1485900" lvl="2" indent="-571500">
              <a:buFont typeface="Wingdings" panose="05000000000000000000" pitchFamily="2" charset="2"/>
              <a:buChar char="v"/>
            </a:pPr>
            <a:r>
              <a:rPr lang="en-US" sz="22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RPKI implementation </a:t>
            </a:r>
            <a:r>
              <a:rPr lang="en-US" sz="18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(#completed this week)</a:t>
            </a:r>
          </a:p>
          <a:p>
            <a:pPr marL="1485900" lvl="2" indent="-571500">
              <a:buFont typeface="Wingdings" panose="05000000000000000000" pitchFamily="2" charset="2"/>
              <a:buChar char="v"/>
            </a:pPr>
            <a:r>
              <a:rPr lang="en-US" sz="22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Annual General Meeting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12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Management emphasized on network availability, monitoring &amp; extend full support to members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12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No activities allowed except upgrade by members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12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Major Telco/Mobile operators upgrade their capacity to serve the public during the lockdown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12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i="1" dirty="0" err="1">
                <a:latin typeface="Britannic Bold" panose="020B0903060703020204" pitchFamily="34" charset="0"/>
                <a:ea typeface="Yu Gothic UI" panose="020B0500000000000000" pitchFamily="34" charset="-128"/>
              </a:rPr>
              <a:t>MyIX</a:t>
            </a:r>
            <a:r>
              <a:rPr lang="en-US" sz="2800" i="1" dirty="0">
                <a:latin typeface="Britannic Bold" panose="020B0903060703020204" pitchFamily="34" charset="0"/>
                <a:ea typeface="Yu Gothic UI" panose="020B0500000000000000" pitchFamily="34" charset="-128"/>
              </a:rPr>
              <a:t> waived the upgraded port fee from Apr to July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FF000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7952194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3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4256965" y="6534345"/>
            <a:ext cx="585065" cy="278651"/>
          </a:xfrm>
          <a:ln/>
        </p:spPr>
        <p:txBody>
          <a:bodyPr/>
          <a:lstStyle/>
          <a:p>
            <a:fld id="{24BE26A6-66D3-4F27-A69B-2DC5893BCD9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-845840" y="216015"/>
            <a:ext cx="10242376" cy="647700"/>
          </a:xfrm>
          <a:prstGeom prst="rect">
            <a:avLst/>
          </a:prstGeom>
          <a:noFill/>
          <a:ln/>
        </p:spPr>
        <p:txBody>
          <a:bodyPr anchor="ctr"/>
          <a:lstStyle/>
          <a:p>
            <a:pPr marL="3175" algn="ctr" eaLnBrk="1" hangingPunct="1"/>
            <a:r>
              <a:rPr lang="en-US" sz="3200" dirty="0"/>
              <a:t>Any policy/industry actions </a:t>
            </a:r>
            <a:br>
              <a:rPr lang="en-US" sz="3200" dirty="0"/>
            </a:br>
            <a:r>
              <a:rPr lang="en-US" sz="3200" dirty="0"/>
              <a:t>in your country ?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967155" y="1133745"/>
            <a:ext cx="2070230" cy="1035115"/>
          </a:xfrm>
          <a:prstGeom prst="rect">
            <a:avLst/>
          </a:prstGeom>
          <a:solidFill>
            <a:srgbClr val="F5F5F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79" y="1163562"/>
            <a:ext cx="9018241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Free 1G data offer by mobile operators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Telco/Mobile Operators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en-US" sz="24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Capacity upgrade backhaul, access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en-US" sz="24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Maximize spare equipment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en-US" sz="24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Usage of Mobile Antenna (coverage on the wheels) in problem areas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en-US" sz="24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Capacity upgrade (CDN,  caching, Peering / IXP, IP transit) 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en-US" sz="24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Enhance customer service 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en-US" sz="2400" i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Defer payment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Income tax relief for purchasing handphone and laptop for FY 2020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  <a:p>
            <a:pPr marL="285750" indent="-285750">
              <a:buFontTx/>
              <a:buChar char="-"/>
            </a:pP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550789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830" y="323655"/>
            <a:ext cx="3015336" cy="233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28860" y="3357562"/>
            <a:ext cx="4030270" cy="1015663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cap="none" spc="0" dirty="0">
                <a:ln w="11430"/>
                <a:solidFill>
                  <a:srgbClr val="0000CC"/>
                </a:solidFill>
                <a:effectLst>
                  <a:reflection blurRad="6350" endPos="0" dir="5400000" sy="-100000" algn="bl" rotWithShape="0"/>
                </a:effectLst>
              </a:rPr>
              <a:t>Thank you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15" y="5800620"/>
            <a:ext cx="3240359" cy="10573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845" y="5800619"/>
            <a:ext cx="3240360" cy="10573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190" y="5800619"/>
            <a:ext cx="2945185" cy="1057382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KE-OFF DISPLAYTYPE" val="0"/>
</p:tagLst>
</file>

<file path=ppt/theme/theme1.xml><?xml version="1.0" encoding="utf-8"?>
<a:theme xmlns:a="http://schemas.openxmlformats.org/drawingml/2006/main" name="2_Standarddesign">
  <a:themeElements>
    <a:clrScheme name="1_Standarddesign 1">
      <a:dk1>
        <a:srgbClr val="000000"/>
      </a:dk1>
      <a:lt1>
        <a:srgbClr val="FFFFFF"/>
      </a:lt1>
      <a:dk2>
        <a:srgbClr val="494949"/>
      </a:dk2>
      <a:lt2>
        <a:srgbClr val="3E7EA6"/>
      </a:lt2>
      <a:accent1>
        <a:srgbClr val="6E6E6E"/>
      </a:accent1>
      <a:accent2>
        <a:srgbClr val="9B9B9B"/>
      </a:accent2>
      <a:accent3>
        <a:srgbClr val="FFFFFF"/>
      </a:accent3>
      <a:accent4>
        <a:srgbClr val="000000"/>
      </a:accent4>
      <a:accent5>
        <a:srgbClr val="BABABA"/>
      </a:accent5>
      <a:accent6>
        <a:srgbClr val="8C8C8C"/>
      </a:accent6>
      <a:hlink>
        <a:srgbClr val="C1C1C1"/>
      </a:hlink>
      <a:folHlink>
        <a:srgbClr val="E6E6E6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494949"/>
        </a:dk2>
        <a:lt2>
          <a:srgbClr val="3E7EA6"/>
        </a:lt2>
        <a:accent1>
          <a:srgbClr val="6E6E6E"/>
        </a:accent1>
        <a:accent2>
          <a:srgbClr val="9B9B9B"/>
        </a:accent2>
        <a:accent3>
          <a:srgbClr val="FFFFFF"/>
        </a:accent3>
        <a:accent4>
          <a:srgbClr val="000000"/>
        </a:accent4>
        <a:accent5>
          <a:srgbClr val="BABABA"/>
        </a:accent5>
        <a:accent6>
          <a:srgbClr val="8C8C8C"/>
        </a:accent6>
        <a:hlink>
          <a:srgbClr val="C1C1C1"/>
        </a:hlink>
        <a:folHlink>
          <a:srgbClr val="E6E6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14590</TotalTime>
  <Words>510</Words>
  <Application>Microsoft Office PowerPoint</Application>
  <PresentationFormat>On-screen Show (4:3)</PresentationFormat>
  <Paragraphs>104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Yu Gothic UI</vt:lpstr>
      <vt:lpstr>Arial</vt:lpstr>
      <vt:lpstr>Bahnschrift</vt:lpstr>
      <vt:lpstr>Britannic Bold</vt:lpstr>
      <vt:lpstr>Calibri</vt:lpstr>
      <vt:lpstr>Courier New</vt:lpstr>
      <vt:lpstr>Wingdings</vt:lpstr>
      <vt:lpstr>2_Standarddesign</vt:lpstr>
      <vt:lpstr>PowerPoint Presentation</vt:lpstr>
      <vt:lpstr>COVID-19 situation in Malaysia  </vt:lpstr>
      <vt:lpstr>Traffic Observations               during COVID-19</vt:lpstr>
      <vt:lpstr>Traffic analysis on 3 network (1/3-21/6)</vt:lpstr>
      <vt:lpstr>PowerPoint Presentation</vt:lpstr>
      <vt:lpstr>Impact on IXP operations</vt:lpstr>
      <vt:lpstr>Any policy/industry actions  in your country ?</vt:lpstr>
      <vt:lpstr>PowerPoint Presentation</vt:lpstr>
    </vt:vector>
  </TitlesOfParts>
  <Company>TIME dotCom Bhd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Telco 101</dc:title>
  <dc:subject>Version 3</dc:subject>
  <dc:creator>Mohd Hanizam Mohammed</dc:creator>
  <cp:lastModifiedBy>raja mohan</cp:lastModifiedBy>
  <cp:revision>2291</cp:revision>
  <cp:lastPrinted>2015-02-13T10:34:02Z</cp:lastPrinted>
  <dcterms:created xsi:type="dcterms:W3CDTF">2004-11-16T16:03:16Z</dcterms:created>
  <dcterms:modified xsi:type="dcterms:W3CDTF">2020-06-24T02:32:30Z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PPL_Language">
    <vt:i4>1031</vt:i4>
  </property>
</Properties>
</file>