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511" r:id="rId6"/>
    <p:sldId id="507" r:id="rId7"/>
    <p:sldId id="506" r:id="rId8"/>
    <p:sldId id="514" r:id="rId9"/>
    <p:sldId id="513" r:id="rId10"/>
    <p:sldId id="3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799AF4B-BFFB-48E3-A2CF-EB7CB92E1DC8}">
          <p14:sldIdLst>
            <p14:sldId id="256"/>
            <p14:sldId id="511"/>
            <p14:sldId id="507"/>
            <p14:sldId id="506"/>
            <p14:sldId id="514"/>
            <p14:sldId id="513"/>
            <p14:sldId id="3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6BA"/>
    <a:srgbClr val="FF3300"/>
    <a:srgbClr val="0432FF"/>
    <a:srgbClr val="463488"/>
    <a:srgbClr val="5640A6"/>
    <a:srgbClr val="CC3300"/>
    <a:srgbClr val="EB9795"/>
    <a:srgbClr val="A7BD21"/>
    <a:srgbClr val="9F9DCF"/>
    <a:srgbClr val="CEE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82" autoAdjust="0"/>
    <p:restoredTop sz="94957" autoAdjust="0"/>
  </p:normalViewPr>
  <p:slideViewPr>
    <p:cSldViewPr>
      <p:cViewPr>
        <p:scale>
          <a:sx n="150" d="100"/>
          <a:sy n="150" d="100"/>
        </p:scale>
        <p:origin x="4344" y="1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Cases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Sheet1!$A$2:$A$152</c:f>
              <c:numCache>
                <c:formatCode>dd\-mmm</c:formatCode>
                <c:ptCount val="151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</c:numCache>
            </c:numRef>
          </c:cat>
          <c:val>
            <c:numRef>
              <c:f>Sheet1!$B$2:$B$152</c:f>
              <c:numCache>
                <c:formatCode>General</c:formatCode>
                <c:ptCount val="151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0</c:v>
                </c:pt>
                <c:pt idx="17">
                  <c:v>10</c:v>
                </c:pt>
                <c:pt idx="18">
                  <c:v>6</c:v>
                </c:pt>
                <c:pt idx="19">
                  <c:v>7</c:v>
                </c:pt>
                <c:pt idx="20">
                  <c:v>1</c:v>
                </c:pt>
                <c:pt idx="21">
                  <c:v>3</c:v>
                </c:pt>
                <c:pt idx="22">
                  <c:v>3</c:v>
                </c:pt>
                <c:pt idx="23">
                  <c:v>0</c:v>
                </c:pt>
                <c:pt idx="24">
                  <c:v>1</c:v>
                </c:pt>
                <c:pt idx="25">
                  <c:v>3</c:v>
                </c:pt>
                <c:pt idx="26">
                  <c:v>2</c:v>
                </c:pt>
                <c:pt idx="27">
                  <c:v>3</c:v>
                </c:pt>
                <c:pt idx="28">
                  <c:v>4</c:v>
                </c:pt>
                <c:pt idx="29">
                  <c:v>0</c:v>
                </c:pt>
                <c:pt idx="30">
                  <c:v>1</c:v>
                </c:pt>
                <c:pt idx="31">
                  <c:v>5</c:v>
                </c:pt>
                <c:pt idx="32">
                  <c:v>6</c:v>
                </c:pt>
                <c:pt idx="33">
                  <c:v>4</c:v>
                </c:pt>
                <c:pt idx="34">
                  <c:v>6</c:v>
                </c:pt>
                <c:pt idx="35">
                  <c:v>2</c:v>
                </c:pt>
                <c:pt idx="36">
                  <c:v>1</c:v>
                </c:pt>
                <c:pt idx="37">
                  <c:v>1</c:v>
                </c:pt>
                <c:pt idx="38">
                  <c:v>5</c:v>
                </c:pt>
                <c:pt idx="39">
                  <c:v>1</c:v>
                </c:pt>
                <c:pt idx="40">
                  <c:v>0</c:v>
                </c:pt>
                <c:pt idx="41">
                  <c:v>4</c:v>
                </c:pt>
                <c:pt idx="42">
                  <c:v>0</c:v>
                </c:pt>
                <c:pt idx="43">
                  <c:v>3</c:v>
                </c:pt>
                <c:pt idx="44">
                  <c:v>2</c:v>
                </c:pt>
                <c:pt idx="45">
                  <c:v>5</c:v>
                </c:pt>
                <c:pt idx="46">
                  <c:v>1</c:v>
                </c:pt>
                <c:pt idx="47">
                  <c:v>5</c:v>
                </c:pt>
                <c:pt idx="48">
                  <c:v>9</c:v>
                </c:pt>
                <c:pt idx="49">
                  <c:v>2</c:v>
                </c:pt>
                <c:pt idx="50">
                  <c:v>6</c:v>
                </c:pt>
                <c:pt idx="51">
                  <c:v>4</c:v>
                </c:pt>
                <c:pt idx="52">
                  <c:v>7</c:v>
                </c:pt>
                <c:pt idx="53">
                  <c:v>9</c:v>
                </c:pt>
                <c:pt idx="54">
                  <c:v>10</c:v>
                </c:pt>
                <c:pt idx="55">
                  <c:v>25</c:v>
                </c:pt>
                <c:pt idx="56">
                  <c:v>16</c:v>
                </c:pt>
                <c:pt idx="57">
                  <c:v>48</c:v>
                </c:pt>
                <c:pt idx="58">
                  <c:v>17</c:v>
                </c:pt>
                <c:pt idx="59">
                  <c:v>44</c:v>
                </c:pt>
                <c:pt idx="60">
                  <c:v>39</c:v>
                </c:pt>
                <c:pt idx="61">
                  <c:v>30</c:v>
                </c:pt>
                <c:pt idx="62">
                  <c:v>24</c:v>
                </c:pt>
                <c:pt idx="63">
                  <c:v>43</c:v>
                </c:pt>
                <c:pt idx="64">
                  <c:v>65</c:v>
                </c:pt>
                <c:pt idx="65">
                  <c:v>64</c:v>
                </c:pt>
                <c:pt idx="66">
                  <c:v>59</c:v>
                </c:pt>
                <c:pt idx="67">
                  <c:v>41</c:v>
                </c:pt>
                <c:pt idx="68">
                  <c:v>32</c:v>
                </c:pt>
                <c:pt idx="69">
                  <c:v>51</c:v>
                </c:pt>
                <c:pt idx="70">
                  <c:v>37</c:v>
                </c:pt>
                <c:pt idx="71">
                  <c:v>43</c:v>
                </c:pt>
                <c:pt idx="72">
                  <c:v>17</c:v>
                </c:pt>
                <c:pt idx="73">
                  <c:v>28</c:v>
                </c:pt>
                <c:pt idx="74">
                  <c:v>24</c:v>
                </c:pt>
                <c:pt idx="75">
                  <c:v>21</c:v>
                </c:pt>
                <c:pt idx="76">
                  <c:v>25</c:v>
                </c:pt>
                <c:pt idx="77">
                  <c:v>13</c:v>
                </c:pt>
                <c:pt idx="78">
                  <c:v>16</c:v>
                </c:pt>
                <c:pt idx="79">
                  <c:v>11</c:v>
                </c:pt>
                <c:pt idx="80">
                  <c:v>4</c:v>
                </c:pt>
                <c:pt idx="81">
                  <c:v>5</c:v>
                </c:pt>
                <c:pt idx="82">
                  <c:v>3</c:v>
                </c:pt>
                <c:pt idx="83">
                  <c:v>4</c:v>
                </c:pt>
                <c:pt idx="84">
                  <c:v>1</c:v>
                </c:pt>
                <c:pt idx="85">
                  <c:v>4</c:v>
                </c:pt>
                <c:pt idx="86">
                  <c:v>2</c:v>
                </c:pt>
                <c:pt idx="87">
                  <c:v>2</c:v>
                </c:pt>
                <c:pt idx="88">
                  <c:v>0</c:v>
                </c:pt>
                <c:pt idx="89">
                  <c:v>4</c:v>
                </c:pt>
                <c:pt idx="90">
                  <c:v>4</c:v>
                </c:pt>
                <c:pt idx="91">
                  <c:v>2</c:v>
                </c:pt>
                <c:pt idx="92">
                  <c:v>0</c:v>
                </c:pt>
                <c:pt idx="93">
                  <c:v>2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2</c:v>
                </c:pt>
                <c:pt idx="100">
                  <c:v>0</c:v>
                </c:pt>
                <c:pt idx="101">
                  <c:v>0</c:v>
                </c:pt>
                <c:pt idx="102">
                  <c:v>1</c:v>
                </c:pt>
                <c:pt idx="103">
                  <c:v>0</c:v>
                </c:pt>
                <c:pt idx="104">
                  <c:v>0</c:v>
                </c:pt>
                <c:pt idx="105">
                  <c:v>4</c:v>
                </c:pt>
                <c:pt idx="106">
                  <c:v>0</c:v>
                </c:pt>
                <c:pt idx="107">
                  <c:v>0</c:v>
                </c:pt>
                <c:pt idx="108">
                  <c:v>3</c:v>
                </c:pt>
                <c:pt idx="109">
                  <c:v>0</c:v>
                </c:pt>
                <c:pt idx="110">
                  <c:v>0</c:v>
                </c:pt>
                <c:pt idx="111">
                  <c:v>3</c:v>
                </c:pt>
                <c:pt idx="112">
                  <c:v>1</c:v>
                </c:pt>
                <c:pt idx="113">
                  <c:v>1</c:v>
                </c:pt>
                <c:pt idx="114">
                  <c:v>0</c:v>
                </c:pt>
                <c:pt idx="115">
                  <c:v>3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8</c:v>
                </c:pt>
                <c:pt idx="120">
                  <c:v>2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1</c:v>
                </c:pt>
                <c:pt idx="126">
                  <c:v>0</c:v>
                </c:pt>
                <c:pt idx="127">
                  <c:v>13</c:v>
                </c:pt>
                <c:pt idx="128">
                  <c:v>3</c:v>
                </c:pt>
                <c:pt idx="129">
                  <c:v>2</c:v>
                </c:pt>
                <c:pt idx="130">
                  <c:v>3</c:v>
                </c:pt>
                <c:pt idx="131">
                  <c:v>6</c:v>
                </c:pt>
                <c:pt idx="132">
                  <c:v>0</c:v>
                </c:pt>
                <c:pt idx="133">
                  <c:v>6</c:v>
                </c:pt>
                <c:pt idx="134">
                  <c:v>3</c:v>
                </c:pt>
                <c:pt idx="135">
                  <c:v>3</c:v>
                </c:pt>
                <c:pt idx="136">
                  <c:v>1</c:v>
                </c:pt>
                <c:pt idx="137">
                  <c:v>1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3</c:v>
                </c:pt>
                <c:pt idx="145">
                  <c:v>0</c:v>
                </c:pt>
                <c:pt idx="146">
                  <c:v>8</c:v>
                </c:pt>
                <c:pt idx="147">
                  <c:v>4</c:v>
                </c:pt>
                <c:pt idx="148">
                  <c:v>3</c:v>
                </c:pt>
                <c:pt idx="149">
                  <c:v>1</c:v>
                </c:pt>
                <c:pt idx="15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A-D244-8029-37875CECE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4325216"/>
        <c:axId val="644326848"/>
      </c:barChart>
      <c:dateAx>
        <c:axId val="644325216"/>
        <c:scaling>
          <c:orientation val="minMax"/>
        </c:scaling>
        <c:delete val="0"/>
        <c:axPos val="b"/>
        <c:numFmt formatCode="d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326848"/>
        <c:crosses val="autoZero"/>
        <c:auto val="1"/>
        <c:lblOffset val="100"/>
        <c:baseTimeUnit val="days"/>
      </c:dateAx>
      <c:valAx>
        <c:axId val="64432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32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72756-D2E2-8940-A8A9-839549E05B54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DF541-F719-304B-84D6-7968B829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0D764-267C-426C-8843-1217D9A65ED4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80302-BAAE-4494-955D-C5E9A152F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9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/wiki/COVID-19_pandemic_in_Hong_Kong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A5E27-727C-1B43-93F7-618F222CC5D7}" type="slidenum">
              <a:rPr kumimoji="1" lang="zh-HK" altLang="en-US" smtClean="0"/>
              <a:t>2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215391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A5E27-727C-1B43-93F7-618F222CC5D7}" type="slidenum">
              <a:rPr kumimoji="1" lang="zh-HK" altLang="en-US" smtClean="0"/>
              <a:t>4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83253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A5E27-727C-1B43-93F7-618F222CC5D7}" type="slidenum">
              <a:rPr kumimoji="1" lang="zh-HK" altLang="en-US" smtClean="0"/>
              <a:t>5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923346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A5E27-727C-1B43-93F7-618F222CC5D7}" type="slidenum">
              <a:rPr kumimoji="1" lang="zh-HK" altLang="en-US" smtClean="0"/>
              <a:t>6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81682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502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04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091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966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12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397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388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413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32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21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392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08174"/>
            <a:ext cx="1219200" cy="55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6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87/25s24djx0qj23v4ckj37j8b00000gn/T/com.microsoft.Word/WebArchiveCopyPasteTempFiles/mrtg-rrd-customer.cgi%3flog=hkix-aggregate&amp;png=daily&amp;u=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file:////var/folders/87/25s24djx0qj23v4ckj37j8b00000gn/T/com.microsoft.Word/WebArchiveCopyPasteTempFiles/mrtg-rrd-customer.cgi%3flog=hkix-aggregate&amp;png=yearly&amp;u=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841833-BABD-AF45-A072-3FC4093A3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6578" y="2278474"/>
            <a:ext cx="5143500" cy="1343025"/>
          </a:xfrm>
        </p:spPr>
        <p:txBody>
          <a:bodyPr>
            <a:normAutofit fontScale="90000"/>
          </a:bodyPr>
          <a:lstStyle/>
          <a:p>
            <a:r>
              <a:rPr kumimoji="1" lang="en-US" altLang="zh-HK" b="1" dirty="0"/>
              <a:t>How IXPs are supporting the Internet during COVID-19</a:t>
            </a:r>
            <a:endParaRPr kumimoji="1" lang="zh-HK" alt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0F326A-1469-3042-96DB-6627E8FE0B84}"/>
              </a:ext>
            </a:extLst>
          </p:cNvPr>
          <p:cNvSpPr txBox="1"/>
          <p:nvPr/>
        </p:nvSpPr>
        <p:spPr>
          <a:xfrm>
            <a:off x="3810000" y="4419600"/>
            <a:ext cx="183961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Kenneth Chan</a:t>
            </a:r>
          </a:p>
          <a:p>
            <a:pPr algn="ctr"/>
            <a:r>
              <a:rPr lang="en-US" dirty="0"/>
              <a:t>HKIX</a:t>
            </a:r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25 Jun 2020</a:t>
            </a:r>
          </a:p>
        </p:txBody>
      </p:sp>
    </p:spTree>
    <p:extLst>
      <p:ext uri="{BB962C8B-B14F-4D97-AF65-F5344CB8AC3E}">
        <p14:creationId xmlns:p14="http://schemas.microsoft.com/office/powerpoint/2010/main" val="104076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0F78-1ECE-C04D-AE18-7D6B78D9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43" y="583273"/>
            <a:ext cx="7995088" cy="640105"/>
          </a:xfrm>
        </p:spPr>
        <p:txBody>
          <a:bodyPr>
            <a:normAutofit/>
          </a:bodyPr>
          <a:lstStyle/>
          <a:p>
            <a:r>
              <a:rPr lang="en-US" sz="3000" b="1" dirty="0"/>
              <a:t>Coronavirus Disease (COVID-19) in Hong Kong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9C981A8-7524-4846-A0E2-314CDB0BF8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662453"/>
              </p:ext>
            </p:extLst>
          </p:nvPr>
        </p:nvGraphicFramePr>
        <p:xfrm>
          <a:off x="228600" y="2948932"/>
          <a:ext cx="8762999" cy="320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DE1CBAD-196F-3C44-A617-B8828932C371}"/>
              </a:ext>
            </a:extLst>
          </p:cNvPr>
          <p:cNvSpPr txBox="1"/>
          <p:nvPr/>
        </p:nvSpPr>
        <p:spPr>
          <a:xfrm>
            <a:off x="894844" y="1459791"/>
            <a:ext cx="7629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Total Cases: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1,178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Confirmed / 89 Hospitalized / 1 Critical / 6 Death (as of 23 Jun 2020)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9B68D0C-5D23-EE43-9440-4D3F9074BC97}"/>
              </a:ext>
            </a:extLst>
          </p:cNvPr>
          <p:cNvCxnSpPr/>
          <p:nvPr/>
        </p:nvCxnSpPr>
        <p:spPr>
          <a:xfrm>
            <a:off x="1153715" y="2883321"/>
            <a:ext cx="0" cy="2980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FAF898-BF55-354F-84B7-9245490F68DD}"/>
              </a:ext>
            </a:extLst>
          </p:cNvPr>
          <p:cNvCxnSpPr/>
          <p:nvPr/>
        </p:nvCxnSpPr>
        <p:spPr>
          <a:xfrm>
            <a:off x="7371870" y="2884736"/>
            <a:ext cx="0" cy="2980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A59D2E7-9FFC-6341-B616-E6218EEDD1F7}"/>
              </a:ext>
            </a:extLst>
          </p:cNvPr>
          <p:cNvCxnSpPr>
            <a:cxnSpLocks/>
          </p:cNvCxnSpPr>
          <p:nvPr/>
        </p:nvCxnSpPr>
        <p:spPr>
          <a:xfrm>
            <a:off x="896559" y="3719570"/>
            <a:ext cx="0" cy="2134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983FBA-6608-7545-9A9C-DC317449361B}"/>
              </a:ext>
            </a:extLst>
          </p:cNvPr>
          <p:cNvCxnSpPr>
            <a:cxnSpLocks/>
          </p:cNvCxnSpPr>
          <p:nvPr/>
        </p:nvCxnSpPr>
        <p:spPr>
          <a:xfrm>
            <a:off x="6186417" y="3719570"/>
            <a:ext cx="0" cy="2134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A64C8B-1B75-F84E-8A1D-5B626A57A12C}"/>
              </a:ext>
            </a:extLst>
          </p:cNvPr>
          <p:cNvCxnSpPr>
            <a:cxnSpLocks/>
          </p:cNvCxnSpPr>
          <p:nvPr/>
        </p:nvCxnSpPr>
        <p:spPr>
          <a:xfrm>
            <a:off x="2749080" y="3730744"/>
            <a:ext cx="0" cy="2134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6B574D-7DCF-F048-9BDD-1F96FAA13703}"/>
              </a:ext>
            </a:extLst>
          </p:cNvPr>
          <p:cNvCxnSpPr>
            <a:cxnSpLocks/>
          </p:cNvCxnSpPr>
          <p:nvPr/>
        </p:nvCxnSpPr>
        <p:spPr>
          <a:xfrm>
            <a:off x="3688027" y="3733532"/>
            <a:ext cx="0" cy="21342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A0959A8-DFDB-444E-92F3-8FFDECD8CAFB}"/>
              </a:ext>
            </a:extLst>
          </p:cNvPr>
          <p:cNvCxnSpPr>
            <a:cxnSpLocks/>
          </p:cNvCxnSpPr>
          <p:nvPr/>
        </p:nvCxnSpPr>
        <p:spPr>
          <a:xfrm>
            <a:off x="571877" y="4997694"/>
            <a:ext cx="0" cy="8413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BBA3A0-C100-104D-9C13-BA2F83682B0E}"/>
              </a:ext>
            </a:extLst>
          </p:cNvPr>
          <p:cNvSpPr txBox="1"/>
          <p:nvPr/>
        </p:nvSpPr>
        <p:spPr>
          <a:xfrm>
            <a:off x="365615" y="4660909"/>
            <a:ext cx="468253" cy="334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25" dirty="0">
                <a:solidFill>
                  <a:srgbClr val="FF0000"/>
                </a:solidFill>
              </a:rPr>
              <a:t>First case confirmed on Jan 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F586D9-430D-0A45-AF4F-5ECCD21AC024}"/>
              </a:ext>
            </a:extLst>
          </p:cNvPr>
          <p:cNvSpPr txBox="1"/>
          <p:nvPr/>
        </p:nvSpPr>
        <p:spPr>
          <a:xfrm>
            <a:off x="547475" y="3257905"/>
            <a:ext cx="694739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HK" sz="600" dirty="0">
                <a:solidFill>
                  <a:srgbClr val="FF0000"/>
                </a:solidFill>
              </a:rPr>
              <a:t>Government announced its office closed from Jan 29</a:t>
            </a:r>
            <a:endParaRPr lang="en-US" sz="525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7842F6-2FFF-634A-B075-B96751636E35}"/>
              </a:ext>
            </a:extLst>
          </p:cNvPr>
          <p:cNvSpPr txBox="1"/>
          <p:nvPr/>
        </p:nvSpPr>
        <p:spPr>
          <a:xfrm>
            <a:off x="774821" y="2433454"/>
            <a:ext cx="760853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HK" sz="600" dirty="0">
                <a:solidFill>
                  <a:srgbClr val="FF0000"/>
                </a:solidFill>
              </a:rPr>
              <a:t>All schools closed from Feb 3 to May 26 after Lunar New Year holidays</a:t>
            </a:r>
            <a:endParaRPr lang="en-US" sz="525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6A4BF5-C161-DC4A-9617-5B3A13398C0C}"/>
              </a:ext>
            </a:extLst>
          </p:cNvPr>
          <p:cNvSpPr txBox="1"/>
          <p:nvPr/>
        </p:nvSpPr>
        <p:spPr>
          <a:xfrm>
            <a:off x="2364878" y="3360589"/>
            <a:ext cx="717055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HK" sz="600" dirty="0">
                <a:solidFill>
                  <a:srgbClr val="FF0000"/>
                </a:solidFill>
              </a:rPr>
              <a:t>Government office started to resume on Mar 2</a:t>
            </a:r>
            <a:endParaRPr lang="en-US" sz="525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CB99D0-3778-0441-9BA2-1F4EFE752231}"/>
              </a:ext>
            </a:extLst>
          </p:cNvPr>
          <p:cNvSpPr txBox="1"/>
          <p:nvPr/>
        </p:nvSpPr>
        <p:spPr>
          <a:xfrm>
            <a:off x="5808616" y="3270062"/>
            <a:ext cx="694739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HK" sz="600" dirty="0">
                <a:solidFill>
                  <a:srgbClr val="FF0000"/>
                </a:solidFill>
              </a:rPr>
              <a:t>Government announced  office resumed on May 5</a:t>
            </a:r>
            <a:endParaRPr lang="en-US" sz="525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0F4016-D998-B342-86A3-B2054D12A3F0}"/>
              </a:ext>
            </a:extLst>
          </p:cNvPr>
          <p:cNvSpPr txBox="1"/>
          <p:nvPr/>
        </p:nvSpPr>
        <p:spPr>
          <a:xfrm>
            <a:off x="7033745" y="2421656"/>
            <a:ext cx="737292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HK" sz="600" dirty="0">
                <a:solidFill>
                  <a:srgbClr val="FF0000"/>
                </a:solidFill>
              </a:rPr>
              <a:t>Schools gradually resumed from May 27 and onwards</a:t>
            </a:r>
            <a:endParaRPr lang="en-US" sz="525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7B5CB8A-0D7A-AF49-810D-94390A1B5DF7}"/>
              </a:ext>
            </a:extLst>
          </p:cNvPr>
          <p:cNvSpPr txBox="1"/>
          <p:nvPr/>
        </p:nvSpPr>
        <p:spPr>
          <a:xfrm>
            <a:off x="3319217" y="3273916"/>
            <a:ext cx="717055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HK" sz="600" dirty="0">
                <a:solidFill>
                  <a:srgbClr val="FF0000"/>
                </a:solidFill>
              </a:rPr>
              <a:t>Government announced office closed again on Mar 22</a:t>
            </a:r>
            <a:endParaRPr lang="en-US" sz="525" dirty="0">
              <a:solidFill>
                <a:srgbClr val="FF0000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6791FF7-7CB6-694C-A9EF-29628D3F4A22}"/>
              </a:ext>
            </a:extLst>
          </p:cNvPr>
          <p:cNvCxnSpPr>
            <a:cxnSpLocks/>
          </p:cNvCxnSpPr>
          <p:nvPr/>
        </p:nvCxnSpPr>
        <p:spPr>
          <a:xfrm>
            <a:off x="1153715" y="2958243"/>
            <a:ext cx="6218155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643D701-E9C5-D940-A175-5837602C6981}"/>
              </a:ext>
            </a:extLst>
          </p:cNvPr>
          <p:cNvSpPr txBox="1"/>
          <p:nvPr/>
        </p:nvSpPr>
        <p:spPr>
          <a:xfrm>
            <a:off x="3586021" y="2827208"/>
            <a:ext cx="940185" cy="2308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</a:rPr>
              <a:t>Schools Closed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21B4486-1577-524A-9389-37AE28820199}"/>
              </a:ext>
            </a:extLst>
          </p:cNvPr>
          <p:cNvCxnSpPr>
            <a:cxnSpLocks/>
          </p:cNvCxnSpPr>
          <p:nvPr/>
        </p:nvCxnSpPr>
        <p:spPr>
          <a:xfrm>
            <a:off x="897918" y="3843797"/>
            <a:ext cx="1851162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6A9BB54-D51E-0747-B447-C4B31A2F75FC}"/>
              </a:ext>
            </a:extLst>
          </p:cNvPr>
          <p:cNvSpPr txBox="1"/>
          <p:nvPr/>
        </p:nvSpPr>
        <p:spPr>
          <a:xfrm>
            <a:off x="1552015" y="3703964"/>
            <a:ext cx="434890" cy="2308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</a:rPr>
              <a:t>WFH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B698851-E0F6-6742-BE80-6F81B408EFB1}"/>
              </a:ext>
            </a:extLst>
          </p:cNvPr>
          <p:cNvCxnSpPr>
            <a:cxnSpLocks/>
          </p:cNvCxnSpPr>
          <p:nvPr/>
        </p:nvCxnSpPr>
        <p:spPr>
          <a:xfrm>
            <a:off x="3694377" y="3843797"/>
            <a:ext cx="249204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6359C13-B40A-AC43-A238-571CFC8F8D71}"/>
              </a:ext>
            </a:extLst>
          </p:cNvPr>
          <p:cNvSpPr txBox="1"/>
          <p:nvPr/>
        </p:nvSpPr>
        <p:spPr>
          <a:xfrm>
            <a:off x="4834670" y="3703964"/>
            <a:ext cx="434890" cy="2308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FF0000"/>
                </a:solidFill>
              </a:rPr>
              <a:t>WFH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D0CCC02-76DA-C44C-A629-19E70499863D}"/>
              </a:ext>
            </a:extLst>
          </p:cNvPr>
          <p:cNvSpPr txBox="1"/>
          <p:nvPr/>
        </p:nvSpPr>
        <p:spPr>
          <a:xfrm>
            <a:off x="2870443" y="6175731"/>
            <a:ext cx="27457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No. of new confirmed cases (Jan 23 - Jun 21)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1A2B130-1C38-594A-8406-9A1AF94EBAC7}"/>
              </a:ext>
            </a:extLst>
          </p:cNvPr>
          <p:cNvSpPr txBox="1"/>
          <p:nvPr/>
        </p:nvSpPr>
        <p:spPr>
          <a:xfrm>
            <a:off x="1552015" y="2362935"/>
            <a:ext cx="2100787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825" b="1" dirty="0"/>
              <a:t>Feb 3 </a:t>
            </a:r>
            <a:r>
              <a:rPr lang="en-HK" sz="825" dirty="0"/>
              <a:t>The Education Bureau announced all schools closed. Universities and colleges were started moving to online teaching</a:t>
            </a:r>
            <a:endParaRPr lang="en-US" sz="825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D567FBB-0A3B-844A-8E25-FF4AA5C2207F}"/>
              </a:ext>
            </a:extLst>
          </p:cNvPr>
          <p:cNvSpPr txBox="1"/>
          <p:nvPr/>
        </p:nvSpPr>
        <p:spPr>
          <a:xfrm>
            <a:off x="932873" y="4418030"/>
            <a:ext cx="17545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825" b="1" dirty="0"/>
              <a:t>Jan 29 </a:t>
            </a:r>
            <a:r>
              <a:rPr lang="en-HK" sz="825" dirty="0"/>
              <a:t>All government employees were instructed to work from home. Some organization and companies followed the arrangement.</a:t>
            </a:r>
            <a:endParaRPr lang="en-US" sz="825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687497F-740F-354C-88BF-5583403C3F88}"/>
              </a:ext>
            </a:extLst>
          </p:cNvPr>
          <p:cNvSpPr/>
          <p:nvPr/>
        </p:nvSpPr>
        <p:spPr>
          <a:xfrm>
            <a:off x="4414710" y="3961089"/>
            <a:ext cx="2220845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HK" sz="825" b="1" dirty="0"/>
              <a:t>Mar 29 </a:t>
            </a:r>
            <a:r>
              <a:rPr lang="en-HK" sz="825" dirty="0"/>
              <a:t>Indoor and outdoor gatherings were limited to </a:t>
            </a:r>
            <a:r>
              <a:rPr lang="en-HK" sz="825" u="sng" dirty="0"/>
              <a:t>4 persons</a:t>
            </a:r>
            <a:endParaRPr lang="en-HK" sz="825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3875F86-39E7-174A-831E-B680F11910AF}"/>
              </a:ext>
            </a:extLst>
          </p:cNvPr>
          <p:cNvSpPr/>
          <p:nvPr/>
        </p:nvSpPr>
        <p:spPr>
          <a:xfrm>
            <a:off x="4586182" y="4418030"/>
            <a:ext cx="2406994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5" b="1" dirty="0"/>
              <a:t>Apr 1 </a:t>
            </a:r>
            <a:r>
              <a:rPr lang="en-US" sz="825" dirty="0"/>
              <a:t>Karaoke lounges, nightclubs and </a:t>
            </a:r>
            <a:r>
              <a:rPr lang="en-US" sz="825" dirty="0" err="1"/>
              <a:t>mah-jong</a:t>
            </a:r>
            <a:r>
              <a:rPr lang="en-US" sz="825" dirty="0"/>
              <a:t> premises closed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4D83E0C-9499-2E41-A882-01FA5EAEDA15}"/>
              </a:ext>
            </a:extLst>
          </p:cNvPr>
          <p:cNvSpPr txBox="1"/>
          <p:nvPr/>
        </p:nvSpPr>
        <p:spPr>
          <a:xfrm>
            <a:off x="6155984" y="5070882"/>
            <a:ext cx="13326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/>
              <a:t>May 5 </a:t>
            </a:r>
            <a:r>
              <a:rPr lang="en-US" sz="825" dirty="0"/>
              <a:t>Some of above premises were reopening and the cap for gathering has increased to 8 persons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65D43CF-444F-8B48-8A27-EDD2537C0AD7}"/>
              </a:ext>
            </a:extLst>
          </p:cNvPr>
          <p:cNvSpPr/>
          <p:nvPr/>
        </p:nvSpPr>
        <p:spPr>
          <a:xfrm flipH="1">
            <a:off x="7523047" y="4252445"/>
            <a:ext cx="11702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5" b="1" dirty="0"/>
              <a:t>Jun 19 </a:t>
            </a:r>
            <a:r>
              <a:rPr lang="en-US" sz="825" dirty="0"/>
              <a:t>The cap for gathering was relaxing to 50 for outdoor and unlimited for indoor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EF2EFAE-6D23-0641-9437-55BFD1186253}"/>
              </a:ext>
            </a:extLst>
          </p:cNvPr>
          <p:cNvSpPr/>
          <p:nvPr/>
        </p:nvSpPr>
        <p:spPr>
          <a:xfrm>
            <a:off x="4831103" y="4797085"/>
            <a:ext cx="2649763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25" b="1" dirty="0"/>
              <a:t>Apr 3 </a:t>
            </a:r>
            <a:r>
              <a:rPr lang="en-US" sz="825" dirty="0"/>
              <a:t>Pubs and bars were ordered to close for 14 days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293D353-4551-3C47-8961-49918B5D5748}"/>
              </a:ext>
            </a:extLst>
          </p:cNvPr>
          <p:cNvSpPr txBox="1"/>
          <p:nvPr/>
        </p:nvSpPr>
        <p:spPr>
          <a:xfrm>
            <a:off x="1177972" y="5191464"/>
            <a:ext cx="164422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/>
              <a:t>Feb 4 </a:t>
            </a:r>
            <a:r>
              <a:rPr lang="en-US" sz="825" dirty="0"/>
              <a:t>Reported first death in HK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D8248DC-84F9-4643-B22E-BB4A5077B46D}"/>
              </a:ext>
            </a:extLst>
          </p:cNvPr>
          <p:cNvSpPr/>
          <p:nvPr/>
        </p:nvSpPr>
        <p:spPr>
          <a:xfrm>
            <a:off x="4188888" y="3211500"/>
            <a:ext cx="1332347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HK" sz="825" b="1" dirty="0">
                <a:solidFill>
                  <a:srgbClr val="202122"/>
                </a:solidFill>
              </a:rPr>
              <a:t>Mar 25 </a:t>
            </a:r>
            <a:r>
              <a:rPr lang="en-HK" sz="825" dirty="0">
                <a:solidFill>
                  <a:srgbClr val="202122"/>
                </a:solidFill>
              </a:rPr>
              <a:t>Hong Kong closed its border to all incoming non-residents</a:t>
            </a:r>
            <a:endParaRPr lang="en-US" sz="825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323120-0B53-6245-B707-9F156486AE9B}"/>
              </a:ext>
            </a:extLst>
          </p:cNvPr>
          <p:cNvSpPr/>
          <p:nvPr/>
        </p:nvSpPr>
        <p:spPr>
          <a:xfrm>
            <a:off x="485755" y="3992638"/>
            <a:ext cx="18894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HK" sz="800" b="1" dirty="0">
                <a:solidFill>
                  <a:srgbClr val="202122"/>
                </a:solidFill>
                <a:latin typeface="Arial" panose="020B0604020202020204" pitchFamily="34" charset="0"/>
              </a:rPr>
              <a:t>Jan 25 </a:t>
            </a:r>
            <a:r>
              <a:rPr lang="en-HK" sz="800" dirty="0">
                <a:solidFill>
                  <a:srgbClr val="202122"/>
                </a:solidFill>
                <a:latin typeface="Arial" panose="020B0604020202020204" pitchFamily="34" charset="0"/>
              </a:rPr>
              <a:t>HK government declared the viral outbreak as an "emergency"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4376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DAD9-1DDF-1A44-BF68-602AFC4A8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661" y="339451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b="1" dirty="0"/>
              <a:t>HKIX Traffic – Before and after work from home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1F36DBD-4757-6A47-B7E8-6538C68C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639" y="384533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A5032DB9-67A5-944E-A249-DDDB678F7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680" y="1884479"/>
            <a:ext cx="3038964" cy="125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C096A6A-26A3-5D4E-A736-6797BE9E1C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448" y="4181853"/>
            <a:ext cx="3167075" cy="1210203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07EEDE0D-30EB-6145-9A74-D7CE54D5F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67767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7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4AD1E181-8412-8E44-8E03-478FF75C2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4000543"/>
            <a:ext cx="5244788" cy="232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9334DB-4ED2-6A46-9C09-D1D8D6497126}"/>
              </a:ext>
            </a:extLst>
          </p:cNvPr>
          <p:cNvCxnSpPr>
            <a:cxnSpLocks/>
          </p:cNvCxnSpPr>
          <p:nvPr/>
        </p:nvCxnSpPr>
        <p:spPr>
          <a:xfrm>
            <a:off x="4114800" y="4602739"/>
            <a:ext cx="4698697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DB37D07-E19F-0D47-9BC0-783F7EBB5C04}"/>
              </a:ext>
            </a:extLst>
          </p:cNvPr>
          <p:cNvCxnSpPr>
            <a:cxnSpLocks/>
          </p:cNvCxnSpPr>
          <p:nvPr/>
        </p:nvCxnSpPr>
        <p:spPr>
          <a:xfrm>
            <a:off x="8534400" y="4207294"/>
            <a:ext cx="0" cy="395445"/>
          </a:xfrm>
          <a:prstGeom prst="straightConnector1">
            <a:avLst/>
          </a:prstGeom>
          <a:ln w="15875">
            <a:solidFill>
              <a:srgbClr val="FF0000"/>
            </a:solidFill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9784176-8F7C-B143-9E8C-08ADDFF2C31D}"/>
              </a:ext>
            </a:extLst>
          </p:cNvPr>
          <p:cNvSpPr txBox="1"/>
          <p:nvPr/>
        </p:nvSpPr>
        <p:spPr>
          <a:xfrm>
            <a:off x="6324600" y="4235238"/>
            <a:ext cx="18413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˜35% increases on peak traffic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7ADD9B9-84F4-6D4E-B72C-1F8A04D8D774}"/>
              </a:ext>
            </a:extLst>
          </p:cNvPr>
          <p:cNvCxnSpPr>
            <a:cxnSpLocks/>
          </p:cNvCxnSpPr>
          <p:nvPr/>
        </p:nvCxnSpPr>
        <p:spPr>
          <a:xfrm>
            <a:off x="8534400" y="4659996"/>
            <a:ext cx="0" cy="293004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8BFEC22-F648-BD42-9016-2BB1C1BF734A}"/>
              </a:ext>
            </a:extLst>
          </p:cNvPr>
          <p:cNvCxnSpPr>
            <a:cxnSpLocks/>
          </p:cNvCxnSpPr>
          <p:nvPr/>
        </p:nvCxnSpPr>
        <p:spPr>
          <a:xfrm flipV="1">
            <a:off x="4114800" y="4203624"/>
            <a:ext cx="4711389" cy="1198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1166AEA-941F-7846-AB74-F2593A203AB7}"/>
              </a:ext>
            </a:extLst>
          </p:cNvPr>
          <p:cNvSpPr txBox="1"/>
          <p:nvPr/>
        </p:nvSpPr>
        <p:spPr>
          <a:xfrm>
            <a:off x="6663392" y="1735300"/>
            <a:ext cx="2498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/>
              <a:t>Traffic patterns are similar (e.g. peak and non-peak time)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/>
              <a:t>Traffic was increased faster in the morning between 0600 and 1200 (</a:t>
            </a:r>
            <a:r>
              <a:rPr lang="en-US" sz="1200" dirty="0">
                <a:solidFill>
                  <a:srgbClr val="FF0000"/>
                </a:solidFill>
              </a:rPr>
              <a:t>83Gbps</a:t>
            </a:r>
            <a:r>
              <a:rPr lang="en-US" sz="1200" dirty="0"/>
              <a:t>/hr</a:t>
            </a:r>
            <a:r>
              <a:rPr lang="en-US" sz="1200" dirty="0">
                <a:sym typeface="Wingdings" pitchFamily="2" charset="2"/>
              </a:rPr>
              <a:t></a:t>
            </a:r>
            <a:r>
              <a:rPr lang="en-US" sz="1200" dirty="0">
                <a:solidFill>
                  <a:srgbClr val="FF0000"/>
                </a:solidFill>
              </a:rPr>
              <a:t>158Gbps</a:t>
            </a:r>
            <a:r>
              <a:rPr lang="en-US" sz="1200" dirty="0"/>
              <a:t>/</a:t>
            </a:r>
            <a:r>
              <a:rPr lang="en-US" sz="1200" dirty="0" err="1"/>
              <a:t>hr</a:t>
            </a:r>
            <a:r>
              <a:rPr lang="en-US" sz="1200" dirty="0"/>
              <a:t>)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/>
              <a:t>The duration of peak time was longer (</a:t>
            </a:r>
            <a:r>
              <a:rPr lang="en-US" sz="1200" dirty="0">
                <a:solidFill>
                  <a:srgbClr val="FF0000"/>
                </a:solidFill>
              </a:rPr>
              <a:t>2</a:t>
            </a:r>
            <a:r>
              <a:rPr lang="en-US" sz="1200" dirty="0"/>
              <a:t>hrs</a:t>
            </a:r>
            <a:r>
              <a:rPr lang="en-US" sz="1200" dirty="0">
                <a:sym typeface="Wingdings" pitchFamily="2" charset="2"/>
              </a:rPr>
              <a:t></a:t>
            </a:r>
            <a:r>
              <a:rPr lang="en-US" sz="1200" dirty="0">
                <a:solidFill>
                  <a:srgbClr val="FF0000"/>
                </a:solidFill>
              </a:rPr>
              <a:t>3</a:t>
            </a:r>
            <a:r>
              <a:rPr lang="en-US" sz="1200" dirty="0"/>
              <a:t>hrs)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A8D4AC-4569-0A45-B23A-76AFDAA2431F}"/>
              </a:ext>
            </a:extLst>
          </p:cNvPr>
          <p:cNvSpPr txBox="1"/>
          <p:nvPr/>
        </p:nvSpPr>
        <p:spPr>
          <a:xfrm>
            <a:off x="6270470" y="4687284"/>
            <a:ext cx="19495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~30% increases on daily average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23CC085-284D-B143-9062-6149FD86D4E1}"/>
              </a:ext>
            </a:extLst>
          </p:cNvPr>
          <p:cNvCxnSpPr>
            <a:cxnSpLocks/>
          </p:cNvCxnSpPr>
          <p:nvPr/>
        </p:nvCxnSpPr>
        <p:spPr>
          <a:xfrm>
            <a:off x="4114800" y="4659996"/>
            <a:ext cx="4711389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30E4448-A2C7-0341-B2B0-AA2592C2CE58}"/>
              </a:ext>
            </a:extLst>
          </p:cNvPr>
          <p:cNvSpPr txBox="1"/>
          <p:nvPr/>
        </p:nvSpPr>
        <p:spPr>
          <a:xfrm>
            <a:off x="4313011" y="3402305"/>
            <a:ext cx="1774588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After WFH: 4 Apr 2020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6747567-E2DF-0F44-A28E-EEA95479909A}"/>
              </a:ext>
            </a:extLst>
          </p:cNvPr>
          <p:cNvSpPr txBox="1"/>
          <p:nvPr/>
        </p:nvSpPr>
        <p:spPr>
          <a:xfrm>
            <a:off x="236069" y="4000543"/>
            <a:ext cx="15921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Yearly Graph (1-day Average)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CF315E-26A0-A248-84FC-201972073784}"/>
              </a:ext>
            </a:extLst>
          </p:cNvPr>
          <p:cNvSpPr txBox="1"/>
          <p:nvPr/>
        </p:nvSpPr>
        <p:spPr>
          <a:xfrm>
            <a:off x="3581401" y="3805554"/>
            <a:ext cx="15921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Yearly Graph (1-day Average)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2E287F-6966-6340-847A-7837094BF9ED}"/>
              </a:ext>
            </a:extLst>
          </p:cNvPr>
          <p:cNvSpPr txBox="1"/>
          <p:nvPr/>
        </p:nvSpPr>
        <p:spPr>
          <a:xfrm>
            <a:off x="217366" y="1676400"/>
            <a:ext cx="17059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Daily Graph (5-minute Average)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6BA5962-B5CB-5349-A133-9A2FBB5B1DE5}"/>
              </a:ext>
            </a:extLst>
          </p:cNvPr>
          <p:cNvSpPr txBox="1"/>
          <p:nvPr/>
        </p:nvSpPr>
        <p:spPr>
          <a:xfrm>
            <a:off x="3615681" y="1676400"/>
            <a:ext cx="17059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Daily Graph (5-minute Average)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8505AE-3A2D-4246-A3F6-20A54F2F33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069" y="1884479"/>
            <a:ext cx="3167075" cy="12668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0203442-BA39-1947-8DFD-669D92ADC784}"/>
              </a:ext>
            </a:extLst>
          </p:cNvPr>
          <p:cNvSpPr txBox="1"/>
          <p:nvPr/>
        </p:nvSpPr>
        <p:spPr>
          <a:xfrm>
            <a:off x="996269" y="3433718"/>
            <a:ext cx="1861920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Before WFH: 3 Jan 2020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91CFD6B-70C4-DA43-AD77-B1E5E25ADCAE}"/>
              </a:ext>
            </a:extLst>
          </p:cNvPr>
          <p:cNvCxnSpPr/>
          <p:nvPr/>
        </p:nvCxnSpPr>
        <p:spPr>
          <a:xfrm>
            <a:off x="1426612" y="2600565"/>
            <a:ext cx="326396" cy="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AF42351-5705-324A-9296-7FD49BD916F1}"/>
              </a:ext>
            </a:extLst>
          </p:cNvPr>
          <p:cNvCxnSpPr/>
          <p:nvPr/>
        </p:nvCxnSpPr>
        <p:spPr>
          <a:xfrm>
            <a:off x="4727864" y="2630515"/>
            <a:ext cx="326396" cy="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3E8C8E3-AC9E-4B49-AE19-1A2E2B69800E}"/>
              </a:ext>
            </a:extLst>
          </p:cNvPr>
          <p:cNvCxnSpPr/>
          <p:nvPr/>
        </p:nvCxnSpPr>
        <p:spPr>
          <a:xfrm flipV="1">
            <a:off x="1734669" y="2307175"/>
            <a:ext cx="0" cy="29339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84D4922-6EA4-994D-BA34-DFA9C2AE4D8E}"/>
              </a:ext>
            </a:extLst>
          </p:cNvPr>
          <p:cNvCxnSpPr>
            <a:cxnSpLocks/>
          </p:cNvCxnSpPr>
          <p:nvPr/>
        </p:nvCxnSpPr>
        <p:spPr>
          <a:xfrm flipV="1">
            <a:off x="5054260" y="2164146"/>
            <a:ext cx="0" cy="46637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D5A6F3B-B21F-A446-8086-512F616004BD}"/>
              </a:ext>
            </a:extLst>
          </p:cNvPr>
          <p:cNvCxnSpPr>
            <a:cxnSpLocks/>
          </p:cNvCxnSpPr>
          <p:nvPr/>
        </p:nvCxnSpPr>
        <p:spPr>
          <a:xfrm>
            <a:off x="2248715" y="2164146"/>
            <a:ext cx="142416" cy="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16108B4-1C2F-6945-A025-D090B4BAEB6E}"/>
              </a:ext>
            </a:extLst>
          </p:cNvPr>
          <p:cNvCxnSpPr>
            <a:cxnSpLocks/>
          </p:cNvCxnSpPr>
          <p:nvPr/>
        </p:nvCxnSpPr>
        <p:spPr>
          <a:xfrm>
            <a:off x="5542634" y="2081019"/>
            <a:ext cx="178479" cy="0"/>
          </a:xfrm>
          <a:prstGeom prst="straightConnector1">
            <a:avLst/>
          </a:prstGeom>
          <a:ln>
            <a:solidFill>
              <a:srgbClr val="FF0000"/>
            </a:solidFill>
            <a:headEnd type="triangle" w="sm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E2252AE-600B-3346-B646-506B34767AB7}"/>
              </a:ext>
            </a:extLst>
          </p:cNvPr>
          <p:cNvSpPr txBox="1"/>
          <p:nvPr/>
        </p:nvSpPr>
        <p:spPr>
          <a:xfrm>
            <a:off x="5334000" y="2122453"/>
            <a:ext cx="6744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Peak duration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0EF4B3-96D2-B04E-89D4-5850DA365ADA}"/>
              </a:ext>
            </a:extLst>
          </p:cNvPr>
          <p:cNvSpPr txBox="1"/>
          <p:nvPr/>
        </p:nvSpPr>
        <p:spPr>
          <a:xfrm>
            <a:off x="2036102" y="2214842"/>
            <a:ext cx="71005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Peak duration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4401E04-BE88-1241-BE54-CE784B3BDEA6}"/>
              </a:ext>
            </a:extLst>
          </p:cNvPr>
          <p:cNvSpPr txBox="1"/>
          <p:nvPr/>
        </p:nvSpPr>
        <p:spPr>
          <a:xfrm>
            <a:off x="1295205" y="2460610"/>
            <a:ext cx="5116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0600-0900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348C76C-534A-C146-8AB3-B2444BECFEE5}"/>
              </a:ext>
            </a:extLst>
          </p:cNvPr>
          <p:cNvSpPr txBox="1"/>
          <p:nvPr/>
        </p:nvSpPr>
        <p:spPr>
          <a:xfrm>
            <a:off x="1676920" y="2373377"/>
            <a:ext cx="5116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500Gbps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70E930C-B90D-BD4F-8DD3-D45A05B3889D}"/>
              </a:ext>
            </a:extLst>
          </p:cNvPr>
          <p:cNvSpPr txBox="1"/>
          <p:nvPr/>
        </p:nvSpPr>
        <p:spPr>
          <a:xfrm>
            <a:off x="5006748" y="2313364"/>
            <a:ext cx="4965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950Gbps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E6C5A64-752F-C645-884B-14C54D93E31E}"/>
              </a:ext>
            </a:extLst>
          </p:cNvPr>
          <p:cNvSpPr txBox="1"/>
          <p:nvPr/>
        </p:nvSpPr>
        <p:spPr>
          <a:xfrm>
            <a:off x="4604748" y="2462181"/>
            <a:ext cx="5658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rgbClr val="FF0000"/>
                </a:solidFill>
              </a:rPr>
              <a:t>0600-0900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B98DF92-ECD1-E141-A8B6-1E13D1C6C352}"/>
              </a:ext>
            </a:extLst>
          </p:cNvPr>
          <p:cNvCxnSpPr>
            <a:cxnSpLocks/>
          </p:cNvCxnSpPr>
          <p:nvPr/>
        </p:nvCxnSpPr>
        <p:spPr>
          <a:xfrm>
            <a:off x="4114800" y="4953000"/>
            <a:ext cx="4698697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FB88C2C-8233-DF4A-9AA5-2C912F91962F}"/>
              </a:ext>
            </a:extLst>
          </p:cNvPr>
          <p:cNvCxnSpPr>
            <a:cxnSpLocks/>
          </p:cNvCxnSpPr>
          <p:nvPr/>
        </p:nvCxnSpPr>
        <p:spPr>
          <a:xfrm flipV="1">
            <a:off x="8153400" y="3920970"/>
            <a:ext cx="0" cy="13635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78040A3-0DD2-9143-8D3A-73F062EE5F38}"/>
              </a:ext>
            </a:extLst>
          </p:cNvPr>
          <p:cNvSpPr txBox="1"/>
          <p:nvPr/>
        </p:nvSpPr>
        <p:spPr>
          <a:xfrm>
            <a:off x="7891470" y="3726282"/>
            <a:ext cx="4780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Jan 23</a:t>
            </a:r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BC5E940C-ADFF-8A4C-9079-BECE742B9947}"/>
              </a:ext>
            </a:extLst>
          </p:cNvPr>
          <p:cNvSpPr/>
          <p:nvPr/>
        </p:nvSpPr>
        <p:spPr>
          <a:xfrm>
            <a:off x="3383523" y="2397331"/>
            <a:ext cx="197878" cy="1607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>
            <a:extLst>
              <a:ext uri="{FF2B5EF4-FFF2-40B4-BE49-F238E27FC236}">
                <a16:creationId xmlns:a16="http://schemas.microsoft.com/office/drawing/2014/main" id="{636B9754-8084-3E49-8307-9FAC52587977}"/>
              </a:ext>
            </a:extLst>
          </p:cNvPr>
          <p:cNvSpPr/>
          <p:nvPr/>
        </p:nvSpPr>
        <p:spPr>
          <a:xfrm>
            <a:off x="3350803" y="4706598"/>
            <a:ext cx="197878" cy="1607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6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0F78-1ECE-C04D-AE18-7D6B78D9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831" y="632768"/>
            <a:ext cx="7162800" cy="914400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>Some observations on traffic and port demands during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50CF-C2E7-4844-9860-F2DF76ACB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831" y="2057400"/>
            <a:ext cx="8090337" cy="371063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People are forced or recommended WFH during the COVID-19 outbreak</a:t>
            </a:r>
          </a:p>
          <a:p>
            <a:r>
              <a:rPr lang="en-US" dirty="0"/>
              <a:t>Number of ports increased (29% on 100GE and 3% on 1/10GE)</a:t>
            </a:r>
          </a:p>
          <a:p>
            <a:r>
              <a:rPr lang="en-US" dirty="0"/>
              <a:t>HKIX traffic increased </a:t>
            </a:r>
            <a:r>
              <a:rPr lang="en-US" b="1" dirty="0">
                <a:solidFill>
                  <a:srgbClr val="FF0000"/>
                </a:solidFill>
              </a:rPr>
              <a:t>˜35%</a:t>
            </a:r>
            <a:r>
              <a:rPr lang="en-US" dirty="0"/>
              <a:t>, from </a:t>
            </a:r>
            <a:r>
              <a:rPr lang="en-US" b="1" dirty="0"/>
              <a:t>1.3Tbps</a:t>
            </a:r>
            <a:r>
              <a:rPr lang="en-US" dirty="0"/>
              <a:t> to ~</a:t>
            </a:r>
            <a:r>
              <a:rPr lang="en-US" b="1" dirty="0"/>
              <a:t>1.75Tbps</a:t>
            </a:r>
            <a:r>
              <a:rPr lang="en-US" dirty="0"/>
              <a:t> from late Jan to mid Apr</a:t>
            </a:r>
          </a:p>
          <a:p>
            <a:r>
              <a:rPr lang="en-US" dirty="0"/>
              <a:t>The increased traffic was mainly from various online platforms</a:t>
            </a:r>
          </a:p>
          <a:p>
            <a:pPr lvl="1"/>
            <a:r>
              <a:rPr lang="en-US" dirty="0"/>
              <a:t>Video conferencing / collaboration tools </a:t>
            </a:r>
          </a:p>
          <a:p>
            <a:pPr lvl="1"/>
            <a:r>
              <a:rPr lang="en-US" dirty="0"/>
              <a:t>Online teaching / e-learning</a:t>
            </a:r>
          </a:p>
          <a:p>
            <a:pPr lvl="1"/>
            <a:r>
              <a:rPr lang="en-US" dirty="0"/>
              <a:t>Video streaming</a:t>
            </a:r>
          </a:p>
          <a:p>
            <a:pPr lvl="1"/>
            <a:r>
              <a:rPr lang="en-US" dirty="0"/>
              <a:t>Online gaming</a:t>
            </a:r>
          </a:p>
          <a:p>
            <a:pPr lvl="1"/>
            <a:r>
              <a:rPr lang="en-US" dirty="0"/>
              <a:t>Internet banking</a:t>
            </a:r>
          </a:p>
          <a:p>
            <a:pPr lvl="1"/>
            <a:r>
              <a:rPr lang="en-US" dirty="0"/>
              <a:t>Online shopping</a:t>
            </a:r>
          </a:p>
          <a:p>
            <a:r>
              <a:rPr lang="en-US" dirty="0"/>
              <a:t>Most of these providers had 30-40% traffic increment while </a:t>
            </a:r>
            <a:r>
              <a:rPr lang="en-US" b="1" dirty="0">
                <a:solidFill>
                  <a:srgbClr val="FF0000"/>
                </a:solidFill>
              </a:rPr>
              <a:t>video conferencing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Internet banking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online shopping</a:t>
            </a:r>
            <a:r>
              <a:rPr lang="en-US" dirty="0"/>
              <a:t> had a record of 200%-300% significant growth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2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0F78-1ECE-C04D-AE18-7D6B78D9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6705601" cy="697706"/>
          </a:xfrm>
        </p:spPr>
        <p:txBody>
          <a:bodyPr>
            <a:normAutofit/>
          </a:bodyPr>
          <a:lstStyle/>
          <a:p>
            <a:r>
              <a:rPr lang="en-US" sz="3000" b="1" dirty="0"/>
              <a:t>Impacts on IXP operations at HKIX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50CF-C2E7-4844-9860-F2DF76ACB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41" y="2057400"/>
            <a:ext cx="7701517" cy="441960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All sales orders are being handled and processed by emails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Technical support and provision team could work from home to provide the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Pre-installed cabling infrastructure and switch ports at HKIX to speed up the provision of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Local loop providers to install the circuits and perform onsite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Remote NOC to provide 24/7 non-stop operational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Network maintenance and project works were postponed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1527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0F78-1ECE-C04D-AE18-7D6B78D9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81" y="685800"/>
            <a:ext cx="8305800" cy="6858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/>
              <a:t>Additional services and support for customers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50CF-C2E7-4844-9860-F2DF76ACB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81200"/>
            <a:ext cx="7920362" cy="3337965"/>
          </a:xfrm>
        </p:spPr>
        <p:txBody>
          <a:bodyPr>
            <a:normAutofit/>
          </a:bodyPr>
          <a:lstStyle/>
          <a:p>
            <a:pPr lvl="1"/>
            <a:r>
              <a:rPr lang="en-US" sz="2100" dirty="0"/>
              <a:t>Precaution measures against COVID-19 in Data Centre</a:t>
            </a:r>
          </a:p>
          <a:p>
            <a:pPr lvl="1"/>
            <a:r>
              <a:rPr lang="en-US" sz="2100" dirty="0"/>
              <a:t>NOC to provide 24/7 network monitoring and support services</a:t>
            </a:r>
          </a:p>
          <a:p>
            <a:pPr lvl="2"/>
            <a:r>
              <a:rPr lang="en-US" sz="1800" dirty="0"/>
              <a:t>Monitor traffic usage on inter-switch links and participant links</a:t>
            </a:r>
          </a:p>
          <a:p>
            <a:pPr lvl="2"/>
            <a:r>
              <a:rPr lang="en-US" sz="1800" dirty="0"/>
              <a:t>Reminder emails were sent to participants when the links are full</a:t>
            </a:r>
          </a:p>
          <a:p>
            <a:pPr lvl="1"/>
            <a:r>
              <a:rPr lang="en-US" sz="2100" dirty="0"/>
              <a:t>Additional switches and inter-switch links deployment</a:t>
            </a:r>
          </a:p>
          <a:p>
            <a:pPr lvl="2"/>
            <a:r>
              <a:rPr lang="en-US" sz="1800" dirty="0"/>
              <a:t>Additional switches are installed in core and satellite site</a:t>
            </a:r>
          </a:p>
          <a:p>
            <a:pPr lvl="2"/>
            <a:r>
              <a:rPr lang="en-US" sz="1800" dirty="0"/>
              <a:t>Inter-switch links and inter-site links are added </a:t>
            </a:r>
          </a:p>
          <a:p>
            <a:pPr lvl="1"/>
            <a:r>
              <a:rPr lang="en-US" sz="2100" dirty="0"/>
              <a:t>Allow customer suspend the service (max. 3 months) temporarily to reduce the cost upon request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0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Thank You!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2800" b="1" dirty="0"/>
              <a:t>For enquiries, please contact us at</a:t>
            </a:r>
            <a:br>
              <a:rPr lang="en-US" sz="2800" b="1" dirty="0"/>
            </a:br>
            <a:r>
              <a:rPr lang="en-US" sz="3600" b="1" dirty="0" err="1"/>
              <a:t>info@hkix.net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537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AFA01904E1C4D89DADF109ABC16A5" ma:contentTypeVersion="2" ma:contentTypeDescription="Create a new document." ma:contentTypeScope="" ma:versionID="1e9a688db2ff5f472ccae54728aec6b7">
  <xsd:schema xmlns:xsd="http://www.w3.org/2001/XMLSchema" xmlns:xs="http://www.w3.org/2001/XMLSchema" xmlns:p="http://schemas.microsoft.com/office/2006/metadata/properties" xmlns:ns2="9299e046-99b7-4dde-82f0-e0f8254118f0" targetNamespace="http://schemas.microsoft.com/office/2006/metadata/properties" ma:root="true" ma:fieldsID="2951baa6eb3c85928d39300078dfb42d" ns2:_="">
    <xsd:import namespace="9299e046-99b7-4dde-82f0-e0f8254118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9e046-99b7-4dde-82f0-e0f8254118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6A2B6D-5078-4063-A65D-C6F2EBFC6B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9e046-99b7-4dde-82f0-e0f8254118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FA047A-58FA-4AD8-9250-DFC5AF3964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3BBB1C-07B2-4729-A389-1B995BF955C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8525</TotalTime>
  <Words>669</Words>
  <Application>Microsoft Macintosh PowerPoint</Application>
  <PresentationFormat>On-screen Show (4:3)</PresentationFormat>
  <Paragraphs>87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How IXPs are supporting the Internet during COVID-19</vt:lpstr>
      <vt:lpstr>Coronavirus Disease (COVID-19) in Hong Kong</vt:lpstr>
      <vt:lpstr>HKIX Traffic – Before and after work from home</vt:lpstr>
      <vt:lpstr>Some observations on traffic and port demands during COVID-19</vt:lpstr>
      <vt:lpstr>Impacts on IXP operations at HKIX</vt:lpstr>
      <vt:lpstr>Additional services and support for customers</vt:lpstr>
      <vt:lpstr>Thank You!  For enquiries, please contact us at info@hkix.net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liam_itsc</dc:creator>
  <cp:lastModifiedBy>Kenneth Chan</cp:lastModifiedBy>
  <cp:revision>939</cp:revision>
  <cp:lastPrinted>2020-06-23T09:24:16Z</cp:lastPrinted>
  <dcterms:created xsi:type="dcterms:W3CDTF">2014-11-06T09:17:22Z</dcterms:created>
  <dcterms:modified xsi:type="dcterms:W3CDTF">2020-06-24T02:01:40Z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0x010100581AFA01904E1C4D89DADF109ABC16A5</vt:lpwstr>
  </property>
</Properties>
</file>