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9" r:id="rId4"/>
    <p:sldId id="260" r:id="rId5"/>
    <p:sldId id="262" r:id="rId6"/>
    <p:sldId id="263" r:id="rId7"/>
    <p:sldId id="265" r:id="rId8"/>
    <p:sldId id="266" r:id="rId9"/>
    <p:sldId id="269" r:id="rId10"/>
    <p:sldId id="272" r:id="rId11"/>
    <p:sldId id="273" r:id="rId12"/>
    <p:sldId id="274" r:id="rId13"/>
    <p:sldId id="275" r:id="rId14"/>
    <p:sldId id="276" r:id="rId15"/>
    <p:sldId id="277" r:id="rId16"/>
    <p:sldId id="289" r:id="rId17"/>
    <p:sldId id="290" r:id="rId18"/>
    <p:sldId id="279" r:id="rId19"/>
    <p:sldId id="280" r:id="rId20"/>
    <p:sldId id="281" r:id="rId21"/>
    <p:sldId id="283" r:id="rId22"/>
    <p:sldId id="284" r:id="rId23"/>
    <p:sldId id="285" r:id="rId24"/>
    <p:sldId id="286" r:id="rId25"/>
    <p:sldId id="288" r:id="rId2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C1C2C"/>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C1C2C"/>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C1C2C"/>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C1C2C"/>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C1C2C"/>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C1C2C"/>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C1C2C"/>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C1C2C"/>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C1C2C"/>
        </a:solidFill>
        <a:effectLst/>
        <a:uFillTx/>
        <a:latin typeface="+mj-lt"/>
        <a:ea typeface="+mj-ea"/>
        <a:cs typeface="+mj-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C1C2C"/>
        </a:fontRef>
        <a:srgbClr val="0C1C2C"/>
      </a:tcTxStyle>
      <a:tcStyle>
        <a:tcBdr>
          <a:left>
            <a:ln w="12700" cap="flat">
              <a:solidFill>
                <a:srgbClr val="2C2620"/>
              </a:solidFill>
              <a:prstDash val="solid"/>
              <a:bevel/>
            </a:ln>
          </a:left>
          <a:right>
            <a:ln w="12700" cap="flat">
              <a:solidFill>
                <a:srgbClr val="2C2620"/>
              </a:solidFill>
              <a:prstDash val="solid"/>
              <a:bevel/>
            </a:ln>
          </a:right>
          <a:top>
            <a:ln w="12700" cap="flat">
              <a:solidFill>
                <a:srgbClr val="2C2620"/>
              </a:solidFill>
              <a:prstDash val="solid"/>
              <a:bevel/>
            </a:ln>
          </a:top>
          <a:bottom>
            <a:ln w="12700" cap="flat">
              <a:solidFill>
                <a:srgbClr val="2C2620"/>
              </a:solidFill>
              <a:prstDash val="solid"/>
              <a:bevel/>
            </a:ln>
          </a:bottom>
          <a:insideH>
            <a:ln w="12700" cap="flat">
              <a:solidFill>
                <a:srgbClr val="2C2620"/>
              </a:solidFill>
              <a:prstDash val="solid"/>
              <a:bevel/>
            </a:ln>
          </a:insideH>
          <a:insideV>
            <a:ln w="12700" cap="flat">
              <a:solidFill>
                <a:srgbClr val="2C2620"/>
              </a:solidFill>
              <a:prstDash val="solid"/>
              <a:bevel/>
            </a:ln>
          </a:insideV>
        </a:tcBdr>
        <a:fill>
          <a:solidFill>
            <a:srgbClr val="CBCCD4"/>
          </a:solidFill>
        </a:fill>
      </a:tcStyle>
    </a:wholeTbl>
    <a:band2H>
      <a:tcTxStyle/>
      <a:tcStyle>
        <a:tcBdr/>
        <a:fill>
          <a:solidFill>
            <a:srgbClr val="E7E7EA"/>
          </a:solidFill>
        </a:fill>
      </a:tcStyle>
    </a:band2H>
    <a:firstCol>
      <a:tcTxStyle b="on" i="on">
        <a:fontRef idx="major">
          <a:srgbClr val="2C2620"/>
        </a:fontRef>
        <a:srgbClr val="2C2620"/>
      </a:tcTxStyle>
      <a:tcStyle>
        <a:tcBdr>
          <a:left>
            <a:ln w="12700" cap="flat">
              <a:solidFill>
                <a:srgbClr val="2C2620"/>
              </a:solidFill>
              <a:prstDash val="solid"/>
              <a:bevel/>
            </a:ln>
          </a:left>
          <a:right>
            <a:ln w="12700" cap="flat">
              <a:solidFill>
                <a:srgbClr val="2C2620"/>
              </a:solidFill>
              <a:prstDash val="solid"/>
              <a:bevel/>
            </a:ln>
          </a:right>
          <a:top>
            <a:ln w="12700" cap="flat">
              <a:solidFill>
                <a:srgbClr val="2C2620"/>
              </a:solidFill>
              <a:prstDash val="solid"/>
              <a:bevel/>
            </a:ln>
          </a:top>
          <a:bottom>
            <a:ln w="12700" cap="flat">
              <a:solidFill>
                <a:srgbClr val="2C2620"/>
              </a:solidFill>
              <a:prstDash val="solid"/>
              <a:bevel/>
            </a:ln>
          </a:bottom>
          <a:insideH>
            <a:ln w="12700" cap="flat">
              <a:solidFill>
                <a:srgbClr val="2C2620"/>
              </a:solidFill>
              <a:prstDash val="solid"/>
              <a:bevel/>
            </a:ln>
          </a:insideH>
          <a:insideV>
            <a:ln w="12700" cap="flat">
              <a:solidFill>
                <a:srgbClr val="2C2620"/>
              </a:solidFill>
              <a:prstDash val="solid"/>
              <a:bevel/>
            </a:ln>
          </a:insideV>
        </a:tcBdr>
        <a:fill>
          <a:solidFill>
            <a:schemeClr val="accent1"/>
          </a:solidFill>
        </a:fill>
      </a:tcStyle>
    </a:firstCol>
    <a:lastRow>
      <a:tcTxStyle b="on" i="on">
        <a:fontRef idx="major">
          <a:srgbClr val="2C2620"/>
        </a:fontRef>
        <a:srgbClr val="2C2620"/>
      </a:tcTxStyle>
      <a:tcStyle>
        <a:tcBdr>
          <a:left>
            <a:ln w="12700" cap="flat">
              <a:solidFill>
                <a:srgbClr val="2C2620"/>
              </a:solidFill>
              <a:prstDash val="solid"/>
              <a:bevel/>
            </a:ln>
          </a:left>
          <a:right>
            <a:ln w="12700" cap="flat">
              <a:solidFill>
                <a:srgbClr val="2C2620"/>
              </a:solidFill>
              <a:prstDash val="solid"/>
              <a:bevel/>
            </a:ln>
          </a:right>
          <a:top>
            <a:ln w="38100" cap="flat">
              <a:solidFill>
                <a:srgbClr val="2C2620"/>
              </a:solidFill>
              <a:prstDash val="solid"/>
              <a:bevel/>
            </a:ln>
          </a:top>
          <a:bottom>
            <a:ln w="12700" cap="flat">
              <a:solidFill>
                <a:srgbClr val="2C2620"/>
              </a:solidFill>
              <a:prstDash val="solid"/>
              <a:bevel/>
            </a:ln>
          </a:bottom>
          <a:insideH>
            <a:ln w="12700" cap="flat">
              <a:solidFill>
                <a:srgbClr val="2C2620"/>
              </a:solidFill>
              <a:prstDash val="solid"/>
              <a:bevel/>
            </a:ln>
          </a:insideH>
          <a:insideV>
            <a:ln w="12700" cap="flat">
              <a:solidFill>
                <a:srgbClr val="2C2620"/>
              </a:solidFill>
              <a:prstDash val="solid"/>
              <a:bevel/>
            </a:ln>
          </a:insideV>
        </a:tcBdr>
        <a:fill>
          <a:solidFill>
            <a:schemeClr val="accent1"/>
          </a:solidFill>
        </a:fill>
      </a:tcStyle>
    </a:lastRow>
    <a:firstRow>
      <a:tcTxStyle b="on" i="on">
        <a:fontRef idx="major">
          <a:srgbClr val="2C2620"/>
        </a:fontRef>
        <a:srgbClr val="2C2620"/>
      </a:tcTxStyle>
      <a:tcStyle>
        <a:tcBdr>
          <a:left>
            <a:ln w="12700" cap="flat">
              <a:solidFill>
                <a:srgbClr val="2C2620"/>
              </a:solidFill>
              <a:prstDash val="solid"/>
              <a:bevel/>
            </a:ln>
          </a:left>
          <a:right>
            <a:ln w="12700" cap="flat">
              <a:solidFill>
                <a:srgbClr val="2C2620"/>
              </a:solidFill>
              <a:prstDash val="solid"/>
              <a:bevel/>
            </a:ln>
          </a:right>
          <a:top>
            <a:ln w="12700" cap="flat">
              <a:solidFill>
                <a:srgbClr val="2C2620"/>
              </a:solidFill>
              <a:prstDash val="solid"/>
              <a:bevel/>
            </a:ln>
          </a:top>
          <a:bottom>
            <a:ln w="38100" cap="flat">
              <a:solidFill>
                <a:srgbClr val="2C2620"/>
              </a:solidFill>
              <a:prstDash val="solid"/>
              <a:bevel/>
            </a:ln>
          </a:bottom>
          <a:insideH>
            <a:ln w="12700" cap="flat">
              <a:solidFill>
                <a:srgbClr val="2C2620"/>
              </a:solidFill>
              <a:prstDash val="solid"/>
              <a:bevel/>
            </a:ln>
          </a:insideH>
          <a:insideV>
            <a:ln w="12700" cap="flat">
              <a:solidFill>
                <a:srgbClr val="2C2620"/>
              </a:solidFill>
              <a:prstDash val="solid"/>
              <a:bevel/>
            </a:ln>
          </a:insideV>
        </a:tcBdr>
        <a:fill>
          <a:solidFill>
            <a:schemeClr val="accent1"/>
          </a:solidFill>
        </a:fill>
      </a:tcStyle>
    </a:firstRow>
  </a:tblStyle>
  <a:tblStyle styleId="{C7B018BB-80A7-4F77-B60F-C8B233D01FF8}" styleName="">
    <a:tblBg/>
    <a:wholeTbl>
      <a:tcTxStyle b="on" i="on">
        <a:fontRef idx="major">
          <a:srgbClr val="0C1C2C"/>
        </a:fontRef>
        <a:srgbClr val="0C1C2C"/>
      </a:tcTxStyle>
      <a:tcStyle>
        <a:tcBdr>
          <a:left>
            <a:ln w="12700" cap="flat">
              <a:solidFill>
                <a:srgbClr val="2C2620"/>
              </a:solidFill>
              <a:prstDash val="solid"/>
              <a:bevel/>
            </a:ln>
          </a:left>
          <a:right>
            <a:ln w="12700" cap="flat">
              <a:solidFill>
                <a:srgbClr val="2C2620"/>
              </a:solidFill>
              <a:prstDash val="solid"/>
              <a:bevel/>
            </a:ln>
          </a:right>
          <a:top>
            <a:ln w="12700" cap="flat">
              <a:solidFill>
                <a:srgbClr val="2C2620"/>
              </a:solidFill>
              <a:prstDash val="solid"/>
              <a:bevel/>
            </a:ln>
          </a:top>
          <a:bottom>
            <a:ln w="12700" cap="flat">
              <a:solidFill>
                <a:srgbClr val="2C2620"/>
              </a:solidFill>
              <a:prstDash val="solid"/>
              <a:bevel/>
            </a:ln>
          </a:bottom>
          <a:insideH>
            <a:ln w="12700" cap="flat">
              <a:solidFill>
                <a:srgbClr val="2C2620"/>
              </a:solidFill>
              <a:prstDash val="solid"/>
              <a:bevel/>
            </a:ln>
          </a:insideH>
          <a:insideV>
            <a:ln w="12700" cap="flat">
              <a:solidFill>
                <a:srgbClr val="2C2620"/>
              </a:solidFill>
              <a:prstDash val="solid"/>
              <a:bevel/>
            </a:ln>
          </a:insideV>
        </a:tcBdr>
        <a:fill>
          <a:solidFill>
            <a:srgbClr val="CDE4E0"/>
          </a:solidFill>
        </a:fill>
      </a:tcStyle>
    </a:wholeTbl>
    <a:band2H>
      <a:tcTxStyle/>
      <a:tcStyle>
        <a:tcBdr/>
        <a:fill>
          <a:solidFill>
            <a:srgbClr val="E8F2F0"/>
          </a:solidFill>
        </a:fill>
      </a:tcStyle>
    </a:band2H>
    <a:firstCol>
      <a:tcTxStyle b="on" i="on">
        <a:fontRef idx="major">
          <a:srgbClr val="2C2620"/>
        </a:fontRef>
        <a:srgbClr val="2C2620"/>
      </a:tcTxStyle>
      <a:tcStyle>
        <a:tcBdr>
          <a:left>
            <a:ln w="12700" cap="flat">
              <a:solidFill>
                <a:srgbClr val="2C2620"/>
              </a:solidFill>
              <a:prstDash val="solid"/>
              <a:bevel/>
            </a:ln>
          </a:left>
          <a:right>
            <a:ln w="12700" cap="flat">
              <a:solidFill>
                <a:srgbClr val="2C2620"/>
              </a:solidFill>
              <a:prstDash val="solid"/>
              <a:bevel/>
            </a:ln>
          </a:right>
          <a:top>
            <a:ln w="12700" cap="flat">
              <a:solidFill>
                <a:srgbClr val="2C2620"/>
              </a:solidFill>
              <a:prstDash val="solid"/>
              <a:bevel/>
            </a:ln>
          </a:top>
          <a:bottom>
            <a:ln w="12700" cap="flat">
              <a:solidFill>
                <a:srgbClr val="2C2620"/>
              </a:solidFill>
              <a:prstDash val="solid"/>
              <a:bevel/>
            </a:ln>
          </a:bottom>
          <a:insideH>
            <a:ln w="12700" cap="flat">
              <a:solidFill>
                <a:srgbClr val="2C2620"/>
              </a:solidFill>
              <a:prstDash val="solid"/>
              <a:bevel/>
            </a:ln>
          </a:insideH>
          <a:insideV>
            <a:ln w="12700" cap="flat">
              <a:solidFill>
                <a:srgbClr val="2C2620"/>
              </a:solidFill>
              <a:prstDash val="solid"/>
              <a:bevel/>
            </a:ln>
          </a:insideV>
        </a:tcBdr>
        <a:fill>
          <a:solidFill>
            <a:schemeClr val="accent3"/>
          </a:solidFill>
        </a:fill>
      </a:tcStyle>
    </a:firstCol>
    <a:lastRow>
      <a:tcTxStyle b="on" i="on">
        <a:fontRef idx="major">
          <a:srgbClr val="2C2620"/>
        </a:fontRef>
        <a:srgbClr val="2C2620"/>
      </a:tcTxStyle>
      <a:tcStyle>
        <a:tcBdr>
          <a:left>
            <a:ln w="12700" cap="flat">
              <a:solidFill>
                <a:srgbClr val="2C2620"/>
              </a:solidFill>
              <a:prstDash val="solid"/>
              <a:bevel/>
            </a:ln>
          </a:left>
          <a:right>
            <a:ln w="12700" cap="flat">
              <a:solidFill>
                <a:srgbClr val="2C2620"/>
              </a:solidFill>
              <a:prstDash val="solid"/>
              <a:bevel/>
            </a:ln>
          </a:right>
          <a:top>
            <a:ln w="38100" cap="flat">
              <a:solidFill>
                <a:srgbClr val="2C2620"/>
              </a:solidFill>
              <a:prstDash val="solid"/>
              <a:bevel/>
            </a:ln>
          </a:top>
          <a:bottom>
            <a:ln w="12700" cap="flat">
              <a:solidFill>
                <a:srgbClr val="2C2620"/>
              </a:solidFill>
              <a:prstDash val="solid"/>
              <a:bevel/>
            </a:ln>
          </a:bottom>
          <a:insideH>
            <a:ln w="12700" cap="flat">
              <a:solidFill>
                <a:srgbClr val="2C2620"/>
              </a:solidFill>
              <a:prstDash val="solid"/>
              <a:bevel/>
            </a:ln>
          </a:insideH>
          <a:insideV>
            <a:ln w="12700" cap="flat">
              <a:solidFill>
                <a:srgbClr val="2C2620"/>
              </a:solidFill>
              <a:prstDash val="solid"/>
              <a:bevel/>
            </a:ln>
          </a:insideV>
        </a:tcBdr>
        <a:fill>
          <a:solidFill>
            <a:schemeClr val="accent3"/>
          </a:solidFill>
        </a:fill>
      </a:tcStyle>
    </a:lastRow>
    <a:firstRow>
      <a:tcTxStyle b="on" i="on">
        <a:fontRef idx="major">
          <a:srgbClr val="2C2620"/>
        </a:fontRef>
        <a:srgbClr val="2C2620"/>
      </a:tcTxStyle>
      <a:tcStyle>
        <a:tcBdr>
          <a:left>
            <a:ln w="12700" cap="flat">
              <a:solidFill>
                <a:srgbClr val="2C2620"/>
              </a:solidFill>
              <a:prstDash val="solid"/>
              <a:bevel/>
            </a:ln>
          </a:left>
          <a:right>
            <a:ln w="12700" cap="flat">
              <a:solidFill>
                <a:srgbClr val="2C2620"/>
              </a:solidFill>
              <a:prstDash val="solid"/>
              <a:bevel/>
            </a:ln>
          </a:right>
          <a:top>
            <a:ln w="12700" cap="flat">
              <a:solidFill>
                <a:srgbClr val="2C2620"/>
              </a:solidFill>
              <a:prstDash val="solid"/>
              <a:bevel/>
            </a:ln>
          </a:top>
          <a:bottom>
            <a:ln w="38100" cap="flat">
              <a:solidFill>
                <a:srgbClr val="2C2620"/>
              </a:solidFill>
              <a:prstDash val="solid"/>
              <a:bevel/>
            </a:ln>
          </a:bottom>
          <a:insideH>
            <a:ln w="12700" cap="flat">
              <a:solidFill>
                <a:srgbClr val="2C2620"/>
              </a:solidFill>
              <a:prstDash val="solid"/>
              <a:bevel/>
            </a:ln>
          </a:insideH>
          <a:insideV>
            <a:ln w="12700" cap="flat">
              <a:solidFill>
                <a:srgbClr val="2C2620"/>
              </a:solidFill>
              <a:prstDash val="solid"/>
              <a:bevel/>
            </a:ln>
          </a:insideV>
        </a:tcBdr>
        <a:fill>
          <a:solidFill>
            <a:schemeClr val="accent3"/>
          </a:solidFill>
        </a:fill>
      </a:tcStyle>
    </a:firstRow>
  </a:tblStyle>
  <a:tblStyle styleId="{EEE7283C-3CF3-47DC-8721-378D4A62B228}" styleName="">
    <a:tblBg/>
    <a:wholeTbl>
      <a:tcTxStyle b="on" i="on">
        <a:fontRef idx="major">
          <a:srgbClr val="0C1C2C"/>
        </a:fontRef>
        <a:srgbClr val="0C1C2C"/>
      </a:tcTxStyle>
      <a:tcStyle>
        <a:tcBdr>
          <a:left>
            <a:ln w="12700" cap="flat">
              <a:solidFill>
                <a:srgbClr val="2C2620"/>
              </a:solidFill>
              <a:prstDash val="solid"/>
              <a:bevel/>
            </a:ln>
          </a:left>
          <a:right>
            <a:ln w="12700" cap="flat">
              <a:solidFill>
                <a:srgbClr val="2C2620"/>
              </a:solidFill>
              <a:prstDash val="solid"/>
              <a:bevel/>
            </a:ln>
          </a:right>
          <a:top>
            <a:ln w="12700" cap="flat">
              <a:solidFill>
                <a:srgbClr val="2C2620"/>
              </a:solidFill>
              <a:prstDash val="solid"/>
              <a:bevel/>
            </a:ln>
          </a:top>
          <a:bottom>
            <a:ln w="12700" cap="flat">
              <a:solidFill>
                <a:srgbClr val="2C2620"/>
              </a:solidFill>
              <a:prstDash val="solid"/>
              <a:bevel/>
            </a:ln>
          </a:bottom>
          <a:insideH>
            <a:ln w="12700" cap="flat">
              <a:solidFill>
                <a:srgbClr val="2C2620"/>
              </a:solidFill>
              <a:prstDash val="solid"/>
              <a:bevel/>
            </a:ln>
          </a:insideH>
          <a:insideV>
            <a:ln w="12700" cap="flat">
              <a:solidFill>
                <a:srgbClr val="2C2620"/>
              </a:solidFill>
              <a:prstDash val="solid"/>
              <a:bevel/>
            </a:ln>
          </a:insideV>
        </a:tcBdr>
        <a:fill>
          <a:solidFill>
            <a:srgbClr val="F8ECCE"/>
          </a:solidFill>
        </a:fill>
      </a:tcStyle>
    </a:wholeTbl>
    <a:band2H>
      <a:tcTxStyle/>
      <a:tcStyle>
        <a:tcBdr/>
        <a:fill>
          <a:solidFill>
            <a:srgbClr val="FCF5E8"/>
          </a:solidFill>
        </a:fill>
      </a:tcStyle>
    </a:band2H>
    <a:firstCol>
      <a:tcTxStyle b="on" i="on">
        <a:fontRef idx="major">
          <a:srgbClr val="2C2620"/>
        </a:fontRef>
        <a:srgbClr val="2C2620"/>
      </a:tcTxStyle>
      <a:tcStyle>
        <a:tcBdr>
          <a:left>
            <a:ln w="12700" cap="flat">
              <a:solidFill>
                <a:srgbClr val="2C2620"/>
              </a:solidFill>
              <a:prstDash val="solid"/>
              <a:bevel/>
            </a:ln>
          </a:left>
          <a:right>
            <a:ln w="12700" cap="flat">
              <a:solidFill>
                <a:srgbClr val="2C2620"/>
              </a:solidFill>
              <a:prstDash val="solid"/>
              <a:bevel/>
            </a:ln>
          </a:right>
          <a:top>
            <a:ln w="12700" cap="flat">
              <a:solidFill>
                <a:srgbClr val="2C2620"/>
              </a:solidFill>
              <a:prstDash val="solid"/>
              <a:bevel/>
            </a:ln>
          </a:top>
          <a:bottom>
            <a:ln w="12700" cap="flat">
              <a:solidFill>
                <a:srgbClr val="2C2620"/>
              </a:solidFill>
              <a:prstDash val="solid"/>
              <a:bevel/>
            </a:ln>
          </a:bottom>
          <a:insideH>
            <a:ln w="12700" cap="flat">
              <a:solidFill>
                <a:srgbClr val="2C2620"/>
              </a:solidFill>
              <a:prstDash val="solid"/>
              <a:bevel/>
            </a:ln>
          </a:insideH>
          <a:insideV>
            <a:ln w="12700" cap="flat">
              <a:solidFill>
                <a:srgbClr val="2C2620"/>
              </a:solidFill>
              <a:prstDash val="solid"/>
              <a:bevel/>
            </a:ln>
          </a:insideV>
        </a:tcBdr>
        <a:fill>
          <a:solidFill>
            <a:schemeClr val="accent6"/>
          </a:solidFill>
        </a:fill>
      </a:tcStyle>
    </a:firstCol>
    <a:lastRow>
      <a:tcTxStyle b="on" i="on">
        <a:fontRef idx="major">
          <a:srgbClr val="2C2620"/>
        </a:fontRef>
        <a:srgbClr val="2C2620"/>
      </a:tcTxStyle>
      <a:tcStyle>
        <a:tcBdr>
          <a:left>
            <a:ln w="12700" cap="flat">
              <a:solidFill>
                <a:srgbClr val="2C2620"/>
              </a:solidFill>
              <a:prstDash val="solid"/>
              <a:bevel/>
            </a:ln>
          </a:left>
          <a:right>
            <a:ln w="12700" cap="flat">
              <a:solidFill>
                <a:srgbClr val="2C2620"/>
              </a:solidFill>
              <a:prstDash val="solid"/>
              <a:bevel/>
            </a:ln>
          </a:right>
          <a:top>
            <a:ln w="38100" cap="flat">
              <a:solidFill>
                <a:srgbClr val="2C2620"/>
              </a:solidFill>
              <a:prstDash val="solid"/>
              <a:bevel/>
            </a:ln>
          </a:top>
          <a:bottom>
            <a:ln w="12700" cap="flat">
              <a:solidFill>
                <a:srgbClr val="2C2620"/>
              </a:solidFill>
              <a:prstDash val="solid"/>
              <a:bevel/>
            </a:ln>
          </a:bottom>
          <a:insideH>
            <a:ln w="12700" cap="flat">
              <a:solidFill>
                <a:srgbClr val="2C2620"/>
              </a:solidFill>
              <a:prstDash val="solid"/>
              <a:bevel/>
            </a:ln>
          </a:insideH>
          <a:insideV>
            <a:ln w="12700" cap="flat">
              <a:solidFill>
                <a:srgbClr val="2C2620"/>
              </a:solidFill>
              <a:prstDash val="solid"/>
              <a:bevel/>
            </a:ln>
          </a:insideV>
        </a:tcBdr>
        <a:fill>
          <a:solidFill>
            <a:schemeClr val="accent6"/>
          </a:solidFill>
        </a:fill>
      </a:tcStyle>
    </a:lastRow>
    <a:firstRow>
      <a:tcTxStyle b="on" i="on">
        <a:fontRef idx="major">
          <a:srgbClr val="2C2620"/>
        </a:fontRef>
        <a:srgbClr val="2C2620"/>
      </a:tcTxStyle>
      <a:tcStyle>
        <a:tcBdr>
          <a:left>
            <a:ln w="12700" cap="flat">
              <a:solidFill>
                <a:srgbClr val="2C2620"/>
              </a:solidFill>
              <a:prstDash val="solid"/>
              <a:bevel/>
            </a:ln>
          </a:left>
          <a:right>
            <a:ln w="12700" cap="flat">
              <a:solidFill>
                <a:srgbClr val="2C2620"/>
              </a:solidFill>
              <a:prstDash val="solid"/>
              <a:bevel/>
            </a:ln>
          </a:right>
          <a:top>
            <a:ln w="12700" cap="flat">
              <a:solidFill>
                <a:srgbClr val="2C2620"/>
              </a:solidFill>
              <a:prstDash val="solid"/>
              <a:bevel/>
            </a:ln>
          </a:top>
          <a:bottom>
            <a:ln w="38100" cap="flat">
              <a:solidFill>
                <a:srgbClr val="2C2620"/>
              </a:solidFill>
              <a:prstDash val="solid"/>
              <a:bevel/>
            </a:ln>
          </a:bottom>
          <a:insideH>
            <a:ln w="12700" cap="flat">
              <a:solidFill>
                <a:srgbClr val="2C2620"/>
              </a:solidFill>
              <a:prstDash val="solid"/>
              <a:bevel/>
            </a:ln>
          </a:insideH>
          <a:insideV>
            <a:ln w="12700" cap="flat">
              <a:solidFill>
                <a:srgbClr val="2C2620"/>
              </a:solidFill>
              <a:prstDash val="solid"/>
              <a:bevel/>
            </a:ln>
          </a:insideV>
        </a:tcBdr>
        <a:fill>
          <a:solidFill>
            <a:schemeClr val="accent6"/>
          </a:solidFill>
        </a:fill>
      </a:tcStyle>
    </a:firstRow>
  </a:tblStyle>
  <a:tblStyle styleId="{CF821DB8-F4EB-4A41-A1BA-3FCAFE7338EE}" styleName="">
    <a:tblBg/>
    <a:wholeTbl>
      <a:tcTxStyle b="on" i="on">
        <a:fontRef idx="major">
          <a:srgbClr val="0C1C2C"/>
        </a:fontRef>
        <a:srgbClr val="0C1C2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7"/>
          </a:solidFill>
        </a:fill>
      </a:tcStyle>
    </a:wholeTbl>
    <a:band2H>
      <a:tcTxStyle/>
      <a:tcStyle>
        <a:tcBdr/>
        <a:fill>
          <a:solidFill>
            <a:srgbClr val="2C2620"/>
          </a:solidFill>
        </a:fill>
      </a:tcStyle>
    </a:band2H>
    <a:firstCol>
      <a:tcTxStyle b="on" i="on">
        <a:fontRef idx="major">
          <a:srgbClr val="2C2620"/>
        </a:fontRef>
        <a:srgbClr val="2C262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n">
        <a:fontRef idx="major">
          <a:srgbClr val="0C1C2C"/>
        </a:fontRef>
        <a:srgbClr val="0C1C2C"/>
      </a:tcTxStyle>
      <a:tcStyle>
        <a:tcBdr>
          <a:left>
            <a:ln w="12700" cap="flat">
              <a:noFill/>
              <a:miter lim="400000"/>
            </a:ln>
          </a:left>
          <a:right>
            <a:ln w="12700" cap="flat">
              <a:noFill/>
              <a:miter lim="400000"/>
            </a:ln>
          </a:right>
          <a:top>
            <a:ln w="50800" cap="flat">
              <a:solidFill>
                <a:srgbClr val="0C1C2C"/>
              </a:solidFill>
              <a:prstDash val="solid"/>
              <a:bevel/>
            </a:ln>
          </a:top>
          <a:bottom>
            <a:ln w="25400" cap="flat">
              <a:solidFill>
                <a:srgbClr val="0C1C2C"/>
              </a:solidFill>
              <a:prstDash val="solid"/>
              <a:bevel/>
            </a:ln>
          </a:bottom>
          <a:insideH>
            <a:ln w="12700" cap="flat">
              <a:noFill/>
              <a:miter lim="400000"/>
            </a:ln>
          </a:insideH>
          <a:insideV>
            <a:ln w="12700" cap="flat">
              <a:noFill/>
              <a:miter lim="400000"/>
            </a:ln>
          </a:insideV>
        </a:tcBdr>
        <a:fill>
          <a:solidFill>
            <a:srgbClr val="2C2620"/>
          </a:solidFill>
        </a:fill>
      </a:tcStyle>
    </a:lastRow>
    <a:firstRow>
      <a:tcTxStyle b="on" i="on">
        <a:fontRef idx="major">
          <a:srgbClr val="2C2620"/>
        </a:fontRef>
        <a:srgbClr val="2C2620"/>
      </a:tcTxStyle>
      <a:tcStyle>
        <a:tcBdr>
          <a:left>
            <a:ln w="12700" cap="flat">
              <a:noFill/>
              <a:miter lim="400000"/>
            </a:ln>
          </a:left>
          <a:right>
            <a:ln w="12700" cap="flat">
              <a:noFill/>
              <a:miter lim="400000"/>
            </a:ln>
          </a:right>
          <a:top>
            <a:ln w="25400" cap="flat">
              <a:solidFill>
                <a:srgbClr val="0C1C2C"/>
              </a:solidFill>
              <a:prstDash val="solid"/>
              <a:bevel/>
            </a:ln>
          </a:top>
          <a:bottom>
            <a:ln w="25400" cap="flat">
              <a:solidFill>
                <a:srgbClr val="0C1C2C"/>
              </a:solidFill>
              <a:prstDash val="solid"/>
              <a:bevel/>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n">
        <a:fontRef idx="major">
          <a:srgbClr val="0C1C2C"/>
        </a:fontRef>
        <a:srgbClr val="0C1C2C"/>
      </a:tcTxStyle>
      <a:tcStyle>
        <a:tcBdr>
          <a:left>
            <a:ln w="12700" cap="flat">
              <a:solidFill>
                <a:srgbClr val="2C2620"/>
              </a:solidFill>
              <a:prstDash val="solid"/>
              <a:bevel/>
            </a:ln>
          </a:left>
          <a:right>
            <a:ln w="12700" cap="flat">
              <a:solidFill>
                <a:srgbClr val="2C2620"/>
              </a:solidFill>
              <a:prstDash val="solid"/>
              <a:bevel/>
            </a:ln>
          </a:right>
          <a:top>
            <a:ln w="12700" cap="flat">
              <a:solidFill>
                <a:srgbClr val="2C2620"/>
              </a:solidFill>
              <a:prstDash val="solid"/>
              <a:bevel/>
            </a:ln>
          </a:top>
          <a:bottom>
            <a:ln w="12700" cap="flat">
              <a:solidFill>
                <a:srgbClr val="2C2620"/>
              </a:solidFill>
              <a:prstDash val="solid"/>
              <a:bevel/>
            </a:ln>
          </a:bottom>
          <a:insideH>
            <a:ln w="12700" cap="flat">
              <a:solidFill>
                <a:srgbClr val="2C2620"/>
              </a:solidFill>
              <a:prstDash val="solid"/>
              <a:bevel/>
            </a:ln>
          </a:insideH>
          <a:insideV>
            <a:ln w="12700" cap="flat">
              <a:solidFill>
                <a:srgbClr val="2C2620"/>
              </a:solidFill>
              <a:prstDash val="solid"/>
              <a:bevel/>
            </a:ln>
          </a:insideV>
        </a:tcBdr>
        <a:fill>
          <a:solidFill>
            <a:srgbClr val="CACBCB"/>
          </a:solidFill>
        </a:fill>
      </a:tcStyle>
    </a:wholeTbl>
    <a:band2H>
      <a:tcTxStyle/>
      <a:tcStyle>
        <a:tcBdr/>
        <a:fill>
          <a:solidFill>
            <a:srgbClr val="E6E7E7"/>
          </a:solidFill>
        </a:fill>
      </a:tcStyle>
    </a:band2H>
    <a:firstCol>
      <a:tcTxStyle b="on" i="on">
        <a:fontRef idx="major">
          <a:srgbClr val="2C2620"/>
        </a:fontRef>
        <a:srgbClr val="2C2620"/>
      </a:tcTxStyle>
      <a:tcStyle>
        <a:tcBdr>
          <a:left>
            <a:ln w="12700" cap="flat">
              <a:solidFill>
                <a:srgbClr val="2C2620"/>
              </a:solidFill>
              <a:prstDash val="solid"/>
              <a:bevel/>
            </a:ln>
          </a:left>
          <a:right>
            <a:ln w="12700" cap="flat">
              <a:solidFill>
                <a:srgbClr val="2C2620"/>
              </a:solidFill>
              <a:prstDash val="solid"/>
              <a:bevel/>
            </a:ln>
          </a:right>
          <a:top>
            <a:ln w="12700" cap="flat">
              <a:solidFill>
                <a:srgbClr val="2C2620"/>
              </a:solidFill>
              <a:prstDash val="solid"/>
              <a:bevel/>
            </a:ln>
          </a:top>
          <a:bottom>
            <a:ln w="12700" cap="flat">
              <a:solidFill>
                <a:srgbClr val="2C2620"/>
              </a:solidFill>
              <a:prstDash val="solid"/>
              <a:bevel/>
            </a:ln>
          </a:bottom>
          <a:insideH>
            <a:ln w="12700" cap="flat">
              <a:solidFill>
                <a:srgbClr val="2C2620"/>
              </a:solidFill>
              <a:prstDash val="solid"/>
              <a:bevel/>
            </a:ln>
          </a:insideH>
          <a:insideV>
            <a:ln w="12700" cap="flat">
              <a:solidFill>
                <a:srgbClr val="2C2620"/>
              </a:solidFill>
              <a:prstDash val="solid"/>
              <a:bevel/>
            </a:ln>
          </a:insideV>
        </a:tcBdr>
        <a:fill>
          <a:solidFill>
            <a:srgbClr val="0C1C2C"/>
          </a:solidFill>
        </a:fill>
      </a:tcStyle>
    </a:firstCol>
    <a:lastRow>
      <a:tcTxStyle b="on" i="on">
        <a:fontRef idx="major">
          <a:srgbClr val="2C2620"/>
        </a:fontRef>
        <a:srgbClr val="2C2620"/>
      </a:tcTxStyle>
      <a:tcStyle>
        <a:tcBdr>
          <a:left>
            <a:ln w="12700" cap="flat">
              <a:solidFill>
                <a:srgbClr val="2C2620"/>
              </a:solidFill>
              <a:prstDash val="solid"/>
              <a:bevel/>
            </a:ln>
          </a:left>
          <a:right>
            <a:ln w="12700" cap="flat">
              <a:solidFill>
                <a:srgbClr val="2C2620"/>
              </a:solidFill>
              <a:prstDash val="solid"/>
              <a:bevel/>
            </a:ln>
          </a:right>
          <a:top>
            <a:ln w="38100" cap="flat">
              <a:solidFill>
                <a:srgbClr val="2C2620"/>
              </a:solidFill>
              <a:prstDash val="solid"/>
              <a:bevel/>
            </a:ln>
          </a:top>
          <a:bottom>
            <a:ln w="12700" cap="flat">
              <a:solidFill>
                <a:srgbClr val="2C2620"/>
              </a:solidFill>
              <a:prstDash val="solid"/>
              <a:bevel/>
            </a:ln>
          </a:bottom>
          <a:insideH>
            <a:ln w="12700" cap="flat">
              <a:solidFill>
                <a:srgbClr val="2C2620"/>
              </a:solidFill>
              <a:prstDash val="solid"/>
              <a:bevel/>
            </a:ln>
          </a:insideH>
          <a:insideV>
            <a:ln w="12700" cap="flat">
              <a:solidFill>
                <a:srgbClr val="2C2620"/>
              </a:solidFill>
              <a:prstDash val="solid"/>
              <a:bevel/>
            </a:ln>
          </a:insideV>
        </a:tcBdr>
        <a:fill>
          <a:solidFill>
            <a:srgbClr val="0C1C2C"/>
          </a:solidFill>
        </a:fill>
      </a:tcStyle>
    </a:lastRow>
    <a:firstRow>
      <a:tcTxStyle b="on" i="on">
        <a:fontRef idx="major">
          <a:srgbClr val="2C2620"/>
        </a:fontRef>
        <a:srgbClr val="2C2620"/>
      </a:tcTxStyle>
      <a:tcStyle>
        <a:tcBdr>
          <a:left>
            <a:ln w="12700" cap="flat">
              <a:solidFill>
                <a:srgbClr val="2C2620"/>
              </a:solidFill>
              <a:prstDash val="solid"/>
              <a:bevel/>
            </a:ln>
          </a:left>
          <a:right>
            <a:ln w="12700" cap="flat">
              <a:solidFill>
                <a:srgbClr val="2C2620"/>
              </a:solidFill>
              <a:prstDash val="solid"/>
              <a:bevel/>
            </a:ln>
          </a:right>
          <a:top>
            <a:ln w="12700" cap="flat">
              <a:solidFill>
                <a:srgbClr val="2C2620"/>
              </a:solidFill>
              <a:prstDash val="solid"/>
              <a:bevel/>
            </a:ln>
          </a:top>
          <a:bottom>
            <a:ln w="38100" cap="flat">
              <a:solidFill>
                <a:srgbClr val="2C2620"/>
              </a:solidFill>
              <a:prstDash val="solid"/>
              <a:bevel/>
            </a:ln>
          </a:bottom>
          <a:insideH>
            <a:ln w="12700" cap="flat">
              <a:solidFill>
                <a:srgbClr val="2C2620"/>
              </a:solidFill>
              <a:prstDash val="solid"/>
              <a:bevel/>
            </a:ln>
          </a:insideH>
          <a:insideV>
            <a:ln w="12700" cap="flat">
              <a:solidFill>
                <a:srgbClr val="2C2620"/>
              </a:solidFill>
              <a:prstDash val="solid"/>
              <a:bevel/>
            </a:ln>
          </a:insideV>
        </a:tcBdr>
        <a:fill>
          <a:solidFill>
            <a:srgbClr val="0C1C2C"/>
          </a:solidFill>
        </a:fill>
      </a:tcStyle>
    </a:firstRow>
  </a:tblStyle>
  <a:tblStyle styleId="{2708684C-4D16-4618-839F-0558EEFCDFE6}" styleName="">
    <a:tblBg/>
    <a:wholeTbl>
      <a:tcTxStyle b="on" i="on">
        <a:fontRef idx="major">
          <a:srgbClr val="0C1C2C"/>
        </a:fontRef>
        <a:srgbClr val="0C1C2C"/>
      </a:tcTxStyle>
      <a:tcStyle>
        <a:tcBdr>
          <a:left>
            <a:ln w="12700" cap="flat">
              <a:solidFill>
                <a:srgbClr val="0C1C2C"/>
              </a:solidFill>
              <a:prstDash val="solid"/>
              <a:bevel/>
            </a:ln>
          </a:left>
          <a:right>
            <a:ln w="12700" cap="flat">
              <a:solidFill>
                <a:srgbClr val="0C1C2C"/>
              </a:solidFill>
              <a:prstDash val="solid"/>
              <a:bevel/>
            </a:ln>
          </a:right>
          <a:top>
            <a:ln w="12700" cap="flat">
              <a:solidFill>
                <a:srgbClr val="0C1C2C"/>
              </a:solidFill>
              <a:prstDash val="solid"/>
              <a:bevel/>
            </a:ln>
          </a:top>
          <a:bottom>
            <a:ln w="12700" cap="flat">
              <a:solidFill>
                <a:srgbClr val="0C1C2C"/>
              </a:solidFill>
              <a:prstDash val="solid"/>
              <a:bevel/>
            </a:ln>
          </a:bottom>
          <a:insideH>
            <a:ln w="12700" cap="flat">
              <a:solidFill>
                <a:srgbClr val="0C1C2C"/>
              </a:solidFill>
              <a:prstDash val="solid"/>
              <a:bevel/>
            </a:ln>
          </a:insideH>
          <a:insideV>
            <a:ln w="12700" cap="flat">
              <a:solidFill>
                <a:srgbClr val="0C1C2C"/>
              </a:solidFill>
              <a:prstDash val="solid"/>
              <a:bevel/>
            </a:ln>
          </a:insideV>
        </a:tcBdr>
        <a:fill>
          <a:solidFill>
            <a:srgbClr val="0C1C2C">
              <a:alpha val="20000"/>
            </a:srgbClr>
          </a:solidFill>
        </a:fill>
      </a:tcStyle>
    </a:wholeTbl>
    <a:band2H>
      <a:tcTxStyle/>
      <a:tcStyle>
        <a:tcBdr/>
        <a:fill>
          <a:solidFill>
            <a:srgbClr val="FFFFFF"/>
          </a:solidFill>
        </a:fill>
      </a:tcStyle>
    </a:band2H>
    <a:firstCol>
      <a:tcTxStyle b="on" i="on">
        <a:fontRef idx="major">
          <a:srgbClr val="0C1C2C"/>
        </a:fontRef>
        <a:srgbClr val="0C1C2C"/>
      </a:tcTxStyle>
      <a:tcStyle>
        <a:tcBdr>
          <a:left>
            <a:ln w="12700" cap="flat">
              <a:solidFill>
                <a:srgbClr val="0C1C2C"/>
              </a:solidFill>
              <a:prstDash val="solid"/>
              <a:bevel/>
            </a:ln>
          </a:left>
          <a:right>
            <a:ln w="12700" cap="flat">
              <a:solidFill>
                <a:srgbClr val="0C1C2C"/>
              </a:solidFill>
              <a:prstDash val="solid"/>
              <a:bevel/>
            </a:ln>
          </a:right>
          <a:top>
            <a:ln w="12700" cap="flat">
              <a:solidFill>
                <a:srgbClr val="0C1C2C"/>
              </a:solidFill>
              <a:prstDash val="solid"/>
              <a:bevel/>
            </a:ln>
          </a:top>
          <a:bottom>
            <a:ln w="12700" cap="flat">
              <a:solidFill>
                <a:srgbClr val="0C1C2C"/>
              </a:solidFill>
              <a:prstDash val="solid"/>
              <a:bevel/>
            </a:ln>
          </a:bottom>
          <a:insideH>
            <a:ln w="12700" cap="flat">
              <a:solidFill>
                <a:srgbClr val="0C1C2C"/>
              </a:solidFill>
              <a:prstDash val="solid"/>
              <a:bevel/>
            </a:ln>
          </a:insideH>
          <a:insideV>
            <a:ln w="12700" cap="flat">
              <a:solidFill>
                <a:srgbClr val="0C1C2C"/>
              </a:solidFill>
              <a:prstDash val="solid"/>
              <a:bevel/>
            </a:ln>
          </a:insideV>
        </a:tcBdr>
        <a:fill>
          <a:solidFill>
            <a:srgbClr val="0C1C2C">
              <a:alpha val="20000"/>
            </a:srgbClr>
          </a:solidFill>
        </a:fill>
      </a:tcStyle>
    </a:firstCol>
    <a:lastRow>
      <a:tcTxStyle b="on" i="on">
        <a:fontRef idx="major">
          <a:srgbClr val="0C1C2C"/>
        </a:fontRef>
        <a:srgbClr val="0C1C2C"/>
      </a:tcTxStyle>
      <a:tcStyle>
        <a:tcBdr>
          <a:left>
            <a:ln w="12700" cap="flat">
              <a:solidFill>
                <a:srgbClr val="0C1C2C"/>
              </a:solidFill>
              <a:prstDash val="solid"/>
              <a:bevel/>
            </a:ln>
          </a:left>
          <a:right>
            <a:ln w="12700" cap="flat">
              <a:solidFill>
                <a:srgbClr val="0C1C2C"/>
              </a:solidFill>
              <a:prstDash val="solid"/>
              <a:bevel/>
            </a:ln>
          </a:right>
          <a:top>
            <a:ln w="50800" cap="flat">
              <a:solidFill>
                <a:srgbClr val="0C1C2C"/>
              </a:solidFill>
              <a:prstDash val="solid"/>
              <a:bevel/>
            </a:ln>
          </a:top>
          <a:bottom>
            <a:ln w="12700" cap="flat">
              <a:solidFill>
                <a:srgbClr val="0C1C2C"/>
              </a:solidFill>
              <a:prstDash val="solid"/>
              <a:bevel/>
            </a:ln>
          </a:bottom>
          <a:insideH>
            <a:ln w="12700" cap="flat">
              <a:solidFill>
                <a:srgbClr val="0C1C2C"/>
              </a:solidFill>
              <a:prstDash val="solid"/>
              <a:bevel/>
            </a:ln>
          </a:insideH>
          <a:insideV>
            <a:ln w="12700" cap="flat">
              <a:solidFill>
                <a:srgbClr val="0C1C2C"/>
              </a:solidFill>
              <a:prstDash val="solid"/>
              <a:bevel/>
            </a:ln>
          </a:insideV>
        </a:tcBdr>
        <a:fill>
          <a:noFill/>
        </a:fill>
      </a:tcStyle>
    </a:lastRow>
    <a:firstRow>
      <a:tcTxStyle b="on" i="on">
        <a:fontRef idx="major">
          <a:srgbClr val="0C1C2C"/>
        </a:fontRef>
        <a:srgbClr val="0C1C2C"/>
      </a:tcTxStyle>
      <a:tcStyle>
        <a:tcBdr>
          <a:left>
            <a:ln w="12700" cap="flat">
              <a:solidFill>
                <a:srgbClr val="0C1C2C"/>
              </a:solidFill>
              <a:prstDash val="solid"/>
              <a:bevel/>
            </a:ln>
          </a:left>
          <a:right>
            <a:ln w="12700" cap="flat">
              <a:solidFill>
                <a:srgbClr val="0C1C2C"/>
              </a:solidFill>
              <a:prstDash val="solid"/>
              <a:bevel/>
            </a:ln>
          </a:right>
          <a:top>
            <a:ln w="12700" cap="flat">
              <a:solidFill>
                <a:srgbClr val="0C1C2C"/>
              </a:solidFill>
              <a:prstDash val="solid"/>
              <a:bevel/>
            </a:ln>
          </a:top>
          <a:bottom>
            <a:ln w="25400" cap="flat">
              <a:solidFill>
                <a:srgbClr val="0C1C2C"/>
              </a:solidFill>
              <a:prstDash val="solid"/>
              <a:bevel/>
            </a:ln>
          </a:bottom>
          <a:insideH>
            <a:ln w="12700" cap="flat">
              <a:solidFill>
                <a:srgbClr val="0C1C2C"/>
              </a:solidFill>
              <a:prstDash val="solid"/>
              <a:bevel/>
            </a:ln>
          </a:insideH>
          <a:insideV>
            <a:ln w="12700" cap="flat">
              <a:solidFill>
                <a:srgbClr val="0C1C2C"/>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59"/>
    <p:restoredTop sz="94613"/>
  </p:normalViewPr>
  <p:slideViewPr>
    <p:cSldViewPr snapToGrid="0" snapToObjects="1">
      <p:cViewPr>
        <p:scale>
          <a:sx n="114" d="100"/>
          <a:sy n="114" d="100"/>
        </p:scale>
        <p:origin x="848" y="2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0" name="Shape 170"/>
          <p:cNvSpPr>
            <a:spLocks noGrp="1" noRot="1" noChangeAspect="1"/>
          </p:cNvSpPr>
          <p:nvPr>
            <p:ph type="sldImg"/>
          </p:nvPr>
        </p:nvSpPr>
        <p:spPr>
          <a:xfrm>
            <a:off x="1143000" y="685800"/>
            <a:ext cx="4572000" cy="3429000"/>
          </a:xfrm>
          <a:prstGeom prst="rect">
            <a:avLst/>
          </a:prstGeom>
        </p:spPr>
        <p:txBody>
          <a:bodyPr/>
          <a:lstStyle/>
          <a:p>
            <a:endParaRPr/>
          </a:p>
        </p:txBody>
      </p:sp>
      <p:sp>
        <p:nvSpPr>
          <p:cNvPr id="171" name="Shape 17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25000"/>
      </a:lnSpc>
      <a:defRPr sz="2400">
        <a:latin typeface="+mn-lt"/>
        <a:ea typeface="+mn-ea"/>
        <a:cs typeface="+mn-cs"/>
        <a:sym typeface="Avenir Roman"/>
      </a:defRPr>
    </a:lvl1pPr>
    <a:lvl2pPr indent="228600" defTabSz="457200" latinLnBrk="0">
      <a:lnSpc>
        <a:spcPct val="125000"/>
      </a:lnSpc>
      <a:defRPr sz="2400">
        <a:latin typeface="+mn-lt"/>
        <a:ea typeface="+mn-ea"/>
        <a:cs typeface="+mn-cs"/>
        <a:sym typeface="Avenir Roman"/>
      </a:defRPr>
    </a:lvl2pPr>
    <a:lvl3pPr indent="457200" defTabSz="457200" latinLnBrk="0">
      <a:lnSpc>
        <a:spcPct val="125000"/>
      </a:lnSpc>
      <a:defRPr sz="2400">
        <a:latin typeface="+mn-lt"/>
        <a:ea typeface="+mn-ea"/>
        <a:cs typeface="+mn-cs"/>
        <a:sym typeface="Avenir Roman"/>
      </a:defRPr>
    </a:lvl3pPr>
    <a:lvl4pPr indent="685800" defTabSz="457200" latinLnBrk="0">
      <a:lnSpc>
        <a:spcPct val="125000"/>
      </a:lnSpc>
      <a:defRPr sz="2400">
        <a:latin typeface="+mn-lt"/>
        <a:ea typeface="+mn-ea"/>
        <a:cs typeface="+mn-cs"/>
        <a:sym typeface="Avenir Roman"/>
      </a:defRPr>
    </a:lvl4pPr>
    <a:lvl5pPr indent="914400" defTabSz="457200" latinLnBrk="0">
      <a:lnSpc>
        <a:spcPct val="125000"/>
      </a:lnSpc>
      <a:defRPr sz="2400">
        <a:latin typeface="+mn-lt"/>
        <a:ea typeface="+mn-ea"/>
        <a:cs typeface="+mn-cs"/>
        <a:sym typeface="Avenir Roman"/>
      </a:defRPr>
    </a:lvl5pPr>
    <a:lvl6pPr indent="1143000" defTabSz="457200" latinLnBrk="0">
      <a:lnSpc>
        <a:spcPct val="125000"/>
      </a:lnSpc>
      <a:defRPr sz="2400">
        <a:latin typeface="+mn-lt"/>
        <a:ea typeface="+mn-ea"/>
        <a:cs typeface="+mn-cs"/>
        <a:sym typeface="Avenir Roman"/>
      </a:defRPr>
    </a:lvl6pPr>
    <a:lvl7pPr indent="1371600" defTabSz="457200" latinLnBrk="0">
      <a:lnSpc>
        <a:spcPct val="125000"/>
      </a:lnSpc>
      <a:defRPr sz="2400">
        <a:latin typeface="+mn-lt"/>
        <a:ea typeface="+mn-ea"/>
        <a:cs typeface="+mn-cs"/>
        <a:sym typeface="Avenir Roman"/>
      </a:defRPr>
    </a:lvl7pPr>
    <a:lvl8pPr indent="1600200" defTabSz="457200" latinLnBrk="0">
      <a:lnSpc>
        <a:spcPct val="125000"/>
      </a:lnSpc>
      <a:defRPr sz="2400">
        <a:latin typeface="+mn-lt"/>
        <a:ea typeface="+mn-ea"/>
        <a:cs typeface="+mn-cs"/>
        <a:sym typeface="Avenir Roman"/>
      </a:defRPr>
    </a:lvl8pPr>
    <a:lvl9pPr indent="1828800" defTabSz="457200" latinLnBrk="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s://adcontrarian.blogspot.co.uk/2017/02/adtechs-massive-failure.html"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s://threatpost.com/cloudpets-notifies-california-ag-of-data-breach/124002/"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s://threatpost.com/cloudpets-notifies-california-ag-of-data-breach/124002/"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s://threatpost.com/cloudpets-notifies-california-ag-of-data-breach/124002/"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s://threatpost.com/cloudpets-notifies-california-ag-of-data-breach/124002/"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s://threatpost.com/cloudpets-notifies-california-ag-of-data-breach/124002/"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s://threatpost.com/cloudpets-notifies-california-ag-of-data-breach/124002/"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212"/>
          <p:cNvSpPr>
            <a:spLocks noGrp="1" noRot="1" noChangeAspect="1"/>
          </p:cNvSpPr>
          <p:nvPr>
            <p:ph type="sldImg"/>
          </p:nvPr>
        </p:nvSpPr>
        <p:spPr>
          <a:xfrm>
            <a:off x="381000" y="685800"/>
            <a:ext cx="6096000" cy="3429000"/>
          </a:xfrm>
          <a:prstGeom prst="rect">
            <a:avLst/>
          </a:prstGeom>
        </p:spPr>
        <p:txBody>
          <a:bodyPr/>
          <a:lstStyle/>
          <a:p>
            <a:endParaRPr/>
          </a:p>
        </p:txBody>
      </p:sp>
      <p:sp>
        <p:nvSpPr>
          <p:cNvPr id="213" name="Shape 213"/>
          <p:cNvSpPr>
            <a:spLocks noGrp="1"/>
          </p:cNvSpPr>
          <p:nvPr>
            <p:ph type="body" sz="quarter" idx="1"/>
          </p:nvPr>
        </p:nvSpPr>
        <p:spPr>
          <a:prstGeom prst="rect">
            <a:avLst/>
          </a:prstGeom>
        </p:spPr>
        <p:txBody>
          <a:bodyPr/>
          <a:lstStyle/>
          <a:p>
            <a:pPr defTabSz="914400">
              <a:lnSpc>
                <a:spcPct val="100000"/>
              </a:lnSpc>
              <a:spcBef>
                <a:spcPts val="400"/>
              </a:spcBef>
              <a:defRPr sz="1200">
                <a:latin typeface="Calibri"/>
                <a:ea typeface="Calibri"/>
                <a:cs typeface="Calibri"/>
                <a:sym typeface="Calibri"/>
              </a:defRPr>
            </a:pPr>
            <a:r>
              <a:t>Data protection principles such as the OECD’s date back to 1981, and numerous national and cross-border schemes have been developed since then:</a:t>
            </a:r>
          </a:p>
          <a:p>
            <a:pPr defTabSz="914400">
              <a:lnSpc>
                <a:spcPct val="100000"/>
              </a:lnSpc>
              <a:spcBef>
                <a:spcPts val="400"/>
              </a:spcBef>
              <a:defRPr sz="1200">
                <a:latin typeface="Calibri"/>
                <a:ea typeface="Calibri"/>
                <a:cs typeface="Calibri"/>
                <a:sym typeface="Calibri"/>
              </a:defRPr>
            </a:pPr>
            <a:r>
              <a:t>The APEC Cross-Border Privacy Rules, the Council of Europe’s Convention 108, the ECOWAS and HIPSSA initiatives in Africa, US-EU Safe Harbour and Privacy Shield, EU Data Protection Directive and GDPR, and so on.</a:t>
            </a:r>
          </a:p>
          <a:p>
            <a:pPr defTabSz="914400">
              <a:lnSpc>
                <a:spcPct val="100000"/>
              </a:lnSpc>
              <a:spcBef>
                <a:spcPts val="400"/>
              </a:spcBef>
              <a:defRPr sz="1200">
                <a:latin typeface="Calibri"/>
                <a:ea typeface="Calibri"/>
                <a:cs typeface="Calibri"/>
                <a:sym typeface="Calibri"/>
              </a:defRPr>
            </a:pPr>
            <a:endParaRPr/>
          </a:p>
          <a:p>
            <a:pPr defTabSz="914400">
              <a:lnSpc>
                <a:spcPct val="100000"/>
              </a:lnSpc>
              <a:spcBef>
                <a:spcPts val="400"/>
              </a:spcBef>
              <a:defRPr sz="1200">
                <a:latin typeface="Calibri"/>
                <a:ea typeface="Calibri"/>
                <a:cs typeface="Calibri"/>
                <a:sym typeface="Calibri"/>
              </a:defRPr>
            </a:pPr>
            <a:r>
              <a:t>So why are outcomes not better, for consumers? </a:t>
            </a:r>
          </a:p>
          <a:p>
            <a:pPr defTabSz="914400">
              <a:lnSpc>
                <a:spcPct val="100000"/>
              </a:lnSpc>
              <a:spcBef>
                <a:spcPts val="400"/>
              </a:spcBef>
              <a:defRPr sz="1200">
                <a:latin typeface="Calibri"/>
                <a:ea typeface="Calibri"/>
                <a:cs typeface="Calibri"/>
                <a:sym typeface="Calibri"/>
              </a:defRPr>
            </a:pPr>
            <a:endParaRPr/>
          </a:p>
          <a:p>
            <a:pPr defTabSz="914400">
              <a:lnSpc>
                <a:spcPct val="100000"/>
              </a:lnSpc>
              <a:spcBef>
                <a:spcPts val="400"/>
              </a:spcBef>
              <a:defRPr sz="1200">
                <a:latin typeface="Calibri"/>
                <a:ea typeface="Calibri"/>
                <a:cs typeface="Calibri"/>
                <a:sym typeface="Calibri"/>
              </a:defRPr>
            </a:pPr>
            <a:r>
              <a:t>- We see flashlight apps that harvest users’ contact book data; smart TVs that record people’s conversations;  </a:t>
            </a:r>
          </a:p>
          <a:p>
            <a:pPr defTabSz="914400">
              <a:lnSpc>
                <a:spcPct val="100000"/>
              </a:lnSpc>
              <a:spcBef>
                <a:spcPts val="400"/>
              </a:spcBef>
              <a:defRPr sz="1200">
                <a:latin typeface="Calibri"/>
                <a:ea typeface="Calibri"/>
                <a:cs typeface="Calibri"/>
                <a:sym typeface="Calibri"/>
              </a:defRPr>
            </a:pPr>
            <a:r>
              <a:t>- An adtech industry that collects and mines consumers’ data, almost entirely invisible to the consumer, and over which the consumer has no control: (</a:t>
            </a:r>
            <a:r>
              <a:rPr u="sng">
                <a:solidFill>
                  <a:srgbClr val="0000FF"/>
                </a:solidFill>
                <a:uFill>
                  <a:solidFill>
                    <a:srgbClr val="0000FF"/>
                  </a:solidFill>
                </a:uFill>
                <a:hlinkClick r:id="rId3"/>
              </a:rPr>
              <a:t>https://adcontrarian.blogspot.co.uk/2017/02/adtechs-massive-failure.html</a:t>
            </a:r>
            <a:r>
              <a:t>)</a:t>
            </a:r>
          </a:p>
          <a:p>
            <a:pPr defTabSz="914400">
              <a:lnSpc>
                <a:spcPct val="100000"/>
              </a:lnSpc>
              <a:spcBef>
                <a:spcPts val="400"/>
              </a:spcBef>
              <a:defRPr sz="1200">
                <a:latin typeface="Calibri"/>
                <a:ea typeface="Calibri"/>
                <a:cs typeface="Calibri"/>
                <a:sym typeface="Calibri"/>
              </a:defRPr>
            </a:pPr>
            <a:r>
              <a:t>- “Consent” notices that give users no effective choice – for instance, the cookie consent notices called for under EU law;</a:t>
            </a:r>
          </a:p>
          <a:p>
            <a:pPr marL="120315" indent="-120315" defTabSz="914400">
              <a:lnSpc>
                <a:spcPct val="100000"/>
              </a:lnSpc>
              <a:spcBef>
                <a:spcPts val="400"/>
              </a:spcBef>
              <a:buSzPct val="100000"/>
              <a:buChar char="-"/>
              <a:defRPr sz="1200">
                <a:latin typeface="Calibri"/>
                <a:ea typeface="Calibri"/>
                <a:cs typeface="Calibri"/>
                <a:sym typeface="Calibri"/>
              </a:defRPr>
            </a:pPr>
            <a:r>
              <a:t>Collection of intimate behavioural and location data, again with little or no user consent and control.</a:t>
            </a:r>
          </a:p>
          <a:p>
            <a:pPr marL="120315" indent="-120315" defTabSz="914400">
              <a:lnSpc>
                <a:spcPct val="100000"/>
              </a:lnSpc>
              <a:spcBef>
                <a:spcPts val="400"/>
              </a:spcBef>
              <a:buSzPct val="100000"/>
              <a:buChar char="-"/>
              <a:defRPr sz="1200">
                <a:latin typeface="Calibri"/>
                <a:ea typeface="Calibri"/>
                <a:cs typeface="Calibri"/>
                <a:sym typeface="Calibri"/>
              </a:defRPr>
            </a:pPr>
            <a:endParaRPr/>
          </a:p>
          <a:p>
            <a:pPr defTabSz="914400">
              <a:lnSpc>
                <a:spcPct val="100000"/>
              </a:lnSpc>
              <a:spcBef>
                <a:spcPts val="400"/>
              </a:spcBef>
              <a:defRPr sz="1200">
                <a:latin typeface="Calibri"/>
                <a:ea typeface="Calibri"/>
                <a:cs typeface="Calibri"/>
                <a:sym typeface="Calibri"/>
              </a:defRPr>
            </a:pPr>
            <a:r>
              <a:t>We also see data breaches from public sector and commercial entities alike, sometimes with the goal of exploiting the data itself, sometimes to hold the data to ransom (the next slide gives the Cloudpets ”connected toy” example).</a:t>
            </a:r>
          </a:p>
          <a:p>
            <a:pPr defTabSz="914400">
              <a:lnSpc>
                <a:spcPct val="100000"/>
              </a:lnSpc>
              <a:spcBef>
                <a:spcPts val="400"/>
              </a:spcBef>
              <a:defRPr sz="1200">
                <a:latin typeface="Calibri"/>
                <a:ea typeface="Calibri"/>
                <a:cs typeface="Calibri"/>
                <a:sym typeface="Calibri"/>
              </a:defRPr>
            </a:pPr>
            <a:endParaRPr/>
          </a:p>
          <a:p>
            <a:pPr defTabSz="914400">
              <a:lnSpc>
                <a:spcPct val="100000"/>
              </a:lnSpc>
              <a:spcBef>
                <a:spcPts val="400"/>
              </a:spcBef>
              <a:defRPr sz="1200">
                <a:latin typeface="Calibri"/>
                <a:ea typeface="Calibri"/>
                <a:cs typeface="Calibri"/>
                <a:sym typeface="Calibri"/>
              </a:defRPr>
            </a:pPr>
            <a:r>
              <a:t>Regulatory compliance requirements do not seem to be producing the desired behaviour, on the part of data controllers and service providers.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hape 233"/>
          <p:cNvSpPr>
            <a:spLocks noGrp="1" noRot="1" noChangeAspect="1"/>
          </p:cNvSpPr>
          <p:nvPr>
            <p:ph type="sldImg"/>
          </p:nvPr>
        </p:nvSpPr>
        <p:spPr>
          <a:xfrm>
            <a:off x="381000" y="685800"/>
            <a:ext cx="6096000" cy="3429000"/>
          </a:xfrm>
          <a:prstGeom prst="rect">
            <a:avLst/>
          </a:prstGeom>
        </p:spPr>
        <p:txBody>
          <a:bodyPr/>
          <a:lstStyle/>
          <a:p>
            <a:endParaRPr/>
          </a:p>
        </p:txBody>
      </p:sp>
      <p:sp>
        <p:nvSpPr>
          <p:cNvPr id="234" name="Shape 234"/>
          <p:cNvSpPr>
            <a:spLocks noGrp="1"/>
          </p:cNvSpPr>
          <p:nvPr>
            <p:ph type="body" sz="quarter" idx="1"/>
          </p:nvPr>
        </p:nvSpPr>
        <p:spPr>
          <a:prstGeom prst="rect">
            <a:avLst/>
          </a:prstGeom>
        </p:spPr>
        <p:txBody>
          <a:bodyPr/>
          <a:lstStyle/>
          <a:p>
            <a:pPr defTabSz="914400">
              <a:lnSpc>
                <a:spcPct val="100000"/>
              </a:lnSpc>
              <a:spcBef>
                <a:spcPts val="400"/>
              </a:spcBef>
              <a:defRPr sz="1200">
                <a:latin typeface="Calibri"/>
                <a:ea typeface="Calibri"/>
                <a:cs typeface="Calibri"/>
                <a:sym typeface="Calibri"/>
              </a:defRPr>
            </a:pPr>
            <a:r>
              <a:t>Here is a recent and, in many ways, shocking example.</a:t>
            </a:r>
          </a:p>
          <a:p>
            <a:pPr defTabSz="914400">
              <a:lnSpc>
                <a:spcPct val="100000"/>
              </a:lnSpc>
              <a:spcBef>
                <a:spcPts val="400"/>
              </a:spcBef>
              <a:defRPr sz="1200">
                <a:latin typeface="Calibri"/>
                <a:ea typeface="Calibri"/>
                <a:cs typeface="Calibri"/>
                <a:sym typeface="Calibri"/>
              </a:defRPr>
            </a:pPr>
            <a:endParaRPr/>
          </a:p>
          <a:p>
            <a:pPr defTabSz="914400">
              <a:lnSpc>
                <a:spcPct val="100000"/>
              </a:lnSpc>
              <a:spcBef>
                <a:spcPts val="400"/>
              </a:spcBef>
              <a:defRPr sz="1200">
                <a:latin typeface="Calibri"/>
                <a:ea typeface="Calibri"/>
                <a:cs typeface="Calibri"/>
                <a:sym typeface="Calibri"/>
              </a:defRPr>
            </a:pPr>
            <a:r>
              <a:t>Just one retail product resulted in the exposure of over 800,000 user accounts, and over 2 million voice recordings exchanged between children and their parents and grandparents. </a:t>
            </a:r>
          </a:p>
          <a:p>
            <a:pPr defTabSz="914400">
              <a:lnSpc>
                <a:spcPct val="100000"/>
              </a:lnSpc>
              <a:spcBef>
                <a:spcPts val="400"/>
              </a:spcBef>
              <a:defRPr sz="1200">
                <a:latin typeface="Calibri"/>
                <a:ea typeface="Calibri"/>
                <a:cs typeface="Calibri"/>
                <a:sym typeface="Calibri"/>
              </a:defRPr>
            </a:pPr>
            <a:endParaRPr/>
          </a:p>
          <a:p>
            <a:pPr defTabSz="914400">
              <a:lnSpc>
                <a:spcPct val="100000"/>
              </a:lnSpc>
              <a:spcBef>
                <a:spcPts val="400"/>
              </a:spcBef>
              <a:defRPr sz="1200">
                <a:latin typeface="Calibri"/>
                <a:ea typeface="Calibri"/>
                <a:cs typeface="Calibri"/>
                <a:sym typeface="Calibri"/>
              </a:defRPr>
            </a:pPr>
            <a:r>
              <a:t>Cloudpets “smart” cuddly toys are designed so that children can send and receive spoken messages, via the toy, the accompanying app, and the “cloud”. </a:t>
            </a:r>
          </a:p>
          <a:p>
            <a:pPr defTabSz="914400">
              <a:lnSpc>
                <a:spcPct val="100000"/>
              </a:lnSpc>
              <a:spcBef>
                <a:spcPts val="400"/>
              </a:spcBef>
              <a:defRPr sz="1200">
                <a:latin typeface="Calibri"/>
                <a:ea typeface="Calibri"/>
                <a:cs typeface="Calibri"/>
                <a:sym typeface="Calibri"/>
              </a:defRPr>
            </a:pPr>
            <a:r>
              <a:t>However, security researchers found that the company’s databases of user details and (separately) voice recordings were not secure.</a:t>
            </a:r>
          </a:p>
          <a:p>
            <a:pPr defTabSz="914400">
              <a:lnSpc>
                <a:spcPct val="100000"/>
              </a:lnSpc>
              <a:spcBef>
                <a:spcPts val="400"/>
              </a:spcBef>
              <a:defRPr sz="1200">
                <a:latin typeface="Calibri"/>
                <a:ea typeface="Calibri"/>
                <a:cs typeface="Calibri"/>
                <a:sym typeface="Calibri"/>
              </a:defRPr>
            </a:pPr>
            <a:r>
              <a:rPr u="sng">
                <a:solidFill>
                  <a:srgbClr val="0000FF"/>
                </a:solidFill>
                <a:uFill>
                  <a:solidFill>
                    <a:srgbClr val="0000FF"/>
                  </a:solidFill>
                </a:uFill>
                <a:hlinkClick r:id="rId3"/>
              </a:rPr>
              <a:t>https://threatpost.com/cloudpets-notifies-california-ag-of-data-breach/124002/</a:t>
            </a:r>
          </a:p>
          <a:p>
            <a:pPr defTabSz="914400">
              <a:lnSpc>
                <a:spcPct val="100000"/>
              </a:lnSpc>
              <a:spcBef>
                <a:spcPts val="400"/>
              </a:spcBef>
              <a:defRPr sz="1200">
                <a:latin typeface="Calibri"/>
                <a:ea typeface="Calibri"/>
                <a:cs typeface="Calibri"/>
                <a:sym typeface="Calibri"/>
              </a:defRPr>
            </a:pPr>
            <a:r>
              <a:t>The researchers also report that hackers copied and deleted the databases, so as to hold customers to ransom for the release of their records.</a:t>
            </a:r>
          </a:p>
          <a:p>
            <a:pPr defTabSz="914400">
              <a:lnSpc>
                <a:spcPct val="100000"/>
              </a:lnSpc>
              <a:spcBef>
                <a:spcPts val="400"/>
              </a:spcBef>
              <a:defRPr sz="1200">
                <a:latin typeface="Calibri"/>
                <a:ea typeface="Calibri"/>
                <a:cs typeface="Calibri"/>
                <a:sym typeface="Calibri"/>
              </a:defRPr>
            </a:pPr>
            <a:r>
              <a:t>The toys used Bluetooth to communicate locally, and were accessible to any Bluetooth-capable handset within range.</a:t>
            </a:r>
          </a:p>
          <a:p>
            <a:pPr defTabSz="914400">
              <a:lnSpc>
                <a:spcPct val="100000"/>
              </a:lnSpc>
              <a:spcBef>
                <a:spcPts val="400"/>
              </a:spcBef>
              <a:defRPr sz="1200">
                <a:latin typeface="Calibri"/>
                <a:ea typeface="Calibri"/>
                <a:cs typeface="Calibri"/>
                <a:sym typeface="Calibri"/>
              </a:defRPr>
            </a:pPr>
            <a:r>
              <a:t>The researchers also demonstrated a way to turn the toy into a remote recording device.</a:t>
            </a:r>
          </a:p>
          <a:p>
            <a:pPr defTabSz="914400">
              <a:lnSpc>
                <a:spcPct val="100000"/>
              </a:lnSpc>
              <a:spcBef>
                <a:spcPts val="400"/>
              </a:spcBef>
              <a:defRPr sz="1200">
                <a:latin typeface="Calibri"/>
                <a:ea typeface="Calibri"/>
                <a:cs typeface="Calibri"/>
                <a:sym typeface="Calibri"/>
              </a:defRPr>
            </a:pPr>
            <a:endParaRPr/>
          </a:p>
          <a:p>
            <a:pPr defTabSz="914400">
              <a:lnSpc>
                <a:spcPct val="100000"/>
              </a:lnSpc>
              <a:spcBef>
                <a:spcPts val="400"/>
              </a:spcBef>
              <a:defRPr sz="1200">
                <a:latin typeface="Calibri"/>
                <a:ea typeface="Calibri"/>
                <a:cs typeface="Calibri"/>
                <a:sym typeface="Calibri"/>
              </a:defRPr>
            </a:pPr>
            <a:r>
              <a:t>Technology has allowed the creation of a series of business models that result in users assuming they are getting one deal (buying a toy),</a:t>
            </a:r>
          </a:p>
          <a:p>
            <a:pPr defTabSz="914400">
              <a:lnSpc>
                <a:spcPct val="100000"/>
              </a:lnSpc>
              <a:spcBef>
                <a:spcPts val="400"/>
              </a:spcBef>
              <a:defRPr sz="1200">
                <a:latin typeface="Calibri"/>
                <a:ea typeface="Calibri"/>
                <a:cs typeface="Calibri"/>
                <a:sym typeface="Calibri"/>
              </a:defRPr>
            </a:pPr>
            <a:r>
              <a:t>while in fact they are signing up to a number of other transactions as well, some of which are hostile to their interests.</a:t>
            </a:r>
          </a:p>
          <a:p>
            <a:pPr defTabSz="914400">
              <a:lnSpc>
                <a:spcPct val="100000"/>
              </a:lnSpc>
              <a:spcBef>
                <a:spcPts val="400"/>
              </a:spcBef>
              <a:defRPr sz="1200">
                <a:latin typeface="Calibri"/>
                <a:ea typeface="Calibri"/>
                <a:cs typeface="Calibri"/>
                <a:sym typeface="Calibri"/>
              </a:defRPr>
            </a:pPr>
            <a:endParaRPr/>
          </a:p>
          <a:p>
            <a:pPr defTabSz="914400">
              <a:lnSpc>
                <a:spcPct val="100000"/>
              </a:lnSpc>
              <a:spcBef>
                <a:spcPts val="400"/>
              </a:spcBef>
              <a:defRPr sz="1200">
                <a:latin typeface="Calibri"/>
                <a:ea typeface="Calibri"/>
                <a:cs typeface="Calibri"/>
                <a:sym typeface="Calibri"/>
              </a:defRPr>
            </a:pPr>
            <a:r>
              <a:t>The economics of data monetization are so powerful that consumers have little chance of influencing market behaviour for the better.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Shape 240"/>
          <p:cNvSpPr>
            <a:spLocks noGrp="1" noRot="1" noChangeAspect="1"/>
          </p:cNvSpPr>
          <p:nvPr>
            <p:ph type="sldImg"/>
          </p:nvPr>
        </p:nvSpPr>
        <p:spPr>
          <a:xfrm>
            <a:off x="381000" y="685800"/>
            <a:ext cx="6096000" cy="3429000"/>
          </a:xfrm>
          <a:prstGeom prst="rect">
            <a:avLst/>
          </a:prstGeom>
        </p:spPr>
        <p:txBody>
          <a:bodyPr/>
          <a:lstStyle/>
          <a:p>
            <a:endParaRPr/>
          </a:p>
        </p:txBody>
      </p:sp>
      <p:sp>
        <p:nvSpPr>
          <p:cNvPr id="241" name="Shape 241"/>
          <p:cNvSpPr>
            <a:spLocks noGrp="1"/>
          </p:cNvSpPr>
          <p:nvPr>
            <p:ph type="body" sz="quarter" idx="1"/>
          </p:nvPr>
        </p:nvSpPr>
        <p:spPr>
          <a:prstGeom prst="rect">
            <a:avLst/>
          </a:prstGeom>
        </p:spPr>
        <p:txBody>
          <a:bodyPr/>
          <a:lstStyle/>
          <a:p>
            <a:pPr defTabSz="914400">
              <a:lnSpc>
                <a:spcPct val="100000"/>
              </a:lnSpc>
              <a:spcBef>
                <a:spcPts val="400"/>
              </a:spcBef>
              <a:defRPr sz="1200">
                <a:latin typeface="Calibri"/>
                <a:ea typeface="Calibri"/>
                <a:cs typeface="Calibri"/>
                <a:sym typeface="Calibri"/>
              </a:defRPr>
            </a:pPr>
            <a:r>
              <a:t>Here is a recent and, in many ways, shocking example.</a:t>
            </a:r>
          </a:p>
          <a:p>
            <a:pPr defTabSz="914400">
              <a:lnSpc>
                <a:spcPct val="100000"/>
              </a:lnSpc>
              <a:spcBef>
                <a:spcPts val="400"/>
              </a:spcBef>
              <a:defRPr sz="1200">
                <a:latin typeface="Calibri"/>
                <a:ea typeface="Calibri"/>
                <a:cs typeface="Calibri"/>
                <a:sym typeface="Calibri"/>
              </a:defRPr>
            </a:pPr>
            <a:endParaRPr/>
          </a:p>
          <a:p>
            <a:pPr defTabSz="914400">
              <a:lnSpc>
                <a:spcPct val="100000"/>
              </a:lnSpc>
              <a:spcBef>
                <a:spcPts val="400"/>
              </a:spcBef>
              <a:defRPr sz="1200">
                <a:latin typeface="Calibri"/>
                <a:ea typeface="Calibri"/>
                <a:cs typeface="Calibri"/>
                <a:sym typeface="Calibri"/>
              </a:defRPr>
            </a:pPr>
            <a:r>
              <a:t>Just one retail product resulted in the exposure of over 800,000 user accounts, and over 2 million voice recordings exchanged between children and their parents and grandparents. </a:t>
            </a:r>
          </a:p>
          <a:p>
            <a:pPr defTabSz="914400">
              <a:lnSpc>
                <a:spcPct val="100000"/>
              </a:lnSpc>
              <a:spcBef>
                <a:spcPts val="400"/>
              </a:spcBef>
              <a:defRPr sz="1200">
                <a:latin typeface="Calibri"/>
                <a:ea typeface="Calibri"/>
                <a:cs typeface="Calibri"/>
                <a:sym typeface="Calibri"/>
              </a:defRPr>
            </a:pPr>
            <a:endParaRPr/>
          </a:p>
          <a:p>
            <a:pPr defTabSz="914400">
              <a:lnSpc>
                <a:spcPct val="100000"/>
              </a:lnSpc>
              <a:spcBef>
                <a:spcPts val="400"/>
              </a:spcBef>
              <a:defRPr sz="1200">
                <a:latin typeface="Calibri"/>
                <a:ea typeface="Calibri"/>
                <a:cs typeface="Calibri"/>
                <a:sym typeface="Calibri"/>
              </a:defRPr>
            </a:pPr>
            <a:r>
              <a:t>Cloudpets “smart” cuddly toys are designed so that children can send and receive spoken messages, via the toy, the accompanying app, and the “cloud”. </a:t>
            </a:r>
          </a:p>
          <a:p>
            <a:pPr defTabSz="914400">
              <a:lnSpc>
                <a:spcPct val="100000"/>
              </a:lnSpc>
              <a:spcBef>
                <a:spcPts val="400"/>
              </a:spcBef>
              <a:defRPr sz="1200">
                <a:latin typeface="Calibri"/>
                <a:ea typeface="Calibri"/>
                <a:cs typeface="Calibri"/>
                <a:sym typeface="Calibri"/>
              </a:defRPr>
            </a:pPr>
            <a:r>
              <a:t>However, security researchers found that the company’s databases of user details and (separately) voice recordings were not secure.</a:t>
            </a:r>
          </a:p>
          <a:p>
            <a:pPr defTabSz="914400">
              <a:lnSpc>
                <a:spcPct val="100000"/>
              </a:lnSpc>
              <a:spcBef>
                <a:spcPts val="400"/>
              </a:spcBef>
              <a:defRPr sz="1200">
                <a:latin typeface="Calibri"/>
                <a:ea typeface="Calibri"/>
                <a:cs typeface="Calibri"/>
                <a:sym typeface="Calibri"/>
              </a:defRPr>
            </a:pPr>
            <a:r>
              <a:rPr u="sng">
                <a:solidFill>
                  <a:srgbClr val="0000FF"/>
                </a:solidFill>
                <a:uFill>
                  <a:solidFill>
                    <a:srgbClr val="0000FF"/>
                  </a:solidFill>
                </a:uFill>
                <a:hlinkClick r:id="rId3"/>
              </a:rPr>
              <a:t>https://threatpost.com/cloudpets-notifies-california-ag-of-data-breach/124002/</a:t>
            </a:r>
          </a:p>
          <a:p>
            <a:pPr defTabSz="914400">
              <a:lnSpc>
                <a:spcPct val="100000"/>
              </a:lnSpc>
              <a:spcBef>
                <a:spcPts val="400"/>
              </a:spcBef>
              <a:defRPr sz="1200">
                <a:latin typeface="Calibri"/>
                <a:ea typeface="Calibri"/>
                <a:cs typeface="Calibri"/>
                <a:sym typeface="Calibri"/>
              </a:defRPr>
            </a:pPr>
            <a:r>
              <a:t>The researchers also report that hackers copied and deleted the databases, so as to hold customers to ransom for the release of their records.</a:t>
            </a:r>
          </a:p>
          <a:p>
            <a:pPr defTabSz="914400">
              <a:lnSpc>
                <a:spcPct val="100000"/>
              </a:lnSpc>
              <a:spcBef>
                <a:spcPts val="400"/>
              </a:spcBef>
              <a:defRPr sz="1200">
                <a:latin typeface="Calibri"/>
                <a:ea typeface="Calibri"/>
                <a:cs typeface="Calibri"/>
                <a:sym typeface="Calibri"/>
              </a:defRPr>
            </a:pPr>
            <a:r>
              <a:t>The toys used Bluetooth to communicate locally, and were accessible to any Bluetooth-capable handset within range.</a:t>
            </a:r>
          </a:p>
          <a:p>
            <a:pPr defTabSz="914400">
              <a:lnSpc>
                <a:spcPct val="100000"/>
              </a:lnSpc>
              <a:spcBef>
                <a:spcPts val="400"/>
              </a:spcBef>
              <a:defRPr sz="1200">
                <a:latin typeface="Calibri"/>
                <a:ea typeface="Calibri"/>
                <a:cs typeface="Calibri"/>
                <a:sym typeface="Calibri"/>
              </a:defRPr>
            </a:pPr>
            <a:r>
              <a:t>The researchers also demonstrated a way to turn the toy into a remote recording device.</a:t>
            </a:r>
          </a:p>
          <a:p>
            <a:pPr defTabSz="914400">
              <a:lnSpc>
                <a:spcPct val="100000"/>
              </a:lnSpc>
              <a:spcBef>
                <a:spcPts val="400"/>
              </a:spcBef>
              <a:defRPr sz="1200">
                <a:latin typeface="Calibri"/>
                <a:ea typeface="Calibri"/>
                <a:cs typeface="Calibri"/>
                <a:sym typeface="Calibri"/>
              </a:defRPr>
            </a:pPr>
            <a:endParaRPr/>
          </a:p>
          <a:p>
            <a:pPr defTabSz="914400">
              <a:lnSpc>
                <a:spcPct val="100000"/>
              </a:lnSpc>
              <a:spcBef>
                <a:spcPts val="400"/>
              </a:spcBef>
              <a:defRPr sz="1200">
                <a:latin typeface="Calibri"/>
                <a:ea typeface="Calibri"/>
                <a:cs typeface="Calibri"/>
                <a:sym typeface="Calibri"/>
              </a:defRPr>
            </a:pPr>
            <a:r>
              <a:t>Technology has allowed the creation of a series of business models that result in users assuming they are getting one deal (buying a toy),</a:t>
            </a:r>
          </a:p>
          <a:p>
            <a:pPr defTabSz="914400">
              <a:lnSpc>
                <a:spcPct val="100000"/>
              </a:lnSpc>
              <a:spcBef>
                <a:spcPts val="400"/>
              </a:spcBef>
              <a:defRPr sz="1200">
                <a:latin typeface="Calibri"/>
                <a:ea typeface="Calibri"/>
                <a:cs typeface="Calibri"/>
                <a:sym typeface="Calibri"/>
              </a:defRPr>
            </a:pPr>
            <a:r>
              <a:t>while in fact they are signing up to a number of other transactions as well, some of which are hostile to their interests.</a:t>
            </a:r>
          </a:p>
          <a:p>
            <a:pPr defTabSz="914400">
              <a:lnSpc>
                <a:spcPct val="100000"/>
              </a:lnSpc>
              <a:spcBef>
                <a:spcPts val="400"/>
              </a:spcBef>
              <a:defRPr sz="1200">
                <a:latin typeface="Calibri"/>
                <a:ea typeface="Calibri"/>
                <a:cs typeface="Calibri"/>
                <a:sym typeface="Calibri"/>
              </a:defRPr>
            </a:pPr>
            <a:endParaRPr/>
          </a:p>
          <a:p>
            <a:pPr defTabSz="914400">
              <a:lnSpc>
                <a:spcPct val="100000"/>
              </a:lnSpc>
              <a:spcBef>
                <a:spcPts val="400"/>
              </a:spcBef>
              <a:defRPr sz="1200">
                <a:latin typeface="Calibri"/>
                <a:ea typeface="Calibri"/>
                <a:cs typeface="Calibri"/>
                <a:sym typeface="Calibri"/>
              </a:defRPr>
            </a:pPr>
            <a:r>
              <a:t>The economics of data monetization are so powerful that consumers have little chance of influencing market behaviour for the better.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Shape 253"/>
          <p:cNvSpPr>
            <a:spLocks noGrp="1" noRot="1" noChangeAspect="1"/>
          </p:cNvSpPr>
          <p:nvPr>
            <p:ph type="sldImg"/>
          </p:nvPr>
        </p:nvSpPr>
        <p:spPr>
          <a:xfrm>
            <a:off x="381000" y="685800"/>
            <a:ext cx="6096000" cy="3429000"/>
          </a:xfrm>
          <a:prstGeom prst="rect">
            <a:avLst/>
          </a:prstGeom>
        </p:spPr>
        <p:txBody>
          <a:bodyPr/>
          <a:lstStyle/>
          <a:p>
            <a:endParaRPr/>
          </a:p>
        </p:txBody>
      </p:sp>
      <p:sp>
        <p:nvSpPr>
          <p:cNvPr id="254" name="Shape 254"/>
          <p:cNvSpPr>
            <a:spLocks noGrp="1"/>
          </p:cNvSpPr>
          <p:nvPr>
            <p:ph type="body" sz="quarter" idx="1"/>
          </p:nvPr>
        </p:nvSpPr>
        <p:spPr>
          <a:prstGeom prst="rect">
            <a:avLst/>
          </a:prstGeom>
        </p:spPr>
        <p:txBody>
          <a:bodyPr/>
          <a:lstStyle/>
          <a:p>
            <a:pPr defTabSz="914400">
              <a:lnSpc>
                <a:spcPct val="100000"/>
              </a:lnSpc>
              <a:spcBef>
                <a:spcPts val="400"/>
              </a:spcBef>
              <a:defRPr sz="1200">
                <a:latin typeface="Calibri"/>
                <a:ea typeface="Calibri"/>
                <a:cs typeface="Calibri"/>
                <a:sym typeface="Calibri"/>
              </a:defRPr>
            </a:pPr>
            <a:r>
              <a:t>Here is a recent and, in many ways, shocking example.</a:t>
            </a:r>
          </a:p>
          <a:p>
            <a:pPr defTabSz="914400">
              <a:lnSpc>
                <a:spcPct val="100000"/>
              </a:lnSpc>
              <a:spcBef>
                <a:spcPts val="400"/>
              </a:spcBef>
              <a:defRPr sz="1200">
                <a:latin typeface="Calibri"/>
                <a:ea typeface="Calibri"/>
                <a:cs typeface="Calibri"/>
                <a:sym typeface="Calibri"/>
              </a:defRPr>
            </a:pPr>
            <a:endParaRPr/>
          </a:p>
          <a:p>
            <a:pPr defTabSz="914400">
              <a:lnSpc>
                <a:spcPct val="100000"/>
              </a:lnSpc>
              <a:spcBef>
                <a:spcPts val="400"/>
              </a:spcBef>
              <a:defRPr sz="1200">
                <a:latin typeface="Calibri"/>
                <a:ea typeface="Calibri"/>
                <a:cs typeface="Calibri"/>
                <a:sym typeface="Calibri"/>
              </a:defRPr>
            </a:pPr>
            <a:r>
              <a:t>Just one retail product resulted in the exposure of over 800,000 user accounts, and over 2 million voice recordings exchanged between children and their parents and grandparents. </a:t>
            </a:r>
          </a:p>
          <a:p>
            <a:pPr defTabSz="914400">
              <a:lnSpc>
                <a:spcPct val="100000"/>
              </a:lnSpc>
              <a:spcBef>
                <a:spcPts val="400"/>
              </a:spcBef>
              <a:defRPr sz="1200">
                <a:latin typeface="Calibri"/>
                <a:ea typeface="Calibri"/>
                <a:cs typeface="Calibri"/>
                <a:sym typeface="Calibri"/>
              </a:defRPr>
            </a:pPr>
            <a:endParaRPr/>
          </a:p>
          <a:p>
            <a:pPr defTabSz="914400">
              <a:lnSpc>
                <a:spcPct val="100000"/>
              </a:lnSpc>
              <a:spcBef>
                <a:spcPts val="400"/>
              </a:spcBef>
              <a:defRPr sz="1200">
                <a:latin typeface="Calibri"/>
                <a:ea typeface="Calibri"/>
                <a:cs typeface="Calibri"/>
                <a:sym typeface="Calibri"/>
              </a:defRPr>
            </a:pPr>
            <a:r>
              <a:t>Cloudpets “smart” cuddly toys are designed so that children can send and receive spoken messages, via the toy, the accompanying app, and the “cloud”. </a:t>
            </a:r>
          </a:p>
          <a:p>
            <a:pPr defTabSz="914400">
              <a:lnSpc>
                <a:spcPct val="100000"/>
              </a:lnSpc>
              <a:spcBef>
                <a:spcPts val="400"/>
              </a:spcBef>
              <a:defRPr sz="1200">
                <a:latin typeface="Calibri"/>
                <a:ea typeface="Calibri"/>
                <a:cs typeface="Calibri"/>
                <a:sym typeface="Calibri"/>
              </a:defRPr>
            </a:pPr>
            <a:r>
              <a:t>However, security researchers found that the company’s databases of user details and (separately) voice recordings were not secure.</a:t>
            </a:r>
          </a:p>
          <a:p>
            <a:pPr defTabSz="914400">
              <a:lnSpc>
                <a:spcPct val="100000"/>
              </a:lnSpc>
              <a:spcBef>
                <a:spcPts val="400"/>
              </a:spcBef>
              <a:defRPr sz="1200">
                <a:latin typeface="Calibri"/>
                <a:ea typeface="Calibri"/>
                <a:cs typeface="Calibri"/>
                <a:sym typeface="Calibri"/>
              </a:defRPr>
            </a:pPr>
            <a:r>
              <a:rPr u="sng">
                <a:solidFill>
                  <a:srgbClr val="0000FF"/>
                </a:solidFill>
                <a:uFill>
                  <a:solidFill>
                    <a:srgbClr val="0000FF"/>
                  </a:solidFill>
                </a:uFill>
                <a:hlinkClick r:id="rId3"/>
              </a:rPr>
              <a:t>https://threatpost.com/cloudpets-notifies-california-ag-of-data-breach/124002/</a:t>
            </a:r>
          </a:p>
          <a:p>
            <a:pPr defTabSz="914400">
              <a:lnSpc>
                <a:spcPct val="100000"/>
              </a:lnSpc>
              <a:spcBef>
                <a:spcPts val="400"/>
              </a:spcBef>
              <a:defRPr sz="1200">
                <a:latin typeface="Calibri"/>
                <a:ea typeface="Calibri"/>
                <a:cs typeface="Calibri"/>
                <a:sym typeface="Calibri"/>
              </a:defRPr>
            </a:pPr>
            <a:r>
              <a:t>The researchers also report that hackers copied and deleted the databases, so as to hold customers to ransom for the release of their records.</a:t>
            </a:r>
          </a:p>
          <a:p>
            <a:pPr defTabSz="914400">
              <a:lnSpc>
                <a:spcPct val="100000"/>
              </a:lnSpc>
              <a:spcBef>
                <a:spcPts val="400"/>
              </a:spcBef>
              <a:defRPr sz="1200">
                <a:latin typeface="Calibri"/>
                <a:ea typeface="Calibri"/>
                <a:cs typeface="Calibri"/>
                <a:sym typeface="Calibri"/>
              </a:defRPr>
            </a:pPr>
            <a:r>
              <a:t>The toys used Bluetooth to communicate locally, and were accessible to any Bluetooth-capable handset within range.</a:t>
            </a:r>
          </a:p>
          <a:p>
            <a:pPr defTabSz="914400">
              <a:lnSpc>
                <a:spcPct val="100000"/>
              </a:lnSpc>
              <a:spcBef>
                <a:spcPts val="400"/>
              </a:spcBef>
              <a:defRPr sz="1200">
                <a:latin typeface="Calibri"/>
                <a:ea typeface="Calibri"/>
                <a:cs typeface="Calibri"/>
                <a:sym typeface="Calibri"/>
              </a:defRPr>
            </a:pPr>
            <a:r>
              <a:t>The researchers also demonstrated a way to turn the toy into a remote recording device.</a:t>
            </a:r>
          </a:p>
          <a:p>
            <a:pPr defTabSz="914400">
              <a:lnSpc>
                <a:spcPct val="100000"/>
              </a:lnSpc>
              <a:spcBef>
                <a:spcPts val="400"/>
              </a:spcBef>
              <a:defRPr sz="1200">
                <a:latin typeface="Calibri"/>
                <a:ea typeface="Calibri"/>
                <a:cs typeface="Calibri"/>
                <a:sym typeface="Calibri"/>
              </a:defRPr>
            </a:pPr>
            <a:endParaRPr/>
          </a:p>
          <a:p>
            <a:pPr defTabSz="914400">
              <a:lnSpc>
                <a:spcPct val="100000"/>
              </a:lnSpc>
              <a:spcBef>
                <a:spcPts val="400"/>
              </a:spcBef>
              <a:defRPr sz="1200">
                <a:latin typeface="Calibri"/>
                <a:ea typeface="Calibri"/>
                <a:cs typeface="Calibri"/>
                <a:sym typeface="Calibri"/>
              </a:defRPr>
            </a:pPr>
            <a:r>
              <a:t>Technology has allowed the creation of a series of business models that result in users assuming they are getting one deal (buying a toy),</a:t>
            </a:r>
          </a:p>
          <a:p>
            <a:pPr defTabSz="914400">
              <a:lnSpc>
                <a:spcPct val="100000"/>
              </a:lnSpc>
              <a:spcBef>
                <a:spcPts val="400"/>
              </a:spcBef>
              <a:defRPr sz="1200">
                <a:latin typeface="Calibri"/>
                <a:ea typeface="Calibri"/>
                <a:cs typeface="Calibri"/>
                <a:sym typeface="Calibri"/>
              </a:defRPr>
            </a:pPr>
            <a:r>
              <a:t>while in fact they are signing up to a number of other transactions as well, some of which are hostile to their interests.</a:t>
            </a:r>
          </a:p>
          <a:p>
            <a:pPr defTabSz="914400">
              <a:lnSpc>
                <a:spcPct val="100000"/>
              </a:lnSpc>
              <a:spcBef>
                <a:spcPts val="400"/>
              </a:spcBef>
              <a:defRPr sz="1200">
                <a:latin typeface="Calibri"/>
                <a:ea typeface="Calibri"/>
                <a:cs typeface="Calibri"/>
                <a:sym typeface="Calibri"/>
              </a:defRPr>
            </a:pPr>
            <a:endParaRPr/>
          </a:p>
          <a:p>
            <a:pPr defTabSz="914400">
              <a:lnSpc>
                <a:spcPct val="100000"/>
              </a:lnSpc>
              <a:spcBef>
                <a:spcPts val="400"/>
              </a:spcBef>
              <a:defRPr sz="1200">
                <a:latin typeface="Calibri"/>
                <a:ea typeface="Calibri"/>
                <a:cs typeface="Calibri"/>
                <a:sym typeface="Calibri"/>
              </a:defRPr>
            </a:pPr>
            <a:r>
              <a:t>The economics of data monetization are so powerful that consumers have little chance of influencing market behaviour for the better.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Shape 259"/>
          <p:cNvSpPr>
            <a:spLocks noGrp="1" noRot="1" noChangeAspect="1"/>
          </p:cNvSpPr>
          <p:nvPr>
            <p:ph type="sldImg"/>
          </p:nvPr>
        </p:nvSpPr>
        <p:spPr>
          <a:xfrm>
            <a:off x="381000" y="685800"/>
            <a:ext cx="6096000" cy="3429000"/>
          </a:xfrm>
          <a:prstGeom prst="rect">
            <a:avLst/>
          </a:prstGeom>
        </p:spPr>
        <p:txBody>
          <a:bodyPr/>
          <a:lstStyle/>
          <a:p>
            <a:endParaRPr/>
          </a:p>
        </p:txBody>
      </p:sp>
      <p:sp>
        <p:nvSpPr>
          <p:cNvPr id="260" name="Shape 260"/>
          <p:cNvSpPr>
            <a:spLocks noGrp="1"/>
          </p:cNvSpPr>
          <p:nvPr>
            <p:ph type="body" sz="quarter" idx="1"/>
          </p:nvPr>
        </p:nvSpPr>
        <p:spPr>
          <a:prstGeom prst="rect">
            <a:avLst/>
          </a:prstGeom>
        </p:spPr>
        <p:txBody>
          <a:bodyPr/>
          <a:lstStyle/>
          <a:p>
            <a:pPr defTabSz="914400">
              <a:lnSpc>
                <a:spcPct val="100000"/>
              </a:lnSpc>
              <a:spcBef>
                <a:spcPts val="400"/>
              </a:spcBef>
              <a:defRPr sz="1200">
                <a:latin typeface="Calibri"/>
                <a:ea typeface="Calibri"/>
                <a:cs typeface="Calibri"/>
                <a:sym typeface="Calibri"/>
              </a:defRPr>
            </a:pPr>
            <a:r>
              <a:t>Here is a recent and, in many ways, shocking example.</a:t>
            </a:r>
          </a:p>
          <a:p>
            <a:pPr defTabSz="914400">
              <a:lnSpc>
                <a:spcPct val="100000"/>
              </a:lnSpc>
              <a:spcBef>
                <a:spcPts val="400"/>
              </a:spcBef>
              <a:defRPr sz="1200">
                <a:latin typeface="Calibri"/>
                <a:ea typeface="Calibri"/>
                <a:cs typeface="Calibri"/>
                <a:sym typeface="Calibri"/>
              </a:defRPr>
            </a:pPr>
            <a:endParaRPr/>
          </a:p>
          <a:p>
            <a:pPr defTabSz="914400">
              <a:lnSpc>
                <a:spcPct val="100000"/>
              </a:lnSpc>
              <a:spcBef>
                <a:spcPts val="400"/>
              </a:spcBef>
              <a:defRPr sz="1200">
                <a:latin typeface="Calibri"/>
                <a:ea typeface="Calibri"/>
                <a:cs typeface="Calibri"/>
                <a:sym typeface="Calibri"/>
              </a:defRPr>
            </a:pPr>
            <a:r>
              <a:t>Just one retail product resulted in the exposure of over 800,000 user accounts, and over 2 million voice recordings exchanged between children and their parents and grandparents. </a:t>
            </a:r>
          </a:p>
          <a:p>
            <a:pPr defTabSz="914400">
              <a:lnSpc>
                <a:spcPct val="100000"/>
              </a:lnSpc>
              <a:spcBef>
                <a:spcPts val="400"/>
              </a:spcBef>
              <a:defRPr sz="1200">
                <a:latin typeface="Calibri"/>
                <a:ea typeface="Calibri"/>
                <a:cs typeface="Calibri"/>
                <a:sym typeface="Calibri"/>
              </a:defRPr>
            </a:pPr>
            <a:endParaRPr/>
          </a:p>
          <a:p>
            <a:pPr defTabSz="914400">
              <a:lnSpc>
                <a:spcPct val="100000"/>
              </a:lnSpc>
              <a:spcBef>
                <a:spcPts val="400"/>
              </a:spcBef>
              <a:defRPr sz="1200">
                <a:latin typeface="Calibri"/>
                <a:ea typeface="Calibri"/>
                <a:cs typeface="Calibri"/>
                <a:sym typeface="Calibri"/>
              </a:defRPr>
            </a:pPr>
            <a:r>
              <a:t>Cloudpets “smart” cuddly toys are designed so that children can send and receive spoken messages, via the toy, the accompanying app, and the “cloud”. </a:t>
            </a:r>
          </a:p>
          <a:p>
            <a:pPr defTabSz="914400">
              <a:lnSpc>
                <a:spcPct val="100000"/>
              </a:lnSpc>
              <a:spcBef>
                <a:spcPts val="400"/>
              </a:spcBef>
              <a:defRPr sz="1200">
                <a:latin typeface="Calibri"/>
                <a:ea typeface="Calibri"/>
                <a:cs typeface="Calibri"/>
                <a:sym typeface="Calibri"/>
              </a:defRPr>
            </a:pPr>
            <a:r>
              <a:t>However, security researchers found that the company’s databases of user details and (separately) voice recordings were not secure.</a:t>
            </a:r>
          </a:p>
          <a:p>
            <a:pPr defTabSz="914400">
              <a:lnSpc>
                <a:spcPct val="100000"/>
              </a:lnSpc>
              <a:spcBef>
                <a:spcPts val="400"/>
              </a:spcBef>
              <a:defRPr sz="1200">
                <a:latin typeface="Calibri"/>
                <a:ea typeface="Calibri"/>
                <a:cs typeface="Calibri"/>
                <a:sym typeface="Calibri"/>
              </a:defRPr>
            </a:pPr>
            <a:r>
              <a:rPr u="sng">
                <a:solidFill>
                  <a:srgbClr val="0000FF"/>
                </a:solidFill>
                <a:uFill>
                  <a:solidFill>
                    <a:srgbClr val="0000FF"/>
                  </a:solidFill>
                </a:uFill>
                <a:hlinkClick r:id="rId3"/>
              </a:rPr>
              <a:t>https://threatpost.com/cloudpets-notifies-california-ag-of-data-breach/124002/</a:t>
            </a:r>
          </a:p>
          <a:p>
            <a:pPr defTabSz="914400">
              <a:lnSpc>
                <a:spcPct val="100000"/>
              </a:lnSpc>
              <a:spcBef>
                <a:spcPts val="400"/>
              </a:spcBef>
              <a:defRPr sz="1200">
                <a:latin typeface="Calibri"/>
                <a:ea typeface="Calibri"/>
                <a:cs typeface="Calibri"/>
                <a:sym typeface="Calibri"/>
              </a:defRPr>
            </a:pPr>
            <a:r>
              <a:t>The researchers also report that hackers copied and deleted the databases, so as to hold customers to ransom for the release of their records.</a:t>
            </a:r>
          </a:p>
          <a:p>
            <a:pPr defTabSz="914400">
              <a:lnSpc>
                <a:spcPct val="100000"/>
              </a:lnSpc>
              <a:spcBef>
                <a:spcPts val="400"/>
              </a:spcBef>
              <a:defRPr sz="1200">
                <a:latin typeface="Calibri"/>
                <a:ea typeface="Calibri"/>
                <a:cs typeface="Calibri"/>
                <a:sym typeface="Calibri"/>
              </a:defRPr>
            </a:pPr>
            <a:r>
              <a:t>The toys used Bluetooth to communicate locally, and were accessible to any Bluetooth-capable handset within range.</a:t>
            </a:r>
          </a:p>
          <a:p>
            <a:pPr defTabSz="914400">
              <a:lnSpc>
                <a:spcPct val="100000"/>
              </a:lnSpc>
              <a:spcBef>
                <a:spcPts val="400"/>
              </a:spcBef>
              <a:defRPr sz="1200">
                <a:latin typeface="Calibri"/>
                <a:ea typeface="Calibri"/>
                <a:cs typeface="Calibri"/>
                <a:sym typeface="Calibri"/>
              </a:defRPr>
            </a:pPr>
            <a:r>
              <a:t>The researchers also demonstrated a way to turn the toy into a remote recording device.</a:t>
            </a:r>
          </a:p>
          <a:p>
            <a:pPr defTabSz="914400">
              <a:lnSpc>
                <a:spcPct val="100000"/>
              </a:lnSpc>
              <a:spcBef>
                <a:spcPts val="400"/>
              </a:spcBef>
              <a:defRPr sz="1200">
                <a:latin typeface="Calibri"/>
                <a:ea typeface="Calibri"/>
                <a:cs typeface="Calibri"/>
                <a:sym typeface="Calibri"/>
              </a:defRPr>
            </a:pPr>
            <a:endParaRPr/>
          </a:p>
          <a:p>
            <a:pPr defTabSz="914400">
              <a:lnSpc>
                <a:spcPct val="100000"/>
              </a:lnSpc>
              <a:spcBef>
                <a:spcPts val="400"/>
              </a:spcBef>
              <a:defRPr sz="1200">
                <a:latin typeface="Calibri"/>
                <a:ea typeface="Calibri"/>
                <a:cs typeface="Calibri"/>
                <a:sym typeface="Calibri"/>
              </a:defRPr>
            </a:pPr>
            <a:r>
              <a:t>Technology has allowed the creation of a series of business models that result in users assuming they are getting one deal (buying a toy),</a:t>
            </a:r>
          </a:p>
          <a:p>
            <a:pPr defTabSz="914400">
              <a:lnSpc>
                <a:spcPct val="100000"/>
              </a:lnSpc>
              <a:spcBef>
                <a:spcPts val="400"/>
              </a:spcBef>
              <a:defRPr sz="1200">
                <a:latin typeface="Calibri"/>
                <a:ea typeface="Calibri"/>
                <a:cs typeface="Calibri"/>
                <a:sym typeface="Calibri"/>
              </a:defRPr>
            </a:pPr>
            <a:r>
              <a:t>while in fact they are signing up to a number of other transactions as well, some of which are hostile to their interests.</a:t>
            </a:r>
          </a:p>
          <a:p>
            <a:pPr defTabSz="914400">
              <a:lnSpc>
                <a:spcPct val="100000"/>
              </a:lnSpc>
              <a:spcBef>
                <a:spcPts val="400"/>
              </a:spcBef>
              <a:defRPr sz="1200">
                <a:latin typeface="Calibri"/>
                <a:ea typeface="Calibri"/>
                <a:cs typeface="Calibri"/>
                <a:sym typeface="Calibri"/>
              </a:defRPr>
            </a:pPr>
            <a:endParaRPr/>
          </a:p>
          <a:p>
            <a:pPr defTabSz="914400">
              <a:lnSpc>
                <a:spcPct val="100000"/>
              </a:lnSpc>
              <a:spcBef>
                <a:spcPts val="400"/>
              </a:spcBef>
              <a:defRPr sz="1200">
                <a:latin typeface="Calibri"/>
                <a:ea typeface="Calibri"/>
                <a:cs typeface="Calibri"/>
                <a:sym typeface="Calibri"/>
              </a:defRPr>
            </a:pPr>
            <a:r>
              <a:t>The economics of data monetization are so powerful that consumers have little chance of influencing market behaviour for the better.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Shape 371"/>
          <p:cNvSpPr>
            <a:spLocks noGrp="1" noRot="1" noChangeAspect="1"/>
          </p:cNvSpPr>
          <p:nvPr>
            <p:ph type="sldImg"/>
          </p:nvPr>
        </p:nvSpPr>
        <p:spPr>
          <a:xfrm>
            <a:off x="381000" y="685800"/>
            <a:ext cx="6096000" cy="3429000"/>
          </a:xfrm>
          <a:prstGeom prst="rect">
            <a:avLst/>
          </a:prstGeom>
        </p:spPr>
        <p:txBody>
          <a:bodyPr/>
          <a:lstStyle/>
          <a:p>
            <a:endParaRPr/>
          </a:p>
        </p:txBody>
      </p:sp>
      <p:sp>
        <p:nvSpPr>
          <p:cNvPr id="372" name="Shape 372"/>
          <p:cNvSpPr>
            <a:spLocks noGrp="1"/>
          </p:cNvSpPr>
          <p:nvPr>
            <p:ph type="body" sz="quarter" idx="1"/>
          </p:nvPr>
        </p:nvSpPr>
        <p:spPr>
          <a:prstGeom prst="rect">
            <a:avLst/>
          </a:prstGeom>
        </p:spPr>
        <p:txBody>
          <a:bodyPr/>
          <a:lstStyle/>
          <a:p>
            <a:pPr defTabSz="914400">
              <a:lnSpc>
                <a:spcPct val="100000"/>
              </a:lnSpc>
              <a:spcBef>
                <a:spcPts val="400"/>
              </a:spcBef>
              <a:defRPr sz="1200">
                <a:latin typeface="Calibri"/>
                <a:ea typeface="Calibri"/>
                <a:cs typeface="Calibri"/>
                <a:sym typeface="Calibri"/>
              </a:defRPr>
            </a:pPr>
            <a:r>
              <a:t>Here is a recent and, in many ways, shocking example.</a:t>
            </a:r>
          </a:p>
          <a:p>
            <a:pPr defTabSz="914400">
              <a:lnSpc>
                <a:spcPct val="100000"/>
              </a:lnSpc>
              <a:spcBef>
                <a:spcPts val="400"/>
              </a:spcBef>
              <a:defRPr sz="1200">
                <a:latin typeface="Calibri"/>
                <a:ea typeface="Calibri"/>
                <a:cs typeface="Calibri"/>
                <a:sym typeface="Calibri"/>
              </a:defRPr>
            </a:pPr>
            <a:endParaRPr/>
          </a:p>
          <a:p>
            <a:pPr defTabSz="914400">
              <a:lnSpc>
                <a:spcPct val="100000"/>
              </a:lnSpc>
              <a:spcBef>
                <a:spcPts val="400"/>
              </a:spcBef>
              <a:defRPr sz="1200">
                <a:latin typeface="Calibri"/>
                <a:ea typeface="Calibri"/>
                <a:cs typeface="Calibri"/>
                <a:sym typeface="Calibri"/>
              </a:defRPr>
            </a:pPr>
            <a:r>
              <a:t>Just one retail product resulted in the exposure of over 800,000 user accounts, and over 2 million voice recordings exchanged between children and their parents and grandparents. </a:t>
            </a:r>
          </a:p>
          <a:p>
            <a:pPr defTabSz="914400">
              <a:lnSpc>
                <a:spcPct val="100000"/>
              </a:lnSpc>
              <a:spcBef>
                <a:spcPts val="400"/>
              </a:spcBef>
              <a:defRPr sz="1200">
                <a:latin typeface="Calibri"/>
                <a:ea typeface="Calibri"/>
                <a:cs typeface="Calibri"/>
                <a:sym typeface="Calibri"/>
              </a:defRPr>
            </a:pPr>
            <a:endParaRPr/>
          </a:p>
          <a:p>
            <a:pPr defTabSz="914400">
              <a:lnSpc>
                <a:spcPct val="100000"/>
              </a:lnSpc>
              <a:spcBef>
                <a:spcPts val="400"/>
              </a:spcBef>
              <a:defRPr sz="1200">
                <a:latin typeface="Calibri"/>
                <a:ea typeface="Calibri"/>
                <a:cs typeface="Calibri"/>
                <a:sym typeface="Calibri"/>
              </a:defRPr>
            </a:pPr>
            <a:r>
              <a:t>Cloudpets “smart” cuddly toys are designed so that children can send and receive spoken messages, via the toy, the accompanying app, and the “cloud”. </a:t>
            </a:r>
          </a:p>
          <a:p>
            <a:pPr defTabSz="914400">
              <a:lnSpc>
                <a:spcPct val="100000"/>
              </a:lnSpc>
              <a:spcBef>
                <a:spcPts val="400"/>
              </a:spcBef>
              <a:defRPr sz="1200">
                <a:latin typeface="Calibri"/>
                <a:ea typeface="Calibri"/>
                <a:cs typeface="Calibri"/>
                <a:sym typeface="Calibri"/>
              </a:defRPr>
            </a:pPr>
            <a:r>
              <a:t>However, security researchers found that the company’s databases of user details and (separately) voice recordings were not secure.</a:t>
            </a:r>
          </a:p>
          <a:p>
            <a:pPr defTabSz="914400">
              <a:lnSpc>
                <a:spcPct val="100000"/>
              </a:lnSpc>
              <a:spcBef>
                <a:spcPts val="400"/>
              </a:spcBef>
              <a:defRPr sz="1200">
                <a:latin typeface="Calibri"/>
                <a:ea typeface="Calibri"/>
                <a:cs typeface="Calibri"/>
                <a:sym typeface="Calibri"/>
              </a:defRPr>
            </a:pPr>
            <a:r>
              <a:rPr u="sng">
                <a:solidFill>
                  <a:srgbClr val="0000FF"/>
                </a:solidFill>
                <a:uFill>
                  <a:solidFill>
                    <a:srgbClr val="0000FF"/>
                  </a:solidFill>
                </a:uFill>
                <a:hlinkClick r:id="rId3"/>
              </a:rPr>
              <a:t>https://threatpost.com/cloudpets-notifies-california-ag-of-data-breach/124002/</a:t>
            </a:r>
          </a:p>
          <a:p>
            <a:pPr defTabSz="914400">
              <a:lnSpc>
                <a:spcPct val="100000"/>
              </a:lnSpc>
              <a:spcBef>
                <a:spcPts val="400"/>
              </a:spcBef>
              <a:defRPr sz="1200">
                <a:latin typeface="Calibri"/>
                <a:ea typeface="Calibri"/>
                <a:cs typeface="Calibri"/>
                <a:sym typeface="Calibri"/>
              </a:defRPr>
            </a:pPr>
            <a:r>
              <a:t>The researchers also report that hackers copied and deleted the databases, so as to hold customers to ransom for the release of their records.</a:t>
            </a:r>
          </a:p>
          <a:p>
            <a:pPr defTabSz="914400">
              <a:lnSpc>
                <a:spcPct val="100000"/>
              </a:lnSpc>
              <a:spcBef>
                <a:spcPts val="400"/>
              </a:spcBef>
              <a:defRPr sz="1200">
                <a:latin typeface="Calibri"/>
                <a:ea typeface="Calibri"/>
                <a:cs typeface="Calibri"/>
                <a:sym typeface="Calibri"/>
              </a:defRPr>
            </a:pPr>
            <a:r>
              <a:t>The toys used Bluetooth to communicate locally, and were accessible to any Bluetooth-capable handset within range.</a:t>
            </a:r>
          </a:p>
          <a:p>
            <a:pPr defTabSz="914400">
              <a:lnSpc>
                <a:spcPct val="100000"/>
              </a:lnSpc>
              <a:spcBef>
                <a:spcPts val="400"/>
              </a:spcBef>
              <a:defRPr sz="1200">
                <a:latin typeface="Calibri"/>
                <a:ea typeface="Calibri"/>
                <a:cs typeface="Calibri"/>
                <a:sym typeface="Calibri"/>
              </a:defRPr>
            </a:pPr>
            <a:r>
              <a:t>The researchers also demonstrated a way to turn the toy into a remote recording device.</a:t>
            </a:r>
          </a:p>
          <a:p>
            <a:pPr defTabSz="914400">
              <a:lnSpc>
                <a:spcPct val="100000"/>
              </a:lnSpc>
              <a:spcBef>
                <a:spcPts val="400"/>
              </a:spcBef>
              <a:defRPr sz="1200">
                <a:latin typeface="Calibri"/>
                <a:ea typeface="Calibri"/>
                <a:cs typeface="Calibri"/>
                <a:sym typeface="Calibri"/>
              </a:defRPr>
            </a:pPr>
            <a:endParaRPr/>
          </a:p>
          <a:p>
            <a:pPr defTabSz="914400">
              <a:lnSpc>
                <a:spcPct val="100000"/>
              </a:lnSpc>
              <a:spcBef>
                <a:spcPts val="400"/>
              </a:spcBef>
              <a:defRPr sz="1200">
                <a:latin typeface="Calibri"/>
                <a:ea typeface="Calibri"/>
                <a:cs typeface="Calibri"/>
                <a:sym typeface="Calibri"/>
              </a:defRPr>
            </a:pPr>
            <a:r>
              <a:t>Technology has allowed the creation of a series of business models that result in users assuming they are getting one deal (buying a toy),</a:t>
            </a:r>
          </a:p>
          <a:p>
            <a:pPr defTabSz="914400">
              <a:lnSpc>
                <a:spcPct val="100000"/>
              </a:lnSpc>
              <a:spcBef>
                <a:spcPts val="400"/>
              </a:spcBef>
              <a:defRPr sz="1200">
                <a:latin typeface="Calibri"/>
                <a:ea typeface="Calibri"/>
                <a:cs typeface="Calibri"/>
                <a:sym typeface="Calibri"/>
              </a:defRPr>
            </a:pPr>
            <a:r>
              <a:t>while in fact they are signing up to a number of other transactions as well, some of which are hostile to their interests.</a:t>
            </a:r>
          </a:p>
          <a:p>
            <a:pPr defTabSz="914400">
              <a:lnSpc>
                <a:spcPct val="100000"/>
              </a:lnSpc>
              <a:spcBef>
                <a:spcPts val="400"/>
              </a:spcBef>
              <a:defRPr sz="1200">
                <a:latin typeface="Calibri"/>
                <a:ea typeface="Calibri"/>
                <a:cs typeface="Calibri"/>
                <a:sym typeface="Calibri"/>
              </a:defRPr>
            </a:pPr>
            <a:endParaRPr/>
          </a:p>
          <a:p>
            <a:pPr defTabSz="914400">
              <a:lnSpc>
                <a:spcPct val="100000"/>
              </a:lnSpc>
              <a:spcBef>
                <a:spcPts val="400"/>
              </a:spcBef>
              <a:defRPr sz="1200">
                <a:latin typeface="Calibri"/>
                <a:ea typeface="Calibri"/>
                <a:cs typeface="Calibri"/>
                <a:sym typeface="Calibri"/>
              </a:defRPr>
            </a:pPr>
            <a:r>
              <a:t>The economics of data monetization are so powerful that consumers have little chance of influencing market behaviour for the better.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Shape 391"/>
          <p:cNvSpPr>
            <a:spLocks noGrp="1" noRot="1" noChangeAspect="1"/>
          </p:cNvSpPr>
          <p:nvPr>
            <p:ph type="sldImg"/>
          </p:nvPr>
        </p:nvSpPr>
        <p:spPr>
          <a:xfrm>
            <a:off x="381000" y="685800"/>
            <a:ext cx="6096000" cy="3429000"/>
          </a:xfrm>
          <a:prstGeom prst="rect">
            <a:avLst/>
          </a:prstGeom>
        </p:spPr>
        <p:txBody>
          <a:bodyPr/>
          <a:lstStyle/>
          <a:p>
            <a:endParaRPr/>
          </a:p>
        </p:txBody>
      </p:sp>
      <p:sp>
        <p:nvSpPr>
          <p:cNvPr id="392" name="Shape 392"/>
          <p:cNvSpPr>
            <a:spLocks noGrp="1"/>
          </p:cNvSpPr>
          <p:nvPr>
            <p:ph type="body" sz="quarter" idx="1"/>
          </p:nvPr>
        </p:nvSpPr>
        <p:spPr>
          <a:prstGeom prst="rect">
            <a:avLst/>
          </a:prstGeom>
        </p:spPr>
        <p:txBody>
          <a:bodyPr/>
          <a:lstStyle/>
          <a:p>
            <a:pPr defTabSz="914400">
              <a:lnSpc>
                <a:spcPct val="100000"/>
              </a:lnSpc>
              <a:spcBef>
                <a:spcPts val="400"/>
              </a:spcBef>
              <a:defRPr sz="1200">
                <a:latin typeface="Calibri"/>
                <a:ea typeface="Calibri"/>
                <a:cs typeface="Calibri"/>
                <a:sym typeface="Calibri"/>
              </a:defRPr>
            </a:pPr>
            <a:r>
              <a:t>Here is a recent and, in many ways, shocking example.</a:t>
            </a:r>
          </a:p>
          <a:p>
            <a:pPr defTabSz="914400">
              <a:lnSpc>
                <a:spcPct val="100000"/>
              </a:lnSpc>
              <a:spcBef>
                <a:spcPts val="400"/>
              </a:spcBef>
              <a:defRPr sz="1200">
                <a:latin typeface="Calibri"/>
                <a:ea typeface="Calibri"/>
                <a:cs typeface="Calibri"/>
                <a:sym typeface="Calibri"/>
              </a:defRPr>
            </a:pPr>
            <a:endParaRPr/>
          </a:p>
          <a:p>
            <a:pPr defTabSz="914400">
              <a:lnSpc>
                <a:spcPct val="100000"/>
              </a:lnSpc>
              <a:spcBef>
                <a:spcPts val="400"/>
              </a:spcBef>
              <a:defRPr sz="1200">
                <a:latin typeface="Calibri"/>
                <a:ea typeface="Calibri"/>
                <a:cs typeface="Calibri"/>
                <a:sym typeface="Calibri"/>
              </a:defRPr>
            </a:pPr>
            <a:r>
              <a:t>Just one retail product resulted in the exposure of over 800,000 user accounts, and over 2 million voice recordings exchanged between children and their parents and grandparents. </a:t>
            </a:r>
          </a:p>
          <a:p>
            <a:pPr defTabSz="914400">
              <a:lnSpc>
                <a:spcPct val="100000"/>
              </a:lnSpc>
              <a:spcBef>
                <a:spcPts val="400"/>
              </a:spcBef>
              <a:defRPr sz="1200">
                <a:latin typeface="Calibri"/>
                <a:ea typeface="Calibri"/>
                <a:cs typeface="Calibri"/>
                <a:sym typeface="Calibri"/>
              </a:defRPr>
            </a:pPr>
            <a:endParaRPr/>
          </a:p>
          <a:p>
            <a:pPr defTabSz="914400">
              <a:lnSpc>
                <a:spcPct val="100000"/>
              </a:lnSpc>
              <a:spcBef>
                <a:spcPts val="400"/>
              </a:spcBef>
              <a:defRPr sz="1200">
                <a:latin typeface="Calibri"/>
                <a:ea typeface="Calibri"/>
                <a:cs typeface="Calibri"/>
                <a:sym typeface="Calibri"/>
              </a:defRPr>
            </a:pPr>
            <a:r>
              <a:t>Cloudpets “smart” cuddly toys are designed so that children can send and receive spoken messages, via the toy, the accompanying app, and the “cloud”. </a:t>
            </a:r>
          </a:p>
          <a:p>
            <a:pPr defTabSz="914400">
              <a:lnSpc>
                <a:spcPct val="100000"/>
              </a:lnSpc>
              <a:spcBef>
                <a:spcPts val="400"/>
              </a:spcBef>
              <a:defRPr sz="1200">
                <a:latin typeface="Calibri"/>
                <a:ea typeface="Calibri"/>
                <a:cs typeface="Calibri"/>
                <a:sym typeface="Calibri"/>
              </a:defRPr>
            </a:pPr>
            <a:r>
              <a:t>However, security researchers found that the company’s databases of user details and (separately) voice recordings were not secure.</a:t>
            </a:r>
          </a:p>
          <a:p>
            <a:pPr defTabSz="914400">
              <a:lnSpc>
                <a:spcPct val="100000"/>
              </a:lnSpc>
              <a:spcBef>
                <a:spcPts val="400"/>
              </a:spcBef>
              <a:defRPr sz="1200">
                <a:latin typeface="Calibri"/>
                <a:ea typeface="Calibri"/>
                <a:cs typeface="Calibri"/>
                <a:sym typeface="Calibri"/>
              </a:defRPr>
            </a:pPr>
            <a:r>
              <a:rPr u="sng">
                <a:solidFill>
                  <a:srgbClr val="0000FF"/>
                </a:solidFill>
                <a:uFill>
                  <a:solidFill>
                    <a:srgbClr val="0000FF"/>
                  </a:solidFill>
                </a:uFill>
                <a:hlinkClick r:id="rId3"/>
              </a:rPr>
              <a:t>https://threatpost.com/cloudpets-notifies-california-ag-of-data-breach/124002/</a:t>
            </a:r>
          </a:p>
          <a:p>
            <a:pPr defTabSz="914400">
              <a:lnSpc>
                <a:spcPct val="100000"/>
              </a:lnSpc>
              <a:spcBef>
                <a:spcPts val="400"/>
              </a:spcBef>
              <a:defRPr sz="1200">
                <a:latin typeface="Calibri"/>
                <a:ea typeface="Calibri"/>
                <a:cs typeface="Calibri"/>
                <a:sym typeface="Calibri"/>
              </a:defRPr>
            </a:pPr>
            <a:r>
              <a:t>The researchers also report that hackers copied and deleted the databases, so as to hold customers to ransom for the release of their records.</a:t>
            </a:r>
          </a:p>
          <a:p>
            <a:pPr defTabSz="914400">
              <a:lnSpc>
                <a:spcPct val="100000"/>
              </a:lnSpc>
              <a:spcBef>
                <a:spcPts val="400"/>
              </a:spcBef>
              <a:defRPr sz="1200">
                <a:latin typeface="Calibri"/>
                <a:ea typeface="Calibri"/>
                <a:cs typeface="Calibri"/>
                <a:sym typeface="Calibri"/>
              </a:defRPr>
            </a:pPr>
            <a:r>
              <a:t>The toys used Bluetooth to communicate locally, and were accessible to any Bluetooth-capable handset within range.</a:t>
            </a:r>
          </a:p>
          <a:p>
            <a:pPr defTabSz="914400">
              <a:lnSpc>
                <a:spcPct val="100000"/>
              </a:lnSpc>
              <a:spcBef>
                <a:spcPts val="400"/>
              </a:spcBef>
              <a:defRPr sz="1200">
                <a:latin typeface="Calibri"/>
                <a:ea typeface="Calibri"/>
                <a:cs typeface="Calibri"/>
                <a:sym typeface="Calibri"/>
              </a:defRPr>
            </a:pPr>
            <a:r>
              <a:t>The researchers also demonstrated a way to turn the toy into a remote recording device.</a:t>
            </a:r>
          </a:p>
          <a:p>
            <a:pPr defTabSz="914400">
              <a:lnSpc>
                <a:spcPct val="100000"/>
              </a:lnSpc>
              <a:spcBef>
                <a:spcPts val="400"/>
              </a:spcBef>
              <a:defRPr sz="1200">
                <a:latin typeface="Calibri"/>
                <a:ea typeface="Calibri"/>
                <a:cs typeface="Calibri"/>
                <a:sym typeface="Calibri"/>
              </a:defRPr>
            </a:pPr>
            <a:endParaRPr/>
          </a:p>
          <a:p>
            <a:pPr defTabSz="914400">
              <a:lnSpc>
                <a:spcPct val="100000"/>
              </a:lnSpc>
              <a:spcBef>
                <a:spcPts val="400"/>
              </a:spcBef>
              <a:defRPr sz="1200">
                <a:latin typeface="Calibri"/>
                <a:ea typeface="Calibri"/>
                <a:cs typeface="Calibri"/>
                <a:sym typeface="Calibri"/>
              </a:defRPr>
            </a:pPr>
            <a:r>
              <a:t>Technology has allowed the creation of a series of business models that result in users assuming they are getting one deal (buying a toy),</a:t>
            </a:r>
          </a:p>
          <a:p>
            <a:pPr defTabSz="914400">
              <a:lnSpc>
                <a:spcPct val="100000"/>
              </a:lnSpc>
              <a:spcBef>
                <a:spcPts val="400"/>
              </a:spcBef>
              <a:defRPr sz="1200">
                <a:latin typeface="Calibri"/>
                <a:ea typeface="Calibri"/>
                <a:cs typeface="Calibri"/>
                <a:sym typeface="Calibri"/>
              </a:defRPr>
            </a:pPr>
            <a:r>
              <a:t>while in fact they are signing up to a number of other transactions as well, some of which are hostile to their interests.</a:t>
            </a:r>
          </a:p>
          <a:p>
            <a:pPr defTabSz="914400">
              <a:lnSpc>
                <a:spcPct val="100000"/>
              </a:lnSpc>
              <a:spcBef>
                <a:spcPts val="400"/>
              </a:spcBef>
              <a:defRPr sz="1200">
                <a:latin typeface="Calibri"/>
                <a:ea typeface="Calibri"/>
                <a:cs typeface="Calibri"/>
                <a:sym typeface="Calibri"/>
              </a:defRPr>
            </a:pPr>
            <a:endParaRPr/>
          </a:p>
          <a:p>
            <a:pPr defTabSz="914400">
              <a:lnSpc>
                <a:spcPct val="100000"/>
              </a:lnSpc>
              <a:spcBef>
                <a:spcPts val="400"/>
              </a:spcBef>
              <a:defRPr sz="1200">
                <a:latin typeface="Calibri"/>
                <a:ea typeface="Calibri"/>
                <a:cs typeface="Calibri"/>
                <a:sym typeface="Calibri"/>
              </a:defRPr>
            </a:pPr>
            <a:r>
              <a:t>The economics of data monetization are so powerful that consumers have little chance of influencing market behaviour for the better.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Shape 444"/>
          <p:cNvSpPr>
            <a:spLocks noGrp="1" noRot="1" noChangeAspect="1"/>
          </p:cNvSpPr>
          <p:nvPr>
            <p:ph type="sldImg"/>
          </p:nvPr>
        </p:nvSpPr>
        <p:spPr>
          <a:xfrm>
            <a:off x="381000" y="685800"/>
            <a:ext cx="6096000" cy="3429000"/>
          </a:xfrm>
          <a:prstGeom prst="rect">
            <a:avLst/>
          </a:prstGeom>
        </p:spPr>
        <p:txBody>
          <a:bodyPr/>
          <a:lstStyle/>
          <a:p>
            <a:endParaRPr/>
          </a:p>
        </p:txBody>
      </p:sp>
      <p:sp>
        <p:nvSpPr>
          <p:cNvPr id="445" name="Shape 445"/>
          <p:cNvSpPr>
            <a:spLocks noGrp="1"/>
          </p:cNvSpPr>
          <p:nvPr>
            <p:ph type="body" sz="quarter" idx="1"/>
          </p:nvPr>
        </p:nvSpPr>
        <p:spPr>
          <a:prstGeom prst="rect">
            <a:avLst/>
          </a:prstGeom>
        </p:spPr>
        <p:txBody>
          <a:bodyPr/>
          <a:lstStyle/>
          <a:p>
            <a:pPr defTabSz="914400">
              <a:lnSpc>
                <a:spcPct val="100000"/>
              </a:lnSpc>
              <a:spcBef>
                <a:spcPts val="400"/>
              </a:spcBef>
              <a:defRPr sz="1200">
                <a:latin typeface="Calibri"/>
                <a:ea typeface="Calibri"/>
                <a:cs typeface="Calibri"/>
                <a:sym typeface="Calibri"/>
              </a:defRPr>
            </a:pPr>
            <a:r>
              <a:t>Goals: to encourage ethical data handling by data controllers, offering consumers better choices that lead to trustworthy business models and sustainable economic growth.</a:t>
            </a:r>
          </a:p>
          <a:p>
            <a:pPr defTabSz="914400">
              <a:lnSpc>
                <a:spcPct val="100000"/>
              </a:lnSpc>
              <a:spcBef>
                <a:spcPts val="400"/>
              </a:spcBef>
              <a:defRPr sz="1200">
                <a:latin typeface="Calibri"/>
                <a:ea typeface="Calibri"/>
                <a:cs typeface="Calibri"/>
                <a:sym typeface="Calibri"/>
              </a:defRPr>
            </a:pPr>
            <a:endParaRPr/>
          </a:p>
          <a:p>
            <a:pPr marL="171450" indent="-171450" defTabSz="914400">
              <a:lnSpc>
                <a:spcPct val="100000"/>
              </a:lnSpc>
              <a:spcBef>
                <a:spcPts val="400"/>
              </a:spcBef>
              <a:buSzPct val="100000"/>
              <a:buChar char="-"/>
              <a:defRPr sz="1200">
                <a:latin typeface="Calibri"/>
                <a:ea typeface="Calibri"/>
                <a:cs typeface="Calibri"/>
                <a:sym typeface="Calibri"/>
              </a:defRPr>
            </a:pPr>
            <a:r>
              <a:t>Give data controllers a framework and practical guidance on ethical data principles and practices;</a:t>
            </a:r>
          </a:p>
          <a:p>
            <a:pPr marL="171450" indent="-171450" defTabSz="914400">
              <a:lnSpc>
                <a:spcPct val="100000"/>
              </a:lnSpc>
              <a:spcBef>
                <a:spcPts val="400"/>
              </a:spcBef>
              <a:buSzPct val="100000"/>
              <a:buChar char="-"/>
              <a:defRPr sz="1200">
                <a:latin typeface="Calibri"/>
                <a:ea typeface="Calibri"/>
                <a:cs typeface="Calibri"/>
                <a:sym typeface="Calibri"/>
              </a:defRPr>
            </a:pPr>
            <a:r>
              <a:t>Make it easy for users to make a trust decision at the point of choice;</a:t>
            </a:r>
          </a:p>
          <a:p>
            <a:pPr marL="171450" indent="-171450" defTabSz="914400">
              <a:lnSpc>
                <a:spcPct val="100000"/>
              </a:lnSpc>
              <a:spcBef>
                <a:spcPts val="400"/>
              </a:spcBef>
              <a:buSzPct val="100000"/>
              <a:buChar char="-"/>
              <a:defRPr sz="1200">
                <a:latin typeface="Calibri"/>
                <a:ea typeface="Calibri"/>
                <a:cs typeface="Calibri"/>
                <a:sym typeface="Calibri"/>
              </a:defRPr>
            </a:pPr>
            <a:r>
              <a:t>Back this up with an assurance/accreditation scheme that reinforces trust in service providers;</a:t>
            </a:r>
          </a:p>
          <a:p>
            <a:pPr marL="171450" indent="-171450" defTabSz="914400">
              <a:lnSpc>
                <a:spcPct val="100000"/>
              </a:lnSpc>
              <a:spcBef>
                <a:spcPts val="400"/>
              </a:spcBef>
              <a:buSzPct val="100000"/>
              <a:buChar char="-"/>
              <a:defRPr sz="1200">
                <a:latin typeface="Calibri"/>
                <a:ea typeface="Calibri"/>
                <a:cs typeface="Calibri"/>
                <a:sym typeface="Calibri"/>
              </a:defRPr>
            </a:pPr>
            <a:r>
              <a:t>Demonstrate the competitive advantage of user trust: innovation is adopted more readily and sustainably;</a:t>
            </a:r>
          </a:p>
          <a:p>
            <a:pPr marL="171450" indent="-171450" defTabSz="914400">
              <a:lnSpc>
                <a:spcPct val="100000"/>
              </a:lnSpc>
              <a:spcBef>
                <a:spcPts val="400"/>
              </a:spcBef>
              <a:buSzPct val="100000"/>
              <a:buChar char="-"/>
              <a:defRPr sz="1200">
                <a:latin typeface="Calibri"/>
                <a:ea typeface="Calibri"/>
                <a:cs typeface="Calibri"/>
                <a:sym typeface="Calibri"/>
              </a:defRPr>
            </a:pPr>
            <a:endParaRPr/>
          </a:p>
          <a:p>
            <a:pPr marL="171450" indent="-171450" defTabSz="914400">
              <a:lnSpc>
                <a:spcPct val="100000"/>
              </a:lnSpc>
              <a:spcBef>
                <a:spcPts val="400"/>
              </a:spcBef>
              <a:buSzPct val="100000"/>
              <a:buChar char="-"/>
              <a:defRPr sz="1200">
                <a:latin typeface="Calibri"/>
                <a:ea typeface="Calibri"/>
                <a:cs typeface="Calibri"/>
                <a:sym typeface="Calibri"/>
              </a:defRPr>
            </a:pPr>
            <a:r>
              <a:t>See “Data Ethics, The New Competitive Advantage” – Gry Hasselbalch and Pernille Tranberg, published with ISOC support.</a:t>
            </a:r>
          </a:p>
          <a:p>
            <a:pPr marL="171450" indent="-171450" defTabSz="914400">
              <a:lnSpc>
                <a:spcPct val="100000"/>
              </a:lnSpc>
              <a:spcBef>
                <a:spcPts val="400"/>
              </a:spcBef>
              <a:buSzPct val="100000"/>
              <a:buChar char="-"/>
              <a:defRPr sz="1200">
                <a:latin typeface="Calibri"/>
                <a:ea typeface="Calibri"/>
                <a:cs typeface="Calibri"/>
                <a:sym typeface="Calibri"/>
              </a:defRPr>
            </a:pPr>
            <a:endParaRPr/>
          </a:p>
          <a:p>
            <a:pPr defTabSz="914400">
              <a:lnSpc>
                <a:spcPct val="100000"/>
              </a:lnSpc>
              <a:spcBef>
                <a:spcPts val="400"/>
              </a:spcBef>
              <a:defRPr sz="1200">
                <a:latin typeface="Calibri"/>
                <a:ea typeface="Calibri"/>
                <a:cs typeface="Calibri"/>
                <a:sym typeface="Calibri"/>
              </a:defRPr>
            </a:pPr>
            <a:r>
              <a:t>A parallel is the use of Fairtrade logos in retail products. </a:t>
            </a:r>
          </a:p>
          <a:p>
            <a:pPr defTabSz="914400">
              <a:lnSpc>
                <a:spcPct val="100000"/>
              </a:lnSpc>
              <a:spcBef>
                <a:spcPts val="400"/>
              </a:spcBef>
              <a:defRPr sz="1200">
                <a:latin typeface="Calibri"/>
                <a:ea typeface="Calibri"/>
                <a:cs typeface="Calibri"/>
                <a:sym typeface="Calibri"/>
              </a:defRPr>
            </a:pPr>
            <a:r>
              <a:t>Consumers see a recognisable trust mark, backed up by an auditable accreditation scheme that commits producers and retailers to specific principles.</a:t>
            </a:r>
          </a:p>
          <a:p>
            <a:pPr defTabSz="914400">
              <a:lnSpc>
                <a:spcPct val="100000"/>
              </a:lnSpc>
              <a:spcBef>
                <a:spcPts val="400"/>
              </a:spcBef>
              <a:defRPr sz="1200">
                <a:latin typeface="Calibri"/>
                <a:ea typeface="Calibri"/>
                <a:cs typeface="Calibri"/>
                <a:sym typeface="Calibri"/>
              </a:defRPr>
            </a:pPr>
            <a:r>
              <a:t>It’s clear to retailers and producers what they need to do to qualify for the trust mark.</a:t>
            </a:r>
          </a:p>
          <a:p>
            <a:pPr defTabSz="914400">
              <a:lnSpc>
                <a:spcPct val="100000"/>
              </a:lnSpc>
              <a:spcBef>
                <a:spcPts val="400"/>
              </a:spcBef>
              <a:defRPr sz="1200">
                <a:latin typeface="Calibri"/>
                <a:ea typeface="Calibri"/>
                <a:cs typeface="Calibri"/>
                <a:sym typeface="Calibri"/>
              </a:defRPr>
            </a:pPr>
            <a:r>
              <a:t>Independent third parties can assess and accredit retailers and producers.</a:t>
            </a:r>
          </a:p>
          <a:p>
            <a:pPr defTabSz="914400">
              <a:lnSpc>
                <a:spcPct val="100000"/>
              </a:lnSpc>
              <a:spcBef>
                <a:spcPts val="400"/>
              </a:spcBef>
              <a:defRPr sz="1200">
                <a:latin typeface="Calibri"/>
                <a:ea typeface="Calibri"/>
                <a:cs typeface="Calibri"/>
                <a:sym typeface="Calibri"/>
              </a:defRPr>
            </a:pPr>
            <a:endParaRPr/>
          </a:p>
          <a:p>
            <a:pPr defTabSz="914400">
              <a:lnSpc>
                <a:spcPct val="100000"/>
              </a:lnSpc>
              <a:spcBef>
                <a:spcPts val="400"/>
              </a:spcBef>
              <a:defRPr sz="1200">
                <a:latin typeface="Calibri"/>
                <a:ea typeface="Calibri"/>
                <a:cs typeface="Calibri"/>
                <a:sym typeface="Calibri"/>
              </a:defRPr>
            </a:pPr>
            <a:r>
              <a:t>Not everything in the supermarket is Fairtrade, but the existence of Fairtrade products demonstrates their economic viability, and raises the bar for other producers.</a:t>
            </a:r>
          </a:p>
          <a:p>
            <a:pPr defTabSz="914400">
              <a:lnSpc>
                <a:spcPct val="100000"/>
              </a:lnSpc>
              <a:spcBef>
                <a:spcPts val="400"/>
              </a:spcBef>
              <a:defRPr sz="1200">
                <a:latin typeface="Calibri"/>
                <a:ea typeface="Calibri"/>
                <a:cs typeface="Calibri"/>
                <a:sym typeface="Calibri"/>
              </a:defRPr>
            </a:pPr>
            <a:r>
              <a:t>Over the long term, this influences what consumers expect and demand.</a:t>
            </a:r>
          </a:p>
          <a:p>
            <a:pPr defTabSz="914400">
              <a:lnSpc>
                <a:spcPct val="100000"/>
              </a:lnSpc>
              <a:spcBef>
                <a:spcPts val="400"/>
              </a:spcBef>
              <a:defRPr sz="1200">
                <a:latin typeface="Calibri"/>
                <a:ea typeface="Calibri"/>
                <a:cs typeface="Calibri"/>
                <a:sym typeface="Calibri"/>
              </a:defRPr>
            </a:pPr>
            <a:r>
              <a:t>We believe a similar approach can be adapted to the ethical handling of consumers’ personal data, and that it will result in a more sustainable personal data economy.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Shape 453"/>
          <p:cNvSpPr>
            <a:spLocks noGrp="1" noRot="1" noChangeAspect="1"/>
          </p:cNvSpPr>
          <p:nvPr>
            <p:ph type="sldImg"/>
          </p:nvPr>
        </p:nvSpPr>
        <p:spPr>
          <a:xfrm>
            <a:off x="381000" y="685800"/>
            <a:ext cx="6096000" cy="3429000"/>
          </a:xfrm>
          <a:prstGeom prst="rect">
            <a:avLst/>
          </a:prstGeom>
        </p:spPr>
        <p:txBody>
          <a:bodyPr/>
          <a:lstStyle/>
          <a:p>
            <a:endParaRPr/>
          </a:p>
        </p:txBody>
      </p:sp>
      <p:sp>
        <p:nvSpPr>
          <p:cNvPr id="454" name="Shape 454"/>
          <p:cNvSpPr>
            <a:spLocks noGrp="1"/>
          </p:cNvSpPr>
          <p:nvPr>
            <p:ph type="body" sz="quarter" idx="1"/>
          </p:nvPr>
        </p:nvSpPr>
        <p:spPr>
          <a:prstGeom prst="rect">
            <a:avLst/>
          </a:prstGeom>
        </p:spPr>
        <p:txBody>
          <a:bodyPr/>
          <a:lstStyle/>
          <a:p>
            <a:pPr defTabSz="914400">
              <a:lnSpc>
                <a:spcPct val="100000"/>
              </a:lnSpc>
              <a:spcBef>
                <a:spcPts val="400"/>
              </a:spcBef>
              <a:defRPr sz="1200">
                <a:latin typeface="Calibri"/>
                <a:ea typeface="Calibri"/>
                <a:cs typeface="Calibri"/>
                <a:sym typeface="Calibri"/>
              </a:defRPr>
            </a:pPr>
            <a:r>
              <a:t>Two practical examples to consider:</a:t>
            </a:r>
          </a:p>
          <a:p>
            <a:pPr defTabSz="914400">
              <a:lnSpc>
                <a:spcPct val="100000"/>
              </a:lnSpc>
              <a:spcBef>
                <a:spcPts val="400"/>
              </a:spcBef>
              <a:defRPr sz="1200">
                <a:latin typeface="Calibri"/>
                <a:ea typeface="Calibri"/>
                <a:cs typeface="Calibri"/>
                <a:sym typeface="Calibri"/>
              </a:defRPr>
            </a:pPr>
            <a:endParaRPr/>
          </a:p>
          <a:p>
            <a:pPr defTabSz="914400">
              <a:lnSpc>
                <a:spcPct val="100000"/>
              </a:lnSpc>
              <a:spcBef>
                <a:spcPts val="400"/>
              </a:spcBef>
              <a:defRPr sz="1200">
                <a:latin typeface="Calibri"/>
                <a:ea typeface="Calibri"/>
                <a:cs typeface="Calibri"/>
                <a:sym typeface="Calibri"/>
              </a:defRPr>
            </a:pPr>
            <a:r>
              <a:t>1 – Better technical options for consent and control (such as Kantara Initiative’s work on Consent Receipts)</a:t>
            </a:r>
          </a:p>
          <a:p>
            <a:pPr defTabSz="914400">
              <a:lnSpc>
                <a:spcPct val="100000"/>
              </a:lnSpc>
              <a:spcBef>
                <a:spcPts val="400"/>
              </a:spcBef>
              <a:defRPr sz="1200">
                <a:latin typeface="Calibri"/>
                <a:ea typeface="Calibri"/>
                <a:cs typeface="Calibri"/>
                <a:sym typeface="Calibri"/>
              </a:defRPr>
            </a:pPr>
            <a:endParaRPr/>
          </a:p>
          <a:p>
            <a:pPr defTabSz="914400">
              <a:lnSpc>
                <a:spcPct val="100000"/>
              </a:lnSpc>
              <a:spcBef>
                <a:spcPts val="400"/>
              </a:spcBef>
              <a:defRPr sz="1200">
                <a:latin typeface="Calibri"/>
                <a:ea typeface="Calibri"/>
                <a:cs typeface="Calibri"/>
                <a:sym typeface="Calibri"/>
              </a:defRPr>
            </a:pPr>
            <a:r>
              <a:t>2 – An ethical trustmark for service providers, showing they have been accredited and conform to a published set of ethical principles</a:t>
            </a:r>
          </a:p>
          <a:p>
            <a:pPr defTabSz="914400">
              <a:lnSpc>
                <a:spcPct val="100000"/>
              </a:lnSpc>
              <a:spcBef>
                <a:spcPts val="400"/>
              </a:spcBef>
              <a:defRPr sz="1200">
                <a:latin typeface="Calibri"/>
                <a:ea typeface="Calibri"/>
                <a:cs typeface="Calibri"/>
                <a:sym typeface="Calibri"/>
              </a:defRPr>
            </a:pPr>
            <a:endParaRPr/>
          </a:p>
          <a:p>
            <a:pPr defTabSz="914400">
              <a:lnSpc>
                <a:spcPct val="100000"/>
              </a:lnSpc>
              <a:spcBef>
                <a:spcPts val="400"/>
              </a:spcBef>
              <a:defRPr sz="1200">
                <a:latin typeface="Calibri"/>
                <a:ea typeface="Calibri"/>
                <a:cs typeface="Calibri"/>
                <a:sym typeface="Calibri"/>
              </a:defRPr>
            </a:pPr>
            <a:r>
              <a:t>You may get asked ”isn’t this already being done?” aren’t there already trust marks?</a:t>
            </a:r>
          </a:p>
          <a:p>
            <a:pPr defTabSz="914400">
              <a:lnSpc>
                <a:spcPct val="100000"/>
              </a:lnSpc>
              <a:spcBef>
                <a:spcPts val="400"/>
              </a:spcBef>
              <a:defRPr sz="1200">
                <a:latin typeface="Calibri"/>
                <a:ea typeface="Calibri"/>
                <a:cs typeface="Calibri"/>
                <a:sym typeface="Calibri"/>
              </a:defRPr>
            </a:pPr>
            <a:endParaRPr/>
          </a:p>
          <a:p>
            <a:pPr defTabSz="914400">
              <a:lnSpc>
                <a:spcPct val="100000"/>
              </a:lnSpc>
              <a:spcBef>
                <a:spcPts val="400"/>
              </a:spcBef>
              <a:defRPr sz="1200">
                <a:latin typeface="Calibri"/>
                <a:ea typeface="Calibri"/>
                <a:cs typeface="Calibri"/>
                <a:sym typeface="Calibri"/>
              </a:defRPr>
            </a:pPr>
            <a:r>
              <a:t>There are some, but they are usually national schemes (such as Truste, in the US, or tScheme in the UK), </a:t>
            </a:r>
          </a:p>
          <a:p>
            <a:pPr defTabSz="914400">
              <a:lnSpc>
                <a:spcPct val="100000"/>
              </a:lnSpc>
              <a:spcBef>
                <a:spcPts val="400"/>
              </a:spcBef>
              <a:defRPr sz="1200">
                <a:latin typeface="Calibri"/>
                <a:ea typeface="Calibri"/>
                <a:cs typeface="Calibri"/>
                <a:sym typeface="Calibri"/>
              </a:defRPr>
            </a:pPr>
            <a:r>
              <a:t>whereas we are interested in creating a framework that can be global, with the flexibility to recognise that data</a:t>
            </a:r>
          </a:p>
          <a:p>
            <a:pPr defTabSz="914400">
              <a:lnSpc>
                <a:spcPct val="100000"/>
              </a:lnSpc>
              <a:spcBef>
                <a:spcPts val="400"/>
              </a:spcBef>
              <a:defRPr sz="1200">
                <a:latin typeface="Calibri"/>
                <a:ea typeface="Calibri"/>
                <a:cs typeface="Calibri"/>
                <a:sym typeface="Calibri"/>
              </a:defRPr>
            </a:pPr>
            <a:r>
              <a:t>travels across cultural and jurisdictional boundaries. Existing schemes are also typically aimed specifically at</a:t>
            </a:r>
          </a:p>
          <a:p>
            <a:pPr defTabSz="914400">
              <a:lnSpc>
                <a:spcPct val="100000"/>
              </a:lnSpc>
              <a:spcBef>
                <a:spcPts val="400"/>
              </a:spcBef>
              <a:defRPr sz="1200">
                <a:latin typeface="Calibri"/>
                <a:ea typeface="Calibri"/>
                <a:cs typeface="Calibri"/>
                <a:sym typeface="Calibri"/>
              </a:defRPr>
            </a:pPr>
            <a:r>
              <a:t>privacy (Truste) or identity assurance (tScheme), not at the more fundamental ethical principles, and how to</a:t>
            </a:r>
          </a:p>
          <a:p>
            <a:pPr defTabSz="914400">
              <a:lnSpc>
                <a:spcPct val="100000"/>
              </a:lnSpc>
              <a:spcBef>
                <a:spcPts val="400"/>
              </a:spcBef>
              <a:defRPr sz="1200">
                <a:latin typeface="Calibri"/>
                <a:ea typeface="Calibri"/>
                <a:cs typeface="Calibri"/>
                <a:sym typeface="Calibri"/>
              </a:defRPr>
            </a:pPr>
            <a:r>
              <a:t>put them into practice.</a:t>
            </a:r>
          </a:p>
          <a:p>
            <a:pPr defTabSz="914400">
              <a:lnSpc>
                <a:spcPct val="100000"/>
              </a:lnSpc>
              <a:spcBef>
                <a:spcPts val="400"/>
              </a:spcBef>
              <a:defRPr sz="1200">
                <a:latin typeface="Calibri"/>
                <a:ea typeface="Calibri"/>
                <a:cs typeface="Calibri"/>
                <a:sym typeface="Calibri"/>
              </a:defRPr>
            </a:pPr>
            <a:endParaRPr/>
          </a:p>
          <a:p>
            <a:pPr defTabSz="914400">
              <a:lnSpc>
                <a:spcPct val="100000"/>
              </a:lnSpc>
              <a:spcBef>
                <a:spcPts val="400"/>
              </a:spcBef>
              <a:defRPr sz="1200">
                <a:latin typeface="Calibri"/>
                <a:ea typeface="Calibri"/>
                <a:cs typeface="Calibri"/>
                <a:sym typeface="Calibri"/>
              </a:defRPr>
            </a:pPr>
            <a:r>
              <a:t>We think that a greater focus on the fundamentals actually makes it easier for an organisation to achieve compliance</a:t>
            </a:r>
          </a:p>
          <a:p>
            <a:pPr defTabSz="914400">
              <a:lnSpc>
                <a:spcPct val="100000"/>
              </a:lnSpc>
              <a:spcBef>
                <a:spcPts val="400"/>
              </a:spcBef>
              <a:defRPr sz="1200">
                <a:latin typeface="Calibri"/>
                <a:ea typeface="Calibri"/>
                <a:cs typeface="Calibri"/>
                <a:sym typeface="Calibri"/>
              </a:defRPr>
            </a:pPr>
            <a:r>
              <a:t>in the other areas, too.</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 Id="rId3" Type="http://schemas.openxmlformats.org/officeDocument/2006/relationships/image" Target="../media/image11.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 Id="rId3"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Cover – Blue templat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 name="Internet Society © 1992–2016"/>
          <p:cNvSpPr txBox="1"/>
          <p:nvPr/>
        </p:nvSpPr>
        <p:spPr>
          <a:xfrm>
            <a:off x="10358438" y="6246812"/>
            <a:ext cx="1519239"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800">
                <a:solidFill>
                  <a:srgbClr val="EEF2EC"/>
                </a:solidFill>
                <a:latin typeface="Hind Light"/>
                <a:ea typeface="Hind Light"/>
                <a:cs typeface="Hind Light"/>
                <a:sym typeface="Hind Light"/>
              </a:defRPr>
            </a:lvl1pPr>
          </a:lstStyle>
          <a:p>
            <a:r>
              <a:t>Internet Society © 1992–2016</a:t>
            </a:r>
          </a:p>
        </p:txBody>
      </p:sp>
      <p:pic>
        <p:nvPicPr>
          <p:cNvPr id="13" name="image4.png" descr="image4.png"/>
          <p:cNvPicPr>
            <a:picLocks noChangeAspect="1"/>
          </p:cNvPicPr>
          <p:nvPr/>
        </p:nvPicPr>
        <p:blipFill>
          <a:blip r:embed="rId3">
            <a:extLst/>
          </a:blip>
          <a:stretch>
            <a:fillRect/>
          </a:stretch>
        </p:blipFill>
        <p:spPr>
          <a:xfrm>
            <a:off x="9929813" y="2970213"/>
            <a:ext cx="1728789" cy="576264"/>
          </a:xfrm>
          <a:prstGeom prst="rect">
            <a:avLst/>
          </a:prstGeom>
          <a:ln w="12700">
            <a:miter lim="400000"/>
          </a:ln>
        </p:spPr>
      </p:pic>
      <p:sp>
        <p:nvSpPr>
          <p:cNvPr id="14" name="Body Level One…"/>
          <p:cNvSpPr txBox="1">
            <a:spLocks noGrp="1"/>
          </p:cNvSpPr>
          <p:nvPr>
            <p:ph type="body" sz="quarter" idx="1"/>
          </p:nvPr>
        </p:nvSpPr>
        <p:spPr>
          <a:xfrm>
            <a:off x="539999" y="3355199"/>
            <a:ext cx="11109601" cy="456730"/>
          </a:xfrm>
          <a:prstGeom prst="rect">
            <a:avLst/>
          </a:prstGeom>
        </p:spPr>
        <p:txBody>
          <a:bodyPr/>
          <a:lstStyle>
            <a:lvl1pPr>
              <a:defRPr sz="2800" spc="20">
                <a:solidFill>
                  <a:schemeClr val="accent2"/>
                </a:solidFill>
              </a:defRPr>
            </a:lvl1pPr>
            <a:lvl2pPr>
              <a:defRPr sz="2800" spc="20">
                <a:solidFill>
                  <a:schemeClr val="accent2"/>
                </a:solidFill>
              </a:defRPr>
            </a:lvl2pPr>
            <a:lvl3pPr marL="419998" indent="-419998">
              <a:defRPr sz="2800" spc="20">
                <a:solidFill>
                  <a:schemeClr val="accent2"/>
                </a:solidFill>
              </a:defRPr>
            </a:lvl3pPr>
            <a:lvl4pPr marL="686607" indent="-363882">
              <a:defRPr sz="2800" spc="20">
                <a:solidFill>
                  <a:schemeClr val="accent2"/>
                </a:solidFill>
              </a:defRPr>
            </a:lvl4pPr>
            <a:lvl5pPr marL="882608" indent="-307882">
              <a:defRPr sz="2800" spc="20">
                <a:solidFill>
                  <a:schemeClr val="accent2"/>
                </a:solidFill>
              </a:defRPr>
            </a:lvl5pPr>
          </a:lstStyle>
          <a:p>
            <a:r>
              <a:t>Body Level One</a:t>
            </a:r>
          </a:p>
          <a:p>
            <a:pPr lvl="1"/>
            <a:r>
              <a:t>Body Level Two</a:t>
            </a:r>
          </a:p>
          <a:p>
            <a:pPr lvl="2"/>
            <a:r>
              <a:t>Body Level Three</a:t>
            </a:r>
          </a:p>
          <a:p>
            <a:pPr lvl="3"/>
            <a:r>
              <a:t>Body Level Four</a:t>
            </a:r>
          </a:p>
          <a:p>
            <a:pPr lvl="4"/>
            <a:r>
              <a:t>Body Level Five</a:t>
            </a:r>
          </a:p>
        </p:txBody>
      </p:sp>
      <p:sp>
        <p:nvSpPr>
          <p:cNvPr id="15" name="Title Text"/>
          <p:cNvSpPr txBox="1">
            <a:spLocks noGrp="1"/>
          </p:cNvSpPr>
          <p:nvPr>
            <p:ph type="title"/>
          </p:nvPr>
        </p:nvSpPr>
        <p:spPr>
          <a:xfrm>
            <a:off x="539999" y="2856637"/>
            <a:ext cx="11109602" cy="503217"/>
          </a:xfrm>
          <a:prstGeom prst="rect">
            <a:avLst/>
          </a:prstGeom>
        </p:spPr>
        <p:txBody>
          <a:bodyPr/>
          <a:lstStyle>
            <a:lvl1pPr>
              <a:lnSpc>
                <a:spcPct val="109000"/>
              </a:lnSpc>
              <a:defRPr sz="3200">
                <a:solidFill>
                  <a:srgbClr val="EEF2EC"/>
                </a:solidFill>
              </a:defRPr>
            </a:lvl1pPr>
          </a:lstStyle>
          <a:p>
            <a:r>
              <a:t>Title Text</a:t>
            </a:r>
          </a:p>
        </p:txBody>
      </p:sp>
      <p:sp>
        <p:nvSpPr>
          <p:cNvPr id="16" name="Slide Number"/>
          <p:cNvSpPr txBox="1">
            <a:spLocks noGrp="1"/>
          </p:cNvSpPr>
          <p:nvPr>
            <p:ph type="sldNum" sz="quarter" idx="2"/>
          </p:nvPr>
        </p:nvSpPr>
        <p:spPr>
          <a:xfrm>
            <a:off x="8583637" y="6356350"/>
            <a:ext cx="153963" cy="1524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Blank Page">
    <p:spTree>
      <p:nvGrpSpPr>
        <p:cNvPr id="1" name=""/>
        <p:cNvGrpSpPr/>
        <p:nvPr/>
      </p:nvGrpSpPr>
      <p:grpSpPr>
        <a:xfrm>
          <a:off x="0" y="0"/>
          <a:ext cx="0" cy="0"/>
          <a:chOff x="0" y="0"/>
          <a:chExt cx="0" cy="0"/>
        </a:xfrm>
      </p:grpSpPr>
      <p:sp>
        <p:nvSpPr>
          <p:cNvPr id="107" name="Slide Number"/>
          <p:cNvSpPr txBox="1">
            <a:spLocks noGrp="1"/>
          </p:cNvSpPr>
          <p:nvPr>
            <p:ph type="sldNum" sz="quarter" idx="2"/>
          </p:nvPr>
        </p:nvSpPr>
        <p:spPr>
          <a:xfrm>
            <a:off x="8583637" y="6356350"/>
            <a:ext cx="153963" cy="1524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2 column – Text only – Blue template">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14" name="image2.png" descr="image2.png"/>
          <p:cNvPicPr>
            <a:picLocks noChangeAspect="1"/>
          </p:cNvPicPr>
          <p:nvPr/>
        </p:nvPicPr>
        <p:blipFill>
          <a:blip r:embed="rId3">
            <a:extLst/>
          </a:blip>
          <a:stretch>
            <a:fillRect/>
          </a:stretch>
        </p:blipFill>
        <p:spPr>
          <a:xfrm>
            <a:off x="533400" y="6299200"/>
            <a:ext cx="190500" cy="190500"/>
          </a:xfrm>
          <a:prstGeom prst="rect">
            <a:avLst/>
          </a:prstGeom>
          <a:ln w="12700">
            <a:miter lim="400000"/>
          </a:ln>
        </p:spPr>
      </p:pic>
      <p:sp>
        <p:nvSpPr>
          <p:cNvPr id="115" name="Title Text"/>
          <p:cNvSpPr txBox="1">
            <a:spLocks noGrp="1"/>
          </p:cNvSpPr>
          <p:nvPr>
            <p:ph type="title"/>
          </p:nvPr>
        </p:nvSpPr>
        <p:spPr>
          <a:xfrm>
            <a:off x="540975" y="567100"/>
            <a:ext cx="11121298" cy="846167"/>
          </a:xfrm>
          <a:prstGeom prst="rect">
            <a:avLst/>
          </a:prstGeom>
        </p:spPr>
        <p:txBody>
          <a:bodyPr>
            <a:noAutofit/>
          </a:bodyPr>
          <a:lstStyle/>
          <a:p>
            <a:r>
              <a:t>Title Text</a:t>
            </a:r>
          </a:p>
        </p:txBody>
      </p:sp>
      <p:sp>
        <p:nvSpPr>
          <p:cNvPr id="116" name="Slide Number"/>
          <p:cNvSpPr txBox="1">
            <a:spLocks noGrp="1"/>
          </p:cNvSpPr>
          <p:nvPr>
            <p:ph type="sldNum" sz="quarter" idx="2"/>
          </p:nvPr>
        </p:nvSpPr>
        <p:spPr>
          <a:prstGeom prst="rect">
            <a:avLst/>
          </a:prstGeom>
        </p:spPr>
        <p:txBody>
          <a:bodyPr/>
          <a:lstStyle>
            <a:lvl1pPr>
              <a:defRPr>
                <a:solidFill>
                  <a:srgbClr val="EEF2EC"/>
                </a:solidFill>
              </a:defRPr>
            </a:lvl1pPr>
          </a:lstStyle>
          <a:p>
            <a:fld id="{86CB4B4D-7CA3-9044-876B-883B54F8677D}" type="slidenum">
              <a:t>‹#›</a:t>
            </a:fld>
            <a:endParaRPr/>
          </a:p>
        </p:txBody>
      </p:sp>
      <p:pic>
        <p:nvPicPr>
          <p:cNvPr id="117" name="image10.pdf" descr="image10.pdf"/>
          <p:cNvPicPr>
            <a:picLocks noChangeAspect="1"/>
          </p:cNvPicPr>
          <p:nvPr/>
        </p:nvPicPr>
        <p:blipFill>
          <a:blip r:embed="rId4">
            <a:extLst/>
          </a:blip>
          <a:stretch>
            <a:fillRect/>
          </a:stretch>
        </p:blipFill>
        <p:spPr>
          <a:xfrm>
            <a:off x="533400" y="6299200"/>
            <a:ext cx="190500" cy="190500"/>
          </a:xfrm>
          <a:prstGeom prst="rect">
            <a:avLst/>
          </a:prstGeom>
          <a:ln w="12700">
            <a:miter lim="400000"/>
          </a:ln>
        </p:spPr>
      </p:pic>
      <p:sp>
        <p:nvSpPr>
          <p:cNvPr id="118" name="Body Level One…"/>
          <p:cNvSpPr txBox="1">
            <a:spLocks noGrp="1"/>
          </p:cNvSpPr>
          <p:nvPr>
            <p:ph type="body" sz="half" idx="1"/>
          </p:nvPr>
        </p:nvSpPr>
        <p:spPr>
          <a:xfrm>
            <a:off x="539999" y="1413266"/>
            <a:ext cx="5478181" cy="3490636"/>
          </a:xfrm>
          <a:prstGeom prst="rect">
            <a:avLst/>
          </a:prstGeom>
        </p:spPr>
        <p:txBody>
          <a:bodyPr anchor="ctr"/>
          <a:lstStyle>
            <a:lvl1pPr algn="ctr">
              <a:lnSpc>
                <a:spcPct val="110000"/>
              </a:lnSpc>
              <a:spcBef>
                <a:spcPts val="2000"/>
              </a:spcBef>
              <a:defRPr sz="3600" spc="50">
                <a:solidFill>
                  <a:srgbClr val="EEF2EC"/>
                </a:solidFill>
                <a:latin typeface="+mj-lt"/>
                <a:ea typeface="+mj-ea"/>
                <a:cs typeface="+mj-cs"/>
                <a:sym typeface="Helvetica"/>
              </a:defRPr>
            </a:lvl1pPr>
            <a:lvl2pPr algn="ctr">
              <a:lnSpc>
                <a:spcPct val="110000"/>
              </a:lnSpc>
              <a:spcBef>
                <a:spcPts val="2000"/>
              </a:spcBef>
              <a:defRPr sz="3600" spc="50">
                <a:solidFill>
                  <a:srgbClr val="EEF2EC"/>
                </a:solidFill>
                <a:latin typeface="+mj-lt"/>
                <a:ea typeface="+mj-ea"/>
                <a:cs typeface="+mj-cs"/>
                <a:sym typeface="Helvetica"/>
              </a:defRPr>
            </a:lvl2pPr>
            <a:lvl3pPr marL="1079998" indent="-1079998" algn="ctr">
              <a:lnSpc>
                <a:spcPct val="110000"/>
              </a:lnSpc>
              <a:spcBef>
                <a:spcPts val="2000"/>
              </a:spcBef>
              <a:defRPr sz="3600" spc="50">
                <a:solidFill>
                  <a:srgbClr val="EEF2EC"/>
                </a:solidFill>
                <a:latin typeface="+mj-lt"/>
                <a:ea typeface="+mj-ea"/>
                <a:cs typeface="+mj-cs"/>
                <a:sym typeface="Helvetica"/>
              </a:defRPr>
            </a:lvl3pPr>
            <a:lvl4pPr marL="1258425" indent="-935700" algn="ctr">
              <a:lnSpc>
                <a:spcPct val="110000"/>
              </a:lnSpc>
              <a:spcBef>
                <a:spcPts val="2000"/>
              </a:spcBef>
              <a:defRPr sz="3600" spc="50">
                <a:solidFill>
                  <a:srgbClr val="EEF2EC"/>
                </a:solidFill>
                <a:latin typeface="+mj-lt"/>
                <a:ea typeface="+mj-ea"/>
                <a:cs typeface="+mj-cs"/>
                <a:sym typeface="Helvetica"/>
              </a:defRPr>
            </a:lvl4pPr>
            <a:lvl5pPr marL="1366422" indent="-791697" algn="ctr">
              <a:lnSpc>
                <a:spcPct val="110000"/>
              </a:lnSpc>
              <a:spcBef>
                <a:spcPts val="2000"/>
              </a:spcBef>
              <a:defRPr sz="3600" spc="50">
                <a:solidFill>
                  <a:srgbClr val="EEF2EC"/>
                </a:solidFill>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2 column – Text only – Blue template 0">
    <p:spTree>
      <p:nvGrpSpPr>
        <p:cNvPr id="1" name=""/>
        <p:cNvGrpSpPr/>
        <p:nvPr/>
      </p:nvGrpSpPr>
      <p:grpSpPr>
        <a:xfrm>
          <a:off x="0" y="0"/>
          <a:ext cx="0" cy="0"/>
          <a:chOff x="0" y="0"/>
          <a:chExt cx="0" cy="0"/>
        </a:xfrm>
      </p:grpSpPr>
      <p:sp>
        <p:nvSpPr>
          <p:cNvPr id="125" name="Title Text"/>
          <p:cNvSpPr txBox="1">
            <a:spLocks noGrp="1"/>
          </p:cNvSpPr>
          <p:nvPr>
            <p:ph type="title"/>
          </p:nvPr>
        </p:nvSpPr>
        <p:spPr>
          <a:xfrm>
            <a:off x="540975" y="567100"/>
            <a:ext cx="11121298" cy="846167"/>
          </a:xfrm>
          <a:prstGeom prst="rect">
            <a:avLst/>
          </a:prstGeom>
        </p:spPr>
        <p:txBody>
          <a:bodyPr>
            <a:noAutofit/>
          </a:bodyPr>
          <a:lstStyle/>
          <a:p>
            <a:r>
              <a:t>Title Text</a:t>
            </a:r>
          </a:p>
        </p:txBody>
      </p:sp>
      <p:sp>
        <p:nvSpPr>
          <p:cNvPr id="126" name="Slide Number"/>
          <p:cNvSpPr txBox="1">
            <a:spLocks noGrp="1"/>
          </p:cNvSpPr>
          <p:nvPr>
            <p:ph type="sldNum" sz="quarter" idx="2"/>
          </p:nvPr>
        </p:nvSpPr>
        <p:spPr>
          <a:prstGeom prst="rect">
            <a:avLst/>
          </a:prstGeom>
        </p:spPr>
        <p:txBody>
          <a:bodyPr/>
          <a:lstStyle>
            <a:lvl1pPr>
              <a:defRPr>
                <a:solidFill>
                  <a:srgbClr val="EEF2EC"/>
                </a:solidFill>
              </a:defRPr>
            </a:lvl1pPr>
          </a:lstStyle>
          <a:p>
            <a:fld id="{86CB4B4D-7CA3-9044-876B-883B54F8677D}" type="slidenum">
              <a:t>‹#›</a:t>
            </a:fld>
            <a:endParaRPr/>
          </a:p>
        </p:txBody>
      </p:sp>
      <p:sp>
        <p:nvSpPr>
          <p:cNvPr id="127" name="Body Level One…"/>
          <p:cNvSpPr txBox="1">
            <a:spLocks noGrp="1"/>
          </p:cNvSpPr>
          <p:nvPr>
            <p:ph type="body" sz="half" idx="1"/>
          </p:nvPr>
        </p:nvSpPr>
        <p:spPr>
          <a:xfrm>
            <a:off x="539999" y="1413266"/>
            <a:ext cx="5478181" cy="3490636"/>
          </a:xfrm>
          <a:prstGeom prst="rect">
            <a:avLst/>
          </a:prstGeom>
        </p:spPr>
        <p:txBody>
          <a:bodyPr anchor="ctr"/>
          <a:lstStyle>
            <a:lvl1pPr algn="ctr">
              <a:lnSpc>
                <a:spcPct val="110000"/>
              </a:lnSpc>
              <a:spcBef>
                <a:spcPts val="2000"/>
              </a:spcBef>
              <a:defRPr sz="3600" spc="50">
                <a:solidFill>
                  <a:srgbClr val="EEF2EC"/>
                </a:solidFill>
                <a:latin typeface="+mj-lt"/>
                <a:ea typeface="+mj-ea"/>
                <a:cs typeface="+mj-cs"/>
                <a:sym typeface="Helvetica"/>
              </a:defRPr>
            </a:lvl1pPr>
            <a:lvl2pPr algn="ctr">
              <a:lnSpc>
                <a:spcPct val="110000"/>
              </a:lnSpc>
              <a:spcBef>
                <a:spcPts val="2000"/>
              </a:spcBef>
              <a:defRPr sz="3600" spc="50">
                <a:solidFill>
                  <a:srgbClr val="EEF2EC"/>
                </a:solidFill>
                <a:latin typeface="+mj-lt"/>
                <a:ea typeface="+mj-ea"/>
                <a:cs typeface="+mj-cs"/>
                <a:sym typeface="Helvetica"/>
              </a:defRPr>
            </a:lvl2pPr>
            <a:lvl3pPr marL="1079998" indent="-1079998" algn="ctr">
              <a:lnSpc>
                <a:spcPct val="110000"/>
              </a:lnSpc>
              <a:spcBef>
                <a:spcPts val="2000"/>
              </a:spcBef>
              <a:defRPr sz="3600" spc="50">
                <a:solidFill>
                  <a:srgbClr val="EEF2EC"/>
                </a:solidFill>
                <a:latin typeface="+mj-lt"/>
                <a:ea typeface="+mj-ea"/>
                <a:cs typeface="+mj-cs"/>
                <a:sym typeface="Helvetica"/>
              </a:defRPr>
            </a:lvl3pPr>
            <a:lvl4pPr marL="1258425" indent="-935700" algn="ctr">
              <a:lnSpc>
                <a:spcPct val="110000"/>
              </a:lnSpc>
              <a:spcBef>
                <a:spcPts val="2000"/>
              </a:spcBef>
              <a:defRPr sz="3600" spc="50">
                <a:solidFill>
                  <a:srgbClr val="EEF2EC"/>
                </a:solidFill>
                <a:latin typeface="+mj-lt"/>
                <a:ea typeface="+mj-ea"/>
                <a:cs typeface="+mj-cs"/>
                <a:sym typeface="Helvetica"/>
              </a:defRPr>
            </a:lvl4pPr>
            <a:lvl5pPr marL="1366422" indent="-791697" algn="ctr">
              <a:lnSpc>
                <a:spcPct val="110000"/>
              </a:lnSpc>
              <a:spcBef>
                <a:spcPts val="2000"/>
              </a:spcBef>
              <a:defRPr sz="3600" spc="50">
                <a:solidFill>
                  <a:srgbClr val="EEF2EC"/>
                </a:solidFill>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Default">
    <p:bg>
      <p:bgPr>
        <a:solidFill>
          <a:srgbClr val="009FDF"/>
        </a:solidFill>
        <a:effectLst/>
      </p:bgPr>
    </p:bg>
    <p:spTree>
      <p:nvGrpSpPr>
        <p:cNvPr id="1" name=""/>
        <p:cNvGrpSpPr/>
        <p:nvPr/>
      </p:nvGrpSpPr>
      <p:grpSpPr>
        <a:xfrm>
          <a:off x="0" y="0"/>
          <a:ext cx="0" cy="0"/>
          <a:chOff x="0" y="0"/>
          <a:chExt cx="0" cy="0"/>
        </a:xfrm>
      </p:grpSpPr>
      <p:pic>
        <p:nvPicPr>
          <p:cNvPr id="4" name="image9.png" descr="image9.png"/>
          <p:cNvPicPr>
            <a:picLocks noChangeAspect="1"/>
          </p:cNvPicPr>
          <p:nvPr userDrawn="1"/>
        </p:nvPicPr>
        <p:blipFill>
          <a:blip r:embed="rId2">
            <a:extLst/>
          </a:blip>
          <a:stretch>
            <a:fillRect/>
          </a:stretch>
        </p:blipFill>
        <p:spPr>
          <a:xfrm>
            <a:off x="317021" y="6194308"/>
            <a:ext cx="447907" cy="447907"/>
          </a:xfrm>
          <a:prstGeom prst="rect">
            <a:avLst/>
          </a:prstGeom>
          <a:noFill/>
          <a:ln w="12700">
            <a:miter lim="400000"/>
          </a:ln>
        </p:spPr>
      </p:pic>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1_Title and Content">
    <p:bg>
      <p:bgPr>
        <a:solidFill>
          <a:srgbClr val="FFFFFF"/>
        </a:solidFill>
        <a:effectLst/>
      </p:bgPr>
    </p:bg>
    <p:spTree>
      <p:nvGrpSpPr>
        <p:cNvPr id="1" name=""/>
        <p:cNvGrpSpPr/>
        <p:nvPr/>
      </p:nvGrpSpPr>
      <p:grpSpPr>
        <a:xfrm>
          <a:off x="0" y="0"/>
          <a:ext cx="0" cy="0"/>
          <a:chOff x="0" y="0"/>
          <a:chExt cx="0" cy="0"/>
        </a:xfrm>
      </p:grpSpPr>
      <p:sp>
        <p:nvSpPr>
          <p:cNvPr id="151" name="Rounded Rectangle"/>
          <p:cNvSpPr/>
          <p:nvPr/>
        </p:nvSpPr>
        <p:spPr>
          <a:xfrm>
            <a:off x="8897938" y="588962"/>
            <a:ext cx="1600201" cy="36513"/>
          </a:xfrm>
          <a:prstGeom prst="roundRect">
            <a:avLst>
              <a:gd name="adj" fmla="val 16667"/>
            </a:avLst>
          </a:prstGeom>
          <a:solidFill>
            <a:srgbClr val="FFFFFF"/>
          </a:solidFill>
          <a:ln w="12700">
            <a:miter lim="400000"/>
          </a:ln>
        </p:spPr>
        <p:txBody>
          <a:bodyPr lIns="45718" tIns="45718" rIns="45718" bIns="45718" anchor="ctr"/>
          <a:lstStyle/>
          <a:p>
            <a:pPr algn="ctr">
              <a:defRPr>
                <a:solidFill>
                  <a:srgbClr val="FFFFFF"/>
                </a:solidFill>
                <a:latin typeface="Georgia"/>
                <a:ea typeface="Georgia"/>
                <a:cs typeface="Georgia"/>
                <a:sym typeface="Georgia"/>
              </a:defRPr>
            </a:pPr>
            <a:endParaRPr/>
          </a:p>
        </p:txBody>
      </p:sp>
      <p:sp>
        <p:nvSpPr>
          <p:cNvPr id="152" name="Rectangle"/>
          <p:cNvSpPr/>
          <p:nvPr/>
        </p:nvSpPr>
        <p:spPr>
          <a:xfrm>
            <a:off x="10609263" y="-1589"/>
            <a:ext cx="57151" cy="620715"/>
          </a:xfrm>
          <a:prstGeom prst="rect">
            <a:avLst/>
          </a:prstGeom>
          <a:solidFill>
            <a:srgbClr val="FFFFFF">
              <a:alpha val="65098"/>
            </a:srgbClr>
          </a:solidFill>
          <a:ln w="12700">
            <a:miter lim="400000"/>
          </a:ln>
        </p:spPr>
        <p:txBody>
          <a:bodyPr lIns="45718" tIns="45718" rIns="45718" bIns="45718" anchor="ctr"/>
          <a:lstStyle/>
          <a:p>
            <a:pPr algn="ctr">
              <a:defRPr>
                <a:solidFill>
                  <a:srgbClr val="FFFFFF"/>
                </a:solidFill>
                <a:latin typeface="Georgia"/>
                <a:ea typeface="Georgia"/>
                <a:cs typeface="Georgia"/>
                <a:sym typeface="Georgia"/>
              </a:defRPr>
            </a:pPr>
            <a:endParaRPr/>
          </a:p>
        </p:txBody>
      </p:sp>
      <p:sp>
        <p:nvSpPr>
          <p:cNvPr id="153" name="Rectangle"/>
          <p:cNvSpPr/>
          <p:nvPr/>
        </p:nvSpPr>
        <p:spPr>
          <a:xfrm>
            <a:off x="10567988" y="-1589"/>
            <a:ext cx="28576" cy="620715"/>
          </a:xfrm>
          <a:prstGeom prst="rect">
            <a:avLst/>
          </a:prstGeom>
          <a:solidFill>
            <a:srgbClr val="FFFFFF">
              <a:alpha val="65098"/>
            </a:srgbClr>
          </a:solidFill>
          <a:ln w="12700">
            <a:miter lim="400000"/>
          </a:ln>
        </p:spPr>
        <p:txBody>
          <a:bodyPr lIns="45718" tIns="45718" rIns="45718" bIns="45718" anchor="ctr"/>
          <a:lstStyle/>
          <a:p>
            <a:pPr algn="ctr">
              <a:defRPr>
                <a:solidFill>
                  <a:srgbClr val="FFFFFF"/>
                </a:solidFill>
                <a:latin typeface="Georgia"/>
                <a:ea typeface="Georgia"/>
                <a:cs typeface="Georgia"/>
                <a:sym typeface="Georgia"/>
              </a:defRPr>
            </a:pPr>
            <a:endParaRPr/>
          </a:p>
        </p:txBody>
      </p:sp>
      <p:sp>
        <p:nvSpPr>
          <p:cNvPr id="154" name="Rectangle"/>
          <p:cNvSpPr/>
          <p:nvPr/>
        </p:nvSpPr>
        <p:spPr>
          <a:xfrm>
            <a:off x="10548938" y="-1589"/>
            <a:ext cx="9526" cy="620715"/>
          </a:xfrm>
          <a:prstGeom prst="rect">
            <a:avLst/>
          </a:prstGeom>
          <a:solidFill>
            <a:srgbClr val="FFFFFF">
              <a:alpha val="60000"/>
            </a:srgbClr>
          </a:solidFill>
          <a:ln w="12700">
            <a:miter lim="400000"/>
          </a:ln>
        </p:spPr>
        <p:txBody>
          <a:bodyPr lIns="45718" tIns="45718" rIns="45718" bIns="45718" anchor="ctr"/>
          <a:lstStyle/>
          <a:p>
            <a:pPr algn="ctr">
              <a:defRPr>
                <a:solidFill>
                  <a:srgbClr val="FFFFFF"/>
                </a:solidFill>
                <a:latin typeface="Georgia"/>
                <a:ea typeface="Georgia"/>
                <a:cs typeface="Georgia"/>
                <a:sym typeface="Georgia"/>
              </a:defRPr>
            </a:pPr>
            <a:endParaRPr/>
          </a:p>
        </p:txBody>
      </p:sp>
      <p:sp>
        <p:nvSpPr>
          <p:cNvPr id="155" name="Rectangle"/>
          <p:cNvSpPr/>
          <p:nvPr/>
        </p:nvSpPr>
        <p:spPr>
          <a:xfrm>
            <a:off x="10499725" y="-1589"/>
            <a:ext cx="26988" cy="620715"/>
          </a:xfrm>
          <a:prstGeom prst="rect">
            <a:avLst/>
          </a:prstGeom>
          <a:solidFill>
            <a:srgbClr val="FFFFFF">
              <a:alpha val="40000"/>
            </a:srgbClr>
          </a:solidFill>
          <a:ln w="12700">
            <a:miter lim="400000"/>
          </a:ln>
        </p:spPr>
        <p:txBody>
          <a:bodyPr lIns="45718" tIns="45718" rIns="45718" bIns="45718" anchor="ctr"/>
          <a:lstStyle/>
          <a:p>
            <a:pPr algn="ctr">
              <a:defRPr>
                <a:solidFill>
                  <a:srgbClr val="FFFFFF"/>
                </a:solidFill>
                <a:latin typeface="Georgia"/>
                <a:ea typeface="Georgia"/>
                <a:cs typeface="Georgia"/>
                <a:sym typeface="Georgia"/>
              </a:defRPr>
            </a:pPr>
            <a:endParaRPr/>
          </a:p>
        </p:txBody>
      </p:sp>
      <p:sp>
        <p:nvSpPr>
          <p:cNvPr id="156" name="Rectangle"/>
          <p:cNvSpPr/>
          <p:nvPr/>
        </p:nvSpPr>
        <p:spPr>
          <a:xfrm>
            <a:off x="10439400" y="0"/>
            <a:ext cx="55564" cy="585788"/>
          </a:xfrm>
          <a:prstGeom prst="rect">
            <a:avLst/>
          </a:prstGeom>
          <a:solidFill>
            <a:srgbClr val="FFFFFF">
              <a:alpha val="20000"/>
            </a:srgbClr>
          </a:solidFill>
          <a:ln w="12700">
            <a:miter lim="400000"/>
          </a:ln>
        </p:spPr>
        <p:txBody>
          <a:bodyPr lIns="45718" tIns="45718" rIns="45718" bIns="45718" anchor="ctr"/>
          <a:lstStyle/>
          <a:p>
            <a:pPr algn="ctr">
              <a:defRPr>
                <a:solidFill>
                  <a:srgbClr val="FFFFFF"/>
                </a:solidFill>
                <a:latin typeface="Georgia"/>
                <a:ea typeface="Georgia"/>
                <a:cs typeface="Georgia"/>
                <a:sym typeface="Georgia"/>
              </a:defRPr>
            </a:pPr>
            <a:endParaRPr/>
          </a:p>
        </p:txBody>
      </p:sp>
      <p:sp>
        <p:nvSpPr>
          <p:cNvPr id="157" name="Rectangle"/>
          <p:cNvSpPr/>
          <p:nvPr/>
        </p:nvSpPr>
        <p:spPr>
          <a:xfrm>
            <a:off x="10398125" y="0"/>
            <a:ext cx="7939" cy="585788"/>
          </a:xfrm>
          <a:prstGeom prst="rect">
            <a:avLst/>
          </a:prstGeom>
          <a:solidFill>
            <a:srgbClr val="FFFFFF">
              <a:alpha val="30196"/>
            </a:srgbClr>
          </a:solidFill>
          <a:ln w="12700">
            <a:miter lim="400000"/>
          </a:ln>
        </p:spPr>
        <p:txBody>
          <a:bodyPr lIns="45718" tIns="45718" rIns="45718" bIns="45718" anchor="ctr"/>
          <a:lstStyle/>
          <a:p>
            <a:pPr algn="ctr">
              <a:defRPr>
                <a:solidFill>
                  <a:srgbClr val="FFFFFF"/>
                </a:solidFill>
                <a:latin typeface="Georgia"/>
                <a:ea typeface="Georgia"/>
                <a:cs typeface="Georgia"/>
                <a:sym typeface="Georgia"/>
              </a:defRPr>
            </a:pPr>
            <a:endParaRPr/>
          </a:p>
        </p:txBody>
      </p:sp>
      <p:sp>
        <p:nvSpPr>
          <p:cNvPr id="158" name="Rounded Rectangle"/>
          <p:cNvSpPr/>
          <p:nvPr/>
        </p:nvSpPr>
        <p:spPr>
          <a:xfrm>
            <a:off x="6931025" y="496887"/>
            <a:ext cx="3063875" cy="28576"/>
          </a:xfrm>
          <a:prstGeom prst="roundRect">
            <a:avLst>
              <a:gd name="adj" fmla="val 16667"/>
            </a:avLst>
          </a:prstGeom>
          <a:solidFill>
            <a:srgbClr val="FFFFFF"/>
          </a:solidFill>
          <a:ln w="12700">
            <a:miter lim="400000"/>
          </a:ln>
        </p:spPr>
        <p:txBody>
          <a:bodyPr lIns="45718" tIns="45718" rIns="45718" bIns="45718" anchor="ctr"/>
          <a:lstStyle/>
          <a:p>
            <a:pPr algn="ctr">
              <a:defRPr>
                <a:solidFill>
                  <a:srgbClr val="FFFFFF"/>
                </a:solidFill>
                <a:latin typeface="Georgia"/>
                <a:ea typeface="Georgia"/>
                <a:cs typeface="Georgia"/>
                <a:sym typeface="Georgia"/>
              </a:defRPr>
            </a:pPr>
            <a:endParaRPr/>
          </a:p>
        </p:txBody>
      </p:sp>
      <p:pic>
        <p:nvPicPr>
          <p:cNvPr id="159" name="footer.jpg" descr="footer.jpg"/>
          <p:cNvPicPr>
            <a:picLocks noChangeAspect="1"/>
          </p:cNvPicPr>
          <p:nvPr/>
        </p:nvPicPr>
        <p:blipFill>
          <a:blip r:embed="rId2">
            <a:extLst/>
          </a:blip>
          <a:stretch>
            <a:fillRect/>
          </a:stretch>
        </p:blipFill>
        <p:spPr>
          <a:xfrm>
            <a:off x="1524000" y="6651625"/>
            <a:ext cx="9144000" cy="206375"/>
          </a:xfrm>
          <a:prstGeom prst="rect">
            <a:avLst/>
          </a:prstGeom>
          <a:ln w="12700">
            <a:miter lim="400000"/>
          </a:ln>
        </p:spPr>
      </p:pic>
      <p:sp>
        <p:nvSpPr>
          <p:cNvPr id="160" name="Line"/>
          <p:cNvSpPr/>
          <p:nvPr/>
        </p:nvSpPr>
        <p:spPr>
          <a:xfrm>
            <a:off x="1752600" y="1092200"/>
            <a:ext cx="8645525" cy="0"/>
          </a:xfrm>
          <a:prstGeom prst="line">
            <a:avLst/>
          </a:prstGeom>
          <a:ln w="25400">
            <a:solidFill>
              <a:srgbClr val="1C508A"/>
            </a:solidFill>
            <a:bevel/>
          </a:ln>
          <a:effectLst>
            <a:outerShdw blurRad="50800" dist="25400" dir="5400000" rotWithShape="0">
              <a:srgbClr val="000000">
                <a:alpha val="45000"/>
              </a:srgbClr>
            </a:outerShdw>
          </a:effectLst>
        </p:spPr>
        <p:txBody>
          <a:bodyPr lIns="45718" tIns="45718" rIns="45718" bIns="45718"/>
          <a:lstStyle/>
          <a:p>
            <a:pPr defTabSz="457200">
              <a:defRPr sz="1200">
                <a:solidFill>
                  <a:srgbClr val="000000"/>
                </a:solidFill>
              </a:defRPr>
            </a:pPr>
            <a:endParaRPr/>
          </a:p>
        </p:txBody>
      </p:sp>
      <p:sp>
        <p:nvSpPr>
          <p:cNvPr id="161" name="Title Text"/>
          <p:cNvSpPr txBox="1">
            <a:spLocks noGrp="1"/>
          </p:cNvSpPr>
          <p:nvPr>
            <p:ph type="title"/>
          </p:nvPr>
        </p:nvSpPr>
        <p:spPr>
          <a:xfrm>
            <a:off x="1676400" y="0"/>
            <a:ext cx="8610600" cy="993776"/>
          </a:xfrm>
          <a:prstGeom prst="rect">
            <a:avLst/>
          </a:prstGeom>
        </p:spPr>
        <p:txBody>
          <a:bodyPr lIns="45719" tIns="45719" rIns="45719" bIns="45719" anchor="ctr">
            <a:noAutofit/>
          </a:bodyPr>
          <a:lstStyle>
            <a:lvl1pPr>
              <a:lnSpc>
                <a:spcPct val="100000"/>
              </a:lnSpc>
              <a:defRPr sz="4400" spc="0">
                <a:solidFill>
                  <a:srgbClr val="0B5395"/>
                </a:solidFill>
                <a:latin typeface="Arial"/>
                <a:ea typeface="Arial"/>
                <a:cs typeface="Arial"/>
                <a:sym typeface="Arial"/>
              </a:defRPr>
            </a:lvl1pPr>
          </a:lstStyle>
          <a:p>
            <a:r>
              <a:t>Title Text</a:t>
            </a:r>
          </a:p>
        </p:txBody>
      </p:sp>
      <p:sp>
        <p:nvSpPr>
          <p:cNvPr id="162" name="Body Level One…"/>
          <p:cNvSpPr txBox="1">
            <a:spLocks noGrp="1"/>
          </p:cNvSpPr>
          <p:nvPr>
            <p:ph type="body" idx="1"/>
          </p:nvPr>
        </p:nvSpPr>
        <p:spPr>
          <a:xfrm>
            <a:off x="1752600" y="1676400"/>
            <a:ext cx="8610600" cy="5181600"/>
          </a:xfrm>
          <a:prstGeom prst="rect">
            <a:avLst/>
          </a:prstGeom>
        </p:spPr>
        <p:txBody>
          <a:bodyPr lIns="45719" tIns="45719" rIns="45719" bIns="45719">
            <a:noAutofit/>
          </a:bodyPr>
          <a:lstStyle>
            <a:lvl1pPr marL="365125" indent="-255588">
              <a:lnSpc>
                <a:spcPct val="100000"/>
              </a:lnSpc>
              <a:spcBef>
                <a:spcPts val="300"/>
              </a:spcBef>
              <a:buClr>
                <a:srgbClr val="0C88EE"/>
              </a:buClr>
              <a:buSzPct val="100000"/>
              <a:buFont typeface="Georgia"/>
              <a:buChar char="•"/>
              <a:defRPr sz="2400" spc="0">
                <a:solidFill>
                  <a:srgbClr val="000000"/>
                </a:solidFill>
                <a:latin typeface="Arial"/>
                <a:ea typeface="Arial"/>
                <a:cs typeface="Arial"/>
                <a:sym typeface="Arial"/>
              </a:defRPr>
            </a:lvl1pPr>
            <a:lvl2pPr marL="679594" indent="-268432">
              <a:lnSpc>
                <a:spcPct val="100000"/>
              </a:lnSpc>
              <a:spcBef>
                <a:spcPts val="300"/>
              </a:spcBef>
              <a:buClr>
                <a:srgbClr val="0C88EE"/>
              </a:buClr>
              <a:buSzPct val="100000"/>
              <a:buFont typeface="Georgia"/>
              <a:buChar char="▫"/>
              <a:defRPr sz="2400" spc="0">
                <a:solidFill>
                  <a:srgbClr val="000000"/>
                </a:solidFill>
                <a:latin typeface="Arial"/>
                <a:ea typeface="Arial"/>
                <a:cs typeface="Arial"/>
                <a:sym typeface="Arial"/>
              </a:defRPr>
            </a:lvl2pPr>
            <a:lvl3pPr marL="966153" indent="-262890">
              <a:lnSpc>
                <a:spcPct val="100000"/>
              </a:lnSpc>
              <a:spcBef>
                <a:spcPts val="300"/>
              </a:spcBef>
              <a:buClr>
                <a:srgbClr val="0C88EE"/>
              </a:buClr>
              <a:buSzPct val="100000"/>
              <a:buFont typeface="Georgia"/>
              <a:buChar char="●"/>
              <a:defRPr sz="2400" spc="0">
                <a:solidFill>
                  <a:srgbClr val="000000"/>
                </a:solidFill>
                <a:latin typeface="Arial"/>
                <a:ea typeface="Arial"/>
                <a:cs typeface="Arial"/>
                <a:sym typeface="Arial"/>
              </a:defRPr>
            </a:lvl3pPr>
            <a:lvl4pPr marL="1246187" indent="-266700">
              <a:lnSpc>
                <a:spcPct val="100000"/>
              </a:lnSpc>
              <a:spcBef>
                <a:spcPts val="300"/>
              </a:spcBef>
              <a:buClr>
                <a:srgbClr val="0C88EE"/>
              </a:buClr>
              <a:buSzPct val="100000"/>
              <a:buFont typeface="Georgia"/>
              <a:buChar char="●"/>
              <a:defRPr sz="2400" spc="0">
                <a:solidFill>
                  <a:srgbClr val="000000"/>
                </a:solidFill>
                <a:latin typeface="Arial"/>
                <a:ea typeface="Arial"/>
                <a:cs typeface="Arial"/>
                <a:sym typeface="Arial"/>
              </a:defRPr>
            </a:lvl4pPr>
            <a:lvl5pPr marL="1464236" indent="-257736">
              <a:lnSpc>
                <a:spcPct val="100000"/>
              </a:lnSpc>
              <a:spcBef>
                <a:spcPts val="300"/>
              </a:spcBef>
              <a:buClr>
                <a:srgbClr val="0C88EE"/>
              </a:buClr>
              <a:buSzPct val="100000"/>
              <a:buFont typeface="Georgia"/>
              <a:buChar char="▫"/>
              <a:defRPr sz="2400" spc="0">
                <a:solidFill>
                  <a:srgbClr val="000000"/>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pic>
        <p:nvPicPr>
          <p:cNvPr id="163" name="image5.gif" descr="image5.gif"/>
          <p:cNvPicPr>
            <a:picLocks noChangeAspect="1"/>
          </p:cNvPicPr>
          <p:nvPr/>
        </p:nvPicPr>
        <p:blipFill>
          <a:blip r:embed="rId3">
            <a:extLst/>
          </a:blip>
          <a:stretch>
            <a:fillRect/>
          </a:stretch>
        </p:blipFill>
        <p:spPr>
          <a:xfrm>
            <a:off x="9220200" y="5943600"/>
            <a:ext cx="1371600" cy="720091"/>
          </a:xfrm>
          <a:prstGeom prst="rect">
            <a:avLst/>
          </a:prstGeom>
          <a:ln w="12700">
            <a:miter lim="400000"/>
          </a:ln>
        </p:spPr>
      </p:pic>
      <p:sp>
        <p:nvSpPr>
          <p:cNvPr id="164" name="Slide Number"/>
          <p:cNvSpPr txBox="1">
            <a:spLocks noGrp="1"/>
          </p:cNvSpPr>
          <p:nvPr>
            <p:ph type="sldNum" sz="quarter" idx="2"/>
          </p:nvPr>
        </p:nvSpPr>
        <p:spPr>
          <a:xfrm>
            <a:off x="8077200" y="6172200"/>
            <a:ext cx="2133600" cy="368301"/>
          </a:xfrm>
          <a:prstGeom prst="rect">
            <a:avLst/>
          </a:prstGeom>
        </p:spPr>
        <p:txBody>
          <a:bodyPr wrap="square" lIns="45719" tIns="45719" rIns="45719" bIns="45719" anchor="ctr"/>
          <a:lstStyle>
            <a:lvl1pPr>
              <a:defRPr sz="1200">
                <a:solidFill>
                  <a:srgbClr val="000000"/>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Blue subsection divider">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3" name="image2.png" descr="image2.png"/>
          <p:cNvPicPr>
            <a:picLocks noChangeAspect="1"/>
          </p:cNvPicPr>
          <p:nvPr/>
        </p:nvPicPr>
        <p:blipFill>
          <a:blip r:embed="rId3">
            <a:extLst/>
          </a:blip>
          <a:stretch>
            <a:fillRect/>
          </a:stretch>
        </p:blipFill>
        <p:spPr>
          <a:xfrm>
            <a:off x="232316" y="6175605"/>
            <a:ext cx="447907" cy="447907"/>
          </a:xfrm>
          <a:prstGeom prst="rect">
            <a:avLst/>
          </a:prstGeom>
          <a:ln w="12700">
            <a:miter lim="400000"/>
          </a:ln>
        </p:spPr>
      </p:pic>
      <p:sp>
        <p:nvSpPr>
          <p:cNvPr id="24" name="Body Level One…"/>
          <p:cNvSpPr txBox="1">
            <a:spLocks noGrp="1"/>
          </p:cNvSpPr>
          <p:nvPr>
            <p:ph type="body" sz="quarter" idx="1"/>
          </p:nvPr>
        </p:nvSpPr>
        <p:spPr>
          <a:xfrm>
            <a:off x="628650" y="4279120"/>
            <a:ext cx="5715737" cy="2519594"/>
          </a:xfrm>
          <a:prstGeom prst="rect">
            <a:avLst/>
          </a:prstGeom>
        </p:spPr>
        <p:txBody>
          <a:bodyPr/>
          <a:lstStyle>
            <a:lvl1pPr>
              <a:defRPr sz="2400" spc="20">
                <a:solidFill>
                  <a:srgbClr val="EEF2EC"/>
                </a:solidFill>
              </a:defRPr>
            </a:lvl1pPr>
            <a:lvl2pPr>
              <a:defRPr sz="2400" spc="20">
                <a:solidFill>
                  <a:srgbClr val="EEF2EC"/>
                </a:solidFill>
              </a:defRPr>
            </a:lvl2pPr>
            <a:lvl3pPr marL="359999" indent="-359999">
              <a:defRPr sz="2400" spc="20">
                <a:solidFill>
                  <a:srgbClr val="EEF2EC"/>
                </a:solidFill>
              </a:defRPr>
            </a:lvl3pPr>
            <a:lvl4pPr marL="634625" indent="-311900">
              <a:defRPr sz="2400" spc="20">
                <a:solidFill>
                  <a:srgbClr val="EEF2EC"/>
                </a:solidFill>
              </a:defRPr>
            </a:lvl4pPr>
            <a:lvl5pPr marL="838624" indent="-263899">
              <a:defRPr sz="2400" spc="20">
                <a:solidFill>
                  <a:srgbClr val="EEF2EC"/>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5" name="Title Text"/>
          <p:cNvSpPr txBox="1">
            <a:spLocks noGrp="1"/>
          </p:cNvSpPr>
          <p:nvPr>
            <p:ph type="title"/>
          </p:nvPr>
        </p:nvSpPr>
        <p:spPr>
          <a:xfrm>
            <a:off x="539999" y="2461259"/>
            <a:ext cx="11127885" cy="1817861"/>
          </a:xfrm>
          <a:prstGeom prst="rect">
            <a:avLst/>
          </a:prstGeom>
        </p:spPr>
        <p:txBody>
          <a:bodyPr/>
          <a:lstStyle>
            <a:lvl1pPr>
              <a:lnSpc>
                <a:spcPct val="104000"/>
              </a:lnSpc>
              <a:defRPr sz="4800" spc="20">
                <a:solidFill>
                  <a:srgbClr val="EEF2EC"/>
                </a:solidFill>
              </a:defRPr>
            </a:lvl1pPr>
          </a:lstStyle>
          <a:p>
            <a:r>
              <a:t>Title Text</a:t>
            </a:r>
          </a:p>
        </p:txBody>
      </p:sp>
      <p:sp>
        <p:nvSpPr>
          <p:cNvPr id="26" name="Slide Number"/>
          <p:cNvSpPr txBox="1">
            <a:spLocks noGrp="1"/>
          </p:cNvSpPr>
          <p:nvPr>
            <p:ph type="sldNum" sz="quarter" idx="2"/>
          </p:nvPr>
        </p:nvSpPr>
        <p:spPr>
          <a:prstGeom prst="rect">
            <a:avLst/>
          </a:prstGeom>
        </p:spPr>
        <p:txBody>
          <a:bodyPr/>
          <a:lstStyle>
            <a:lvl1pPr>
              <a:defRPr>
                <a:solidFill>
                  <a:srgbClr val="EEF2EC"/>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Purple subsection divider">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33" name="image2.png" descr="image2.png"/>
          <p:cNvPicPr>
            <a:picLocks noChangeAspect="1"/>
          </p:cNvPicPr>
          <p:nvPr/>
        </p:nvPicPr>
        <p:blipFill>
          <a:blip r:embed="rId3">
            <a:extLst/>
          </a:blip>
          <a:stretch>
            <a:fillRect/>
          </a:stretch>
        </p:blipFill>
        <p:spPr>
          <a:xfrm>
            <a:off x="533400" y="6299200"/>
            <a:ext cx="190500" cy="190500"/>
          </a:xfrm>
          <a:prstGeom prst="rect">
            <a:avLst/>
          </a:prstGeom>
          <a:ln w="12700">
            <a:miter lim="400000"/>
          </a:ln>
        </p:spPr>
      </p:pic>
      <p:sp>
        <p:nvSpPr>
          <p:cNvPr id="34" name="Body Level One…"/>
          <p:cNvSpPr txBox="1">
            <a:spLocks noGrp="1"/>
          </p:cNvSpPr>
          <p:nvPr>
            <p:ph type="body" sz="quarter" idx="1"/>
          </p:nvPr>
        </p:nvSpPr>
        <p:spPr>
          <a:xfrm>
            <a:off x="539999" y="4279119"/>
            <a:ext cx="5715737" cy="2519594"/>
          </a:xfrm>
          <a:prstGeom prst="rect">
            <a:avLst/>
          </a:prstGeom>
        </p:spPr>
        <p:txBody>
          <a:bodyPr/>
          <a:lstStyle>
            <a:lvl1pPr>
              <a:defRPr sz="2400" spc="20">
                <a:solidFill>
                  <a:srgbClr val="EEF2EC"/>
                </a:solidFill>
              </a:defRPr>
            </a:lvl1pPr>
            <a:lvl2pPr>
              <a:defRPr sz="2400" spc="20">
                <a:solidFill>
                  <a:srgbClr val="EEF2EC"/>
                </a:solidFill>
              </a:defRPr>
            </a:lvl2pPr>
            <a:lvl3pPr marL="359999" indent="-359999">
              <a:defRPr sz="2400" spc="20">
                <a:solidFill>
                  <a:srgbClr val="EEF2EC"/>
                </a:solidFill>
              </a:defRPr>
            </a:lvl3pPr>
            <a:lvl4pPr marL="634625" indent="-311900">
              <a:defRPr sz="2400" spc="20">
                <a:solidFill>
                  <a:srgbClr val="EEF2EC"/>
                </a:solidFill>
              </a:defRPr>
            </a:lvl4pPr>
            <a:lvl5pPr marL="838624" indent="-263899">
              <a:defRPr sz="2400" spc="20">
                <a:solidFill>
                  <a:srgbClr val="EEF2EC"/>
                </a:solidFill>
              </a:defRPr>
            </a:lvl5pPr>
          </a:lstStyle>
          <a:p>
            <a:r>
              <a:t>Body Level One</a:t>
            </a:r>
          </a:p>
          <a:p>
            <a:pPr lvl="1"/>
            <a:r>
              <a:t>Body Level Two</a:t>
            </a:r>
          </a:p>
          <a:p>
            <a:pPr lvl="2"/>
            <a:r>
              <a:t>Body Level Three</a:t>
            </a:r>
          </a:p>
          <a:p>
            <a:pPr lvl="3"/>
            <a:r>
              <a:t>Body Level Four</a:t>
            </a:r>
          </a:p>
          <a:p>
            <a:pPr lvl="4"/>
            <a:r>
              <a:t>Body Level Five</a:t>
            </a:r>
          </a:p>
        </p:txBody>
      </p:sp>
      <p:sp>
        <p:nvSpPr>
          <p:cNvPr id="35" name="Title Text"/>
          <p:cNvSpPr txBox="1">
            <a:spLocks noGrp="1"/>
          </p:cNvSpPr>
          <p:nvPr>
            <p:ph type="title"/>
          </p:nvPr>
        </p:nvSpPr>
        <p:spPr>
          <a:xfrm>
            <a:off x="539999" y="2461259"/>
            <a:ext cx="11127885" cy="1817861"/>
          </a:xfrm>
          <a:prstGeom prst="rect">
            <a:avLst/>
          </a:prstGeom>
        </p:spPr>
        <p:txBody>
          <a:bodyPr/>
          <a:lstStyle>
            <a:lvl1pPr>
              <a:lnSpc>
                <a:spcPct val="104000"/>
              </a:lnSpc>
              <a:defRPr sz="4800" spc="20">
                <a:solidFill>
                  <a:srgbClr val="EEF2EC"/>
                </a:solidFill>
              </a:defRPr>
            </a:lvl1pPr>
          </a:lstStyle>
          <a:p>
            <a:r>
              <a:t>Title Text</a:t>
            </a:r>
          </a:p>
        </p:txBody>
      </p:sp>
      <p:sp>
        <p:nvSpPr>
          <p:cNvPr id="36" name="Slide Number"/>
          <p:cNvSpPr txBox="1">
            <a:spLocks noGrp="1"/>
          </p:cNvSpPr>
          <p:nvPr>
            <p:ph type="sldNum" sz="quarter" idx="2"/>
          </p:nvPr>
        </p:nvSpPr>
        <p:spPr>
          <a:prstGeom prst="rect">
            <a:avLst/>
          </a:prstGeom>
        </p:spPr>
        <p:txBody>
          <a:bodyPr/>
          <a:lstStyle>
            <a:lvl1pPr>
              <a:defRPr>
                <a:solidFill>
                  <a:srgbClr val="EEF2EC"/>
                </a:solidFill>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Quote/statement – Blue template">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43" name="image2.png" descr="image2.png"/>
          <p:cNvPicPr>
            <a:picLocks noChangeAspect="1"/>
          </p:cNvPicPr>
          <p:nvPr/>
        </p:nvPicPr>
        <p:blipFill>
          <a:blip r:embed="rId3">
            <a:extLst/>
          </a:blip>
          <a:stretch>
            <a:fillRect/>
          </a:stretch>
        </p:blipFill>
        <p:spPr>
          <a:xfrm>
            <a:off x="533400" y="6299200"/>
            <a:ext cx="190500" cy="190500"/>
          </a:xfrm>
          <a:prstGeom prst="rect">
            <a:avLst/>
          </a:prstGeom>
          <a:ln w="12700">
            <a:miter lim="400000"/>
          </a:ln>
        </p:spPr>
      </p:pic>
      <p:sp>
        <p:nvSpPr>
          <p:cNvPr id="44" name="Body Level One…"/>
          <p:cNvSpPr txBox="1">
            <a:spLocks noGrp="1"/>
          </p:cNvSpPr>
          <p:nvPr>
            <p:ph type="body" idx="1"/>
          </p:nvPr>
        </p:nvSpPr>
        <p:spPr>
          <a:xfrm>
            <a:off x="533250" y="525599"/>
            <a:ext cx="11129024" cy="5572803"/>
          </a:xfrm>
          <a:prstGeom prst="rect">
            <a:avLst/>
          </a:prstGeom>
        </p:spPr>
        <p:txBody>
          <a:bodyPr anchor="ctr"/>
          <a:lstStyle>
            <a:lvl1pPr algn="ctr">
              <a:lnSpc>
                <a:spcPct val="110000"/>
              </a:lnSpc>
              <a:spcBef>
                <a:spcPts val="2000"/>
              </a:spcBef>
              <a:defRPr sz="3600" spc="50">
                <a:solidFill>
                  <a:srgbClr val="EEF2EC"/>
                </a:solidFill>
              </a:defRPr>
            </a:lvl1pPr>
            <a:lvl2pPr algn="ctr">
              <a:lnSpc>
                <a:spcPct val="110000"/>
              </a:lnSpc>
              <a:spcBef>
                <a:spcPts val="2000"/>
              </a:spcBef>
              <a:defRPr sz="3600" spc="50">
                <a:solidFill>
                  <a:srgbClr val="EEF2EC"/>
                </a:solidFill>
              </a:defRPr>
            </a:lvl2pPr>
            <a:lvl3pPr marL="539999" indent="-539999" algn="ctr">
              <a:lnSpc>
                <a:spcPct val="110000"/>
              </a:lnSpc>
              <a:spcBef>
                <a:spcPts val="2000"/>
              </a:spcBef>
              <a:defRPr sz="3600" spc="50">
                <a:solidFill>
                  <a:srgbClr val="EEF2EC"/>
                </a:solidFill>
              </a:defRPr>
            </a:lvl3pPr>
            <a:lvl4pPr marL="790575" indent="-467850" algn="ctr">
              <a:lnSpc>
                <a:spcPct val="110000"/>
              </a:lnSpc>
              <a:spcBef>
                <a:spcPts val="2000"/>
              </a:spcBef>
              <a:defRPr sz="3600" spc="50">
                <a:solidFill>
                  <a:srgbClr val="EEF2EC"/>
                </a:solidFill>
              </a:defRPr>
            </a:lvl4pPr>
            <a:lvl5pPr marL="970573" indent="-395848" algn="ctr">
              <a:lnSpc>
                <a:spcPct val="110000"/>
              </a:lnSpc>
              <a:spcBef>
                <a:spcPts val="2000"/>
              </a:spcBef>
              <a:defRPr sz="3600" spc="50">
                <a:solidFill>
                  <a:srgbClr val="EEF2EC"/>
                </a:solidFill>
              </a:defRPr>
            </a:lvl5pPr>
          </a:lstStyle>
          <a:p>
            <a:r>
              <a:t>Body Level One</a:t>
            </a:r>
          </a:p>
          <a:p>
            <a:pPr lvl="1"/>
            <a:r>
              <a:t>Body Level Two</a:t>
            </a:r>
          </a:p>
          <a:p>
            <a:pPr lvl="2"/>
            <a:r>
              <a:t>Body Level Three</a:t>
            </a:r>
          </a:p>
          <a:p>
            <a:pPr lvl="3"/>
            <a:r>
              <a:t>Body Level Four</a:t>
            </a:r>
          </a:p>
          <a:p>
            <a:pPr lvl="4"/>
            <a:r>
              <a:t>Body Level Five</a:t>
            </a:r>
          </a:p>
        </p:txBody>
      </p:sp>
      <p:sp>
        <p:nvSpPr>
          <p:cNvPr id="45" name="Slide Number"/>
          <p:cNvSpPr txBox="1">
            <a:spLocks noGrp="1"/>
          </p:cNvSpPr>
          <p:nvPr>
            <p:ph type="sldNum" sz="quarter" idx="2"/>
          </p:nvPr>
        </p:nvSpPr>
        <p:spPr>
          <a:prstGeom prst="rect">
            <a:avLst/>
          </a:prstGeom>
        </p:spPr>
        <p:txBody>
          <a:bodyPr/>
          <a:lstStyle>
            <a:lvl1pPr>
              <a:defRPr>
                <a:solidFill>
                  <a:srgbClr val="EEF2EC"/>
                </a:solid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hank you – Blue template">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52" name="image2.png" descr="image2.png"/>
          <p:cNvPicPr>
            <a:picLocks noChangeAspect="1"/>
          </p:cNvPicPr>
          <p:nvPr/>
        </p:nvPicPr>
        <p:blipFill>
          <a:blip r:embed="rId3">
            <a:extLst/>
          </a:blip>
          <a:stretch>
            <a:fillRect/>
          </a:stretch>
        </p:blipFill>
        <p:spPr>
          <a:xfrm>
            <a:off x="258237" y="6151872"/>
            <a:ext cx="471952" cy="471952"/>
          </a:xfrm>
          <a:prstGeom prst="rect">
            <a:avLst/>
          </a:prstGeom>
          <a:ln w="12700">
            <a:miter lim="400000"/>
          </a:ln>
        </p:spPr>
      </p:pic>
      <p:sp>
        <p:nvSpPr>
          <p:cNvPr id="53" name="Visit us at…"/>
          <p:cNvSpPr txBox="1"/>
          <p:nvPr/>
        </p:nvSpPr>
        <p:spPr>
          <a:xfrm>
            <a:off x="6173787" y="4367212"/>
            <a:ext cx="1812927" cy="6096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defRPr sz="1000" spc="19">
                <a:solidFill>
                  <a:srgbClr val="EEF2EC"/>
                </a:solidFill>
                <a:latin typeface="Hind Light"/>
                <a:ea typeface="Hind Light"/>
                <a:cs typeface="Hind Light"/>
                <a:sym typeface="Hind Light"/>
              </a:defRPr>
            </a:pPr>
            <a:r>
              <a:t>Visit us at</a:t>
            </a:r>
          </a:p>
          <a:p>
            <a:pPr lvl="1">
              <a:defRPr sz="1000" spc="19">
                <a:solidFill>
                  <a:srgbClr val="EEF2EC"/>
                </a:solidFill>
                <a:latin typeface="Hind Medium"/>
                <a:ea typeface="Hind Medium"/>
                <a:cs typeface="Hind Medium"/>
                <a:sym typeface="Hind Medium"/>
              </a:defRPr>
            </a:pPr>
            <a:r>
              <a:t>www.internetsociety.org</a:t>
            </a:r>
          </a:p>
          <a:p>
            <a:pPr>
              <a:defRPr sz="1000" spc="19">
                <a:solidFill>
                  <a:srgbClr val="EEF2EC"/>
                </a:solidFill>
                <a:latin typeface="Hind Light"/>
                <a:ea typeface="Hind Light"/>
                <a:cs typeface="Hind Light"/>
                <a:sym typeface="Hind Light"/>
              </a:defRPr>
            </a:pPr>
            <a:r>
              <a:t>Follow us</a:t>
            </a:r>
          </a:p>
          <a:p>
            <a:pPr>
              <a:defRPr sz="1000" spc="19">
                <a:solidFill>
                  <a:srgbClr val="EEF2EC"/>
                </a:solidFill>
                <a:latin typeface="Hind Light"/>
                <a:ea typeface="Hind Light"/>
                <a:cs typeface="Hind Light"/>
                <a:sym typeface="Hind Light"/>
              </a:defRPr>
            </a:pPr>
            <a:r>
              <a:t>@internetsociety</a:t>
            </a:r>
          </a:p>
        </p:txBody>
      </p:sp>
      <p:sp>
        <p:nvSpPr>
          <p:cNvPr id="54" name="Galerie Jean-Malbuisson 15,  CH-1204 Geneva,  Switzerland. +41 22 807 1444"/>
          <p:cNvSpPr txBox="1"/>
          <p:nvPr/>
        </p:nvSpPr>
        <p:spPr>
          <a:xfrm>
            <a:off x="8056563" y="4367212"/>
            <a:ext cx="1812927" cy="762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defRPr sz="1000" spc="19">
                <a:solidFill>
                  <a:srgbClr val="EEF2EC"/>
                </a:solidFill>
                <a:latin typeface="Hind Light"/>
                <a:ea typeface="Hind Light"/>
                <a:cs typeface="Hind Light"/>
                <a:sym typeface="Hind Light"/>
              </a:defRPr>
            </a:pPr>
            <a:r>
              <a:t>Galerie Jean-Malbuisson 15, </a:t>
            </a:r>
            <a:br/>
            <a:r>
              <a:t>CH-1204 Geneva, </a:t>
            </a:r>
            <a:br/>
            <a:r>
              <a:t>Switzerland.</a:t>
            </a:r>
            <a:br/>
            <a:r>
              <a:t>+41 22 807 1444</a:t>
            </a:r>
          </a:p>
        </p:txBody>
      </p:sp>
      <p:sp>
        <p:nvSpPr>
          <p:cNvPr id="55" name="1775 Wiehle Avenue,  Suite 201, Reston, VA  20190-5108 USA.  +1 703 439 2120"/>
          <p:cNvSpPr txBox="1"/>
          <p:nvPr/>
        </p:nvSpPr>
        <p:spPr>
          <a:xfrm>
            <a:off x="9932988" y="4367212"/>
            <a:ext cx="1812927" cy="762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defRPr sz="1000" spc="19">
                <a:solidFill>
                  <a:srgbClr val="EEF2EC"/>
                </a:solidFill>
                <a:latin typeface="Hind Light"/>
                <a:ea typeface="Hind Light"/>
                <a:cs typeface="Hind Light"/>
                <a:sym typeface="Hind Light"/>
              </a:defRPr>
            </a:pPr>
            <a:r>
              <a:t>1775 Wiehle Avenue, </a:t>
            </a:r>
            <a:br/>
            <a:r>
              <a:t>Suite 201, Reston, VA </a:t>
            </a:r>
            <a:br/>
            <a:r>
              <a:t>20190-5108 USA. </a:t>
            </a:r>
            <a:br/>
            <a:r>
              <a:t>+1 703 439 2120</a:t>
            </a:r>
          </a:p>
        </p:txBody>
      </p:sp>
      <p:sp>
        <p:nvSpPr>
          <p:cNvPr id="56" name="Thank you."/>
          <p:cNvSpPr txBox="1"/>
          <p:nvPr/>
        </p:nvSpPr>
        <p:spPr>
          <a:xfrm>
            <a:off x="539999" y="2281238"/>
            <a:ext cx="9001126" cy="914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09000"/>
              </a:lnSpc>
              <a:defRPr sz="6000" spc="20">
                <a:solidFill>
                  <a:srgbClr val="EEF2EC"/>
                </a:solidFill>
                <a:latin typeface="Hind Light"/>
                <a:ea typeface="Hind Light"/>
                <a:cs typeface="Hind Light"/>
                <a:sym typeface="Hind Light"/>
              </a:defRPr>
            </a:lvl1pPr>
          </a:lstStyle>
          <a:p>
            <a:r>
              <a:t>Thank you.</a:t>
            </a:r>
          </a:p>
        </p:txBody>
      </p:sp>
      <p:sp>
        <p:nvSpPr>
          <p:cNvPr id="57" name="Body Level One…"/>
          <p:cNvSpPr txBox="1">
            <a:spLocks noGrp="1"/>
          </p:cNvSpPr>
          <p:nvPr>
            <p:ph type="body" sz="quarter" idx="1"/>
          </p:nvPr>
        </p:nvSpPr>
        <p:spPr>
          <a:xfrm>
            <a:off x="539999" y="4255700"/>
            <a:ext cx="4097554" cy="2506220"/>
          </a:xfrm>
          <a:prstGeom prst="rect">
            <a:avLst/>
          </a:prstGeom>
        </p:spPr>
        <p:txBody>
          <a:bodyPr/>
          <a:lstStyle>
            <a:lvl1pPr>
              <a:lnSpc>
                <a:spcPct val="116999"/>
              </a:lnSpc>
              <a:defRPr sz="1500" spc="20">
                <a:solidFill>
                  <a:srgbClr val="EEF2EC"/>
                </a:solidFill>
              </a:defRPr>
            </a:lvl1pPr>
            <a:lvl2pPr>
              <a:lnSpc>
                <a:spcPct val="116999"/>
              </a:lnSpc>
              <a:defRPr sz="1500" spc="20">
                <a:solidFill>
                  <a:srgbClr val="EEF2EC"/>
                </a:solidFill>
              </a:defRPr>
            </a:lvl2pPr>
            <a:lvl3pPr marL="0" indent="0">
              <a:lnSpc>
                <a:spcPct val="116999"/>
              </a:lnSpc>
              <a:buSzTx/>
              <a:buNone/>
              <a:defRPr sz="1500" spc="20">
                <a:solidFill>
                  <a:srgbClr val="EEF2EC"/>
                </a:solidFill>
              </a:defRPr>
            </a:lvl3pPr>
            <a:lvl4pPr marL="517662" indent="-194936">
              <a:lnSpc>
                <a:spcPct val="116999"/>
              </a:lnSpc>
              <a:defRPr sz="1500" spc="20">
                <a:solidFill>
                  <a:srgbClr val="EEF2EC"/>
                </a:solidFill>
              </a:defRPr>
            </a:lvl4pPr>
            <a:lvl5pPr marL="739662" indent="-164937">
              <a:lnSpc>
                <a:spcPct val="116999"/>
              </a:lnSpc>
              <a:defRPr sz="1500" spc="20">
                <a:solidFill>
                  <a:srgbClr val="EEF2EC"/>
                </a:solidFill>
              </a:defRPr>
            </a:lvl5pPr>
          </a:lstStyle>
          <a:p>
            <a:r>
              <a:t>Body Level One</a:t>
            </a:r>
          </a:p>
          <a:p>
            <a:pPr lvl="1"/>
            <a:r>
              <a:rPr dirty="0"/>
              <a:t>Body Level Two</a:t>
            </a:r>
          </a:p>
          <a:p>
            <a:pPr lvl="2"/>
            <a:r>
              <a:rPr dirty="0"/>
              <a:t>Body Level Three</a:t>
            </a:r>
          </a:p>
          <a:p>
            <a:pPr lvl="3"/>
            <a:r>
              <a:rPr dirty="0"/>
              <a:t>Body Level Four</a:t>
            </a:r>
          </a:p>
          <a:p>
            <a:pPr lvl="4"/>
            <a:r>
              <a:rPr dirty="0"/>
              <a:t>Body Level Five</a:t>
            </a:r>
          </a:p>
        </p:txBody>
      </p:sp>
      <p:sp>
        <p:nvSpPr>
          <p:cNvPr id="58" name="Slide Number"/>
          <p:cNvSpPr txBox="1">
            <a:spLocks noGrp="1"/>
          </p:cNvSpPr>
          <p:nvPr>
            <p:ph type="sldNum" sz="quarter" idx="2"/>
          </p:nvPr>
        </p:nvSpPr>
        <p:spPr>
          <a:prstGeom prst="rect">
            <a:avLst/>
          </a:prstGeom>
        </p:spPr>
        <p:txBody>
          <a:bodyPr/>
          <a:lstStyle>
            <a:lvl1pPr>
              <a:defRPr>
                <a:solidFill>
                  <a:srgbClr val="EEF2EC"/>
                </a:solidFill>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Get involved – Blue template">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65" name="image2.png" descr="image2.png"/>
          <p:cNvPicPr>
            <a:picLocks noChangeAspect="1"/>
          </p:cNvPicPr>
          <p:nvPr/>
        </p:nvPicPr>
        <p:blipFill>
          <a:blip r:embed="rId3">
            <a:extLst/>
          </a:blip>
          <a:stretch>
            <a:fillRect/>
          </a:stretch>
        </p:blipFill>
        <p:spPr>
          <a:xfrm>
            <a:off x="533400" y="6299200"/>
            <a:ext cx="190500" cy="190500"/>
          </a:xfrm>
          <a:prstGeom prst="rect">
            <a:avLst/>
          </a:prstGeom>
          <a:ln w="12700">
            <a:miter lim="400000"/>
          </a:ln>
        </p:spPr>
      </p:pic>
      <p:sp>
        <p:nvSpPr>
          <p:cNvPr id="66" name="Visit us at…"/>
          <p:cNvSpPr txBox="1"/>
          <p:nvPr/>
        </p:nvSpPr>
        <p:spPr>
          <a:xfrm>
            <a:off x="6173787" y="4367212"/>
            <a:ext cx="1812927" cy="6096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defRPr sz="1000" spc="19">
                <a:solidFill>
                  <a:srgbClr val="EEF2EC"/>
                </a:solidFill>
                <a:latin typeface="Hind Light"/>
                <a:ea typeface="Hind Light"/>
                <a:cs typeface="Hind Light"/>
                <a:sym typeface="Hind Light"/>
              </a:defRPr>
            </a:pPr>
            <a:r>
              <a:t>Visit us at</a:t>
            </a:r>
          </a:p>
          <a:p>
            <a:pPr lvl="1">
              <a:defRPr sz="1000" spc="19">
                <a:solidFill>
                  <a:srgbClr val="EEF2EC"/>
                </a:solidFill>
                <a:latin typeface="Hind Medium"/>
                <a:ea typeface="Hind Medium"/>
                <a:cs typeface="Hind Medium"/>
                <a:sym typeface="Hind Medium"/>
              </a:defRPr>
            </a:pPr>
            <a:r>
              <a:t>www.internetsociety.org</a:t>
            </a:r>
          </a:p>
          <a:p>
            <a:pPr>
              <a:defRPr sz="1000" spc="19">
                <a:solidFill>
                  <a:srgbClr val="EEF2EC"/>
                </a:solidFill>
                <a:latin typeface="Hind Light"/>
                <a:ea typeface="Hind Light"/>
                <a:cs typeface="Hind Light"/>
                <a:sym typeface="Hind Light"/>
              </a:defRPr>
            </a:pPr>
            <a:r>
              <a:t>Follow us</a:t>
            </a:r>
          </a:p>
          <a:p>
            <a:pPr>
              <a:defRPr sz="1000" spc="19">
                <a:solidFill>
                  <a:srgbClr val="EEF2EC"/>
                </a:solidFill>
                <a:latin typeface="Hind Light"/>
                <a:ea typeface="Hind Light"/>
                <a:cs typeface="Hind Light"/>
                <a:sym typeface="Hind Light"/>
              </a:defRPr>
            </a:pPr>
            <a:r>
              <a:t>@internetsociety</a:t>
            </a:r>
          </a:p>
        </p:txBody>
      </p:sp>
      <p:sp>
        <p:nvSpPr>
          <p:cNvPr id="67" name="Galerie Jean-Malbuisson 15,  CH-1204 Geneva,  Switzerland. +41 22 807 1444"/>
          <p:cNvSpPr txBox="1"/>
          <p:nvPr/>
        </p:nvSpPr>
        <p:spPr>
          <a:xfrm>
            <a:off x="8056563" y="4367212"/>
            <a:ext cx="1812927" cy="762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defRPr sz="1000" spc="19">
                <a:solidFill>
                  <a:srgbClr val="EEF2EC"/>
                </a:solidFill>
                <a:latin typeface="Hind Light"/>
                <a:ea typeface="Hind Light"/>
                <a:cs typeface="Hind Light"/>
                <a:sym typeface="Hind Light"/>
              </a:defRPr>
            </a:pPr>
            <a:r>
              <a:t>Galerie Jean-Malbuisson 15, </a:t>
            </a:r>
            <a:br/>
            <a:r>
              <a:t>CH-1204 Geneva, </a:t>
            </a:r>
            <a:br/>
            <a:r>
              <a:t>Switzerland.</a:t>
            </a:r>
            <a:br/>
            <a:r>
              <a:t>+41 22 807 1444</a:t>
            </a:r>
          </a:p>
        </p:txBody>
      </p:sp>
      <p:sp>
        <p:nvSpPr>
          <p:cNvPr id="68" name="1775 Wiehle Avenue,  Suite 201, Reston, VA  20190-5108 USA.  +1 703 439 2120"/>
          <p:cNvSpPr txBox="1"/>
          <p:nvPr/>
        </p:nvSpPr>
        <p:spPr>
          <a:xfrm>
            <a:off x="9932988" y="4367212"/>
            <a:ext cx="1812927" cy="762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defRPr sz="1000" spc="19">
                <a:solidFill>
                  <a:srgbClr val="EEF2EC"/>
                </a:solidFill>
                <a:latin typeface="Hind Light"/>
                <a:ea typeface="Hind Light"/>
                <a:cs typeface="Hind Light"/>
                <a:sym typeface="Hind Light"/>
              </a:defRPr>
            </a:pPr>
            <a:r>
              <a:t>1775 Wiehle Avenue, </a:t>
            </a:r>
            <a:br/>
            <a:r>
              <a:t>Suite 201, Reston, VA </a:t>
            </a:r>
            <a:br/>
            <a:r>
              <a:t>20190-5108 USA. </a:t>
            </a:r>
            <a:br/>
            <a:r>
              <a:t>+1 703 439 2120</a:t>
            </a:r>
          </a:p>
        </p:txBody>
      </p:sp>
      <p:sp>
        <p:nvSpPr>
          <p:cNvPr id="69" name="Get involved."/>
          <p:cNvSpPr txBox="1"/>
          <p:nvPr/>
        </p:nvSpPr>
        <p:spPr>
          <a:xfrm>
            <a:off x="539999" y="2281238"/>
            <a:ext cx="9001126" cy="914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09000"/>
              </a:lnSpc>
              <a:defRPr sz="6000" spc="20">
                <a:solidFill>
                  <a:srgbClr val="EEF2EC"/>
                </a:solidFill>
                <a:latin typeface="Hind Light"/>
                <a:ea typeface="Hind Light"/>
                <a:cs typeface="Hind Light"/>
                <a:sym typeface="Hind Light"/>
              </a:defRPr>
            </a:lvl1pPr>
          </a:lstStyle>
          <a:p>
            <a:r>
              <a:t>Get involved.</a:t>
            </a:r>
          </a:p>
        </p:txBody>
      </p:sp>
      <p:sp>
        <p:nvSpPr>
          <p:cNvPr id="70" name="Body Level One…"/>
          <p:cNvSpPr txBox="1">
            <a:spLocks noGrp="1"/>
          </p:cNvSpPr>
          <p:nvPr>
            <p:ph type="body" sz="quarter" idx="1"/>
          </p:nvPr>
        </p:nvSpPr>
        <p:spPr>
          <a:xfrm>
            <a:off x="539999" y="4351780"/>
            <a:ext cx="4097554" cy="2506220"/>
          </a:xfrm>
          <a:prstGeom prst="rect">
            <a:avLst/>
          </a:prstGeom>
        </p:spPr>
        <p:txBody>
          <a:bodyPr/>
          <a:lstStyle>
            <a:lvl1pPr>
              <a:lnSpc>
                <a:spcPct val="116999"/>
              </a:lnSpc>
              <a:defRPr sz="1500" spc="20">
                <a:solidFill>
                  <a:srgbClr val="EEF2EC"/>
                </a:solidFill>
              </a:defRPr>
            </a:lvl1pPr>
            <a:lvl2pPr>
              <a:lnSpc>
                <a:spcPct val="116999"/>
              </a:lnSpc>
              <a:defRPr sz="1500" spc="20">
                <a:solidFill>
                  <a:srgbClr val="EEF2EC"/>
                </a:solidFill>
              </a:defRPr>
            </a:lvl2pPr>
            <a:lvl3pPr marL="0" indent="0">
              <a:lnSpc>
                <a:spcPct val="116999"/>
              </a:lnSpc>
              <a:buSzTx/>
              <a:buNone/>
              <a:defRPr sz="1500" spc="20">
                <a:solidFill>
                  <a:srgbClr val="EEF2EC"/>
                </a:solidFill>
              </a:defRPr>
            </a:lvl3pPr>
            <a:lvl4pPr marL="517662" indent="-194936">
              <a:lnSpc>
                <a:spcPct val="116999"/>
              </a:lnSpc>
              <a:defRPr sz="1500" spc="20">
                <a:solidFill>
                  <a:srgbClr val="EEF2EC"/>
                </a:solidFill>
              </a:defRPr>
            </a:lvl4pPr>
            <a:lvl5pPr marL="739662" indent="-164937">
              <a:lnSpc>
                <a:spcPct val="116999"/>
              </a:lnSpc>
              <a:defRPr sz="1500" spc="20">
                <a:solidFill>
                  <a:srgbClr val="EEF2EC"/>
                </a:solidFill>
              </a:defRPr>
            </a:lvl5pPr>
          </a:lstStyle>
          <a:p>
            <a:r>
              <a:t>Body Level One</a:t>
            </a:r>
          </a:p>
          <a:p>
            <a:pPr lvl="1"/>
            <a:r>
              <a:t>Body Level Two</a:t>
            </a:r>
          </a:p>
          <a:p>
            <a:pPr lvl="2"/>
            <a:r>
              <a:t>Body Level Three</a:t>
            </a:r>
          </a:p>
          <a:p>
            <a:pPr lvl="3"/>
            <a:r>
              <a:t>Body Level Four</a:t>
            </a:r>
          </a:p>
          <a:p>
            <a:pPr lvl="4"/>
            <a:r>
              <a:t>Body Level Five</a:t>
            </a:r>
          </a:p>
        </p:txBody>
      </p:sp>
      <p:sp>
        <p:nvSpPr>
          <p:cNvPr id="71" name="Slide Number"/>
          <p:cNvSpPr txBox="1">
            <a:spLocks noGrp="1"/>
          </p:cNvSpPr>
          <p:nvPr>
            <p:ph type="sldNum" sz="quarter" idx="2"/>
          </p:nvPr>
        </p:nvSpPr>
        <p:spPr>
          <a:prstGeom prst="rect">
            <a:avLst/>
          </a:prstGeom>
        </p:spPr>
        <p:txBody>
          <a:bodyPr/>
          <a:lstStyle>
            <a:lvl1pPr>
              <a:defRPr>
                <a:solidFill>
                  <a:srgbClr val="EEF2EC"/>
                </a:solidFill>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1 column – Text only – Blue template">
    <p:spTree>
      <p:nvGrpSpPr>
        <p:cNvPr id="1" name=""/>
        <p:cNvGrpSpPr/>
        <p:nvPr/>
      </p:nvGrpSpPr>
      <p:grpSpPr>
        <a:xfrm>
          <a:off x="0" y="0"/>
          <a:ext cx="0" cy="0"/>
          <a:chOff x="0" y="0"/>
          <a:chExt cx="0" cy="0"/>
        </a:xfrm>
      </p:grpSpPr>
      <p:sp>
        <p:nvSpPr>
          <p:cNvPr id="78" name="Title Text"/>
          <p:cNvSpPr txBox="1">
            <a:spLocks noGrp="1"/>
          </p:cNvSpPr>
          <p:nvPr>
            <p:ph type="title"/>
          </p:nvPr>
        </p:nvSpPr>
        <p:spPr>
          <a:prstGeom prst="rect">
            <a:avLst/>
          </a:prstGeom>
        </p:spPr>
        <p:txBody>
          <a:bodyPr/>
          <a:lstStyle/>
          <a:p>
            <a:r>
              <a:t>Title Text</a:t>
            </a:r>
          </a:p>
        </p:txBody>
      </p:sp>
      <p:sp>
        <p:nvSpPr>
          <p:cNvPr id="79" name="Body Level One…"/>
          <p:cNvSpPr txBox="1">
            <a:spLocks noGrp="1"/>
          </p:cNvSpPr>
          <p:nvPr>
            <p:ph type="body" idx="1"/>
          </p:nvPr>
        </p:nvSpPr>
        <p:spPr>
          <a:xfrm>
            <a:off x="1220224" y="1659910"/>
            <a:ext cx="11122274" cy="4934870"/>
          </a:xfrm>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2 column – Text + image – Blue template">
    <p:spTree>
      <p:nvGrpSpPr>
        <p:cNvPr id="1" name=""/>
        <p:cNvGrpSpPr/>
        <p:nvPr/>
      </p:nvGrpSpPr>
      <p:grpSpPr>
        <a:xfrm>
          <a:off x="0" y="0"/>
          <a:ext cx="0" cy="0"/>
          <a:chOff x="0" y="0"/>
          <a:chExt cx="0" cy="0"/>
        </a:xfrm>
      </p:grpSpPr>
      <p:sp>
        <p:nvSpPr>
          <p:cNvPr id="87" name="Rectangle"/>
          <p:cNvSpPr/>
          <p:nvPr/>
        </p:nvSpPr>
        <p:spPr>
          <a:xfrm>
            <a:off x="6175375" y="522286"/>
            <a:ext cx="5486400" cy="5581653"/>
          </a:xfrm>
          <a:prstGeom prst="rect">
            <a:avLst/>
          </a:prstGeom>
          <a:solidFill>
            <a:srgbClr val="FFFFFF"/>
          </a:solidFill>
          <a:ln w="12700">
            <a:miter lim="400000"/>
          </a:ln>
        </p:spPr>
        <p:txBody>
          <a:bodyPr lIns="45718" tIns="45718" rIns="45718" bIns="45718" anchor="ctr"/>
          <a:lstStyle/>
          <a:p>
            <a:pPr algn="ctr">
              <a:defRPr>
                <a:solidFill>
                  <a:srgbClr val="EEF2EC"/>
                </a:solidFill>
                <a:latin typeface="Hind Light"/>
                <a:ea typeface="Hind Light"/>
                <a:cs typeface="Hind Light"/>
                <a:sym typeface="Hind Light"/>
              </a:defRPr>
            </a:pPr>
            <a:endParaRPr/>
          </a:p>
        </p:txBody>
      </p:sp>
      <p:sp>
        <p:nvSpPr>
          <p:cNvPr id="88" name="Title Text"/>
          <p:cNvSpPr txBox="1">
            <a:spLocks noGrp="1"/>
          </p:cNvSpPr>
          <p:nvPr>
            <p:ph type="title"/>
          </p:nvPr>
        </p:nvSpPr>
        <p:spPr>
          <a:xfrm>
            <a:off x="540975" y="567099"/>
            <a:ext cx="5477205" cy="2290402"/>
          </a:xfrm>
          <a:prstGeom prst="rect">
            <a:avLst/>
          </a:prstGeom>
        </p:spPr>
        <p:txBody>
          <a:bodyPr/>
          <a:lstStyle/>
          <a:p>
            <a:r>
              <a:t>Title Text</a:t>
            </a:r>
          </a:p>
        </p:txBody>
      </p:sp>
      <p:sp>
        <p:nvSpPr>
          <p:cNvPr id="89" name="Body Level One…"/>
          <p:cNvSpPr txBox="1">
            <a:spLocks noGrp="1"/>
          </p:cNvSpPr>
          <p:nvPr>
            <p:ph type="body" sz="quarter" idx="1"/>
          </p:nvPr>
        </p:nvSpPr>
        <p:spPr>
          <a:xfrm>
            <a:off x="6286355" y="661059"/>
            <a:ext cx="5375917" cy="2102429"/>
          </a:xfrm>
          <a:prstGeom prst="rect">
            <a:avLst/>
          </a:prstGeom>
        </p:spPr>
        <p:txBody>
          <a:bodyPr/>
          <a:lstStyle>
            <a:lvl1pPr>
              <a:lnSpc>
                <a:spcPct val="100000"/>
              </a:lnSpc>
              <a:defRPr sz="1000"/>
            </a:lvl1pPr>
            <a:lvl2pPr>
              <a:lnSpc>
                <a:spcPct val="100000"/>
              </a:lnSpc>
              <a:defRPr sz="1000"/>
            </a:lvl2pPr>
            <a:lvl3pPr marL="149998" indent="-149998">
              <a:lnSpc>
                <a:spcPct val="100000"/>
              </a:lnSpc>
              <a:defRPr sz="1000"/>
            </a:lvl3pPr>
            <a:lvl4pPr marL="452682" indent="-129958">
              <a:lnSpc>
                <a:spcPct val="100000"/>
              </a:lnSpc>
              <a:defRPr sz="1000"/>
            </a:lvl4pPr>
            <a:lvl5pPr marL="684683" indent="-109958">
              <a:lnSpc>
                <a:spcPct val="100000"/>
              </a:lnSpc>
              <a:defRPr sz="1000"/>
            </a:lvl5pPr>
          </a:lstStyle>
          <a:p>
            <a:r>
              <a:t>Body Level One</a:t>
            </a:r>
          </a:p>
          <a:p>
            <a:pPr lvl="1"/>
            <a:r>
              <a:t>Body Level Two</a:t>
            </a:r>
          </a:p>
          <a:p>
            <a:pPr lvl="2"/>
            <a:r>
              <a:t>Body Level Three</a:t>
            </a:r>
          </a:p>
          <a:p>
            <a:pPr lvl="3"/>
            <a:r>
              <a:t>Body Level Four</a:t>
            </a:r>
          </a:p>
          <a:p>
            <a:pPr lvl="4"/>
            <a:r>
              <a:t>Body Level Five</a:t>
            </a: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91" name="image9.png" descr="image9.png"/>
          <p:cNvPicPr>
            <a:picLocks noChangeAspect="1"/>
          </p:cNvPicPr>
          <p:nvPr/>
        </p:nvPicPr>
        <p:blipFill>
          <a:blip r:embed="rId2">
            <a:extLst/>
          </a:blip>
          <a:stretch>
            <a:fillRect/>
          </a:stretch>
        </p:blipFill>
        <p:spPr>
          <a:xfrm>
            <a:off x="317021" y="6194308"/>
            <a:ext cx="447907" cy="447907"/>
          </a:xfrm>
          <a:prstGeom prst="rect">
            <a:avLst/>
          </a:prstGeom>
          <a:ln w="12700">
            <a:miter lim="400000"/>
          </a:ln>
        </p:spPr>
      </p:pic>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2 column – Text + large image – Blue template">
    <p:spTree>
      <p:nvGrpSpPr>
        <p:cNvPr id="1" name=""/>
        <p:cNvGrpSpPr/>
        <p:nvPr/>
      </p:nvGrpSpPr>
      <p:grpSpPr>
        <a:xfrm>
          <a:off x="0" y="0"/>
          <a:ext cx="0" cy="0"/>
          <a:chOff x="0" y="0"/>
          <a:chExt cx="0" cy="0"/>
        </a:xfrm>
      </p:grpSpPr>
      <p:sp>
        <p:nvSpPr>
          <p:cNvPr id="98" name="Title Text"/>
          <p:cNvSpPr txBox="1">
            <a:spLocks noGrp="1"/>
          </p:cNvSpPr>
          <p:nvPr>
            <p:ph type="title"/>
          </p:nvPr>
        </p:nvSpPr>
        <p:spPr>
          <a:xfrm>
            <a:off x="540977" y="567099"/>
            <a:ext cx="5483696" cy="2328502"/>
          </a:xfrm>
          <a:prstGeom prst="rect">
            <a:avLst/>
          </a:prstGeom>
        </p:spPr>
        <p:txBody>
          <a:bodyPr/>
          <a:lstStyle/>
          <a:p>
            <a:r>
              <a:t>Title Text</a:t>
            </a:r>
          </a:p>
        </p:txBody>
      </p:sp>
      <p:sp>
        <p:nvSpPr>
          <p:cNvPr id="99" name="Body Level One…"/>
          <p:cNvSpPr txBox="1">
            <a:spLocks noGrp="1"/>
          </p:cNvSpPr>
          <p:nvPr>
            <p:ph type="body" sz="quarter" idx="1"/>
          </p:nvPr>
        </p:nvSpPr>
        <p:spPr>
          <a:xfrm>
            <a:off x="6286355" y="661059"/>
            <a:ext cx="5375917" cy="2102429"/>
          </a:xfrm>
          <a:prstGeom prst="rect">
            <a:avLst/>
          </a:prstGeom>
        </p:spPr>
        <p:txBody>
          <a:bodyPr/>
          <a:lstStyle>
            <a:lvl1pPr>
              <a:lnSpc>
                <a:spcPct val="100000"/>
              </a:lnSpc>
              <a:defRPr sz="1000">
                <a:solidFill>
                  <a:srgbClr val="FFFFFF"/>
                </a:solidFill>
              </a:defRPr>
            </a:lvl1pPr>
            <a:lvl2pPr>
              <a:lnSpc>
                <a:spcPct val="100000"/>
              </a:lnSpc>
              <a:defRPr sz="1000">
                <a:solidFill>
                  <a:srgbClr val="FFFFFF"/>
                </a:solidFill>
              </a:defRPr>
            </a:lvl2pPr>
            <a:lvl3pPr marL="149998" indent="-149998">
              <a:lnSpc>
                <a:spcPct val="100000"/>
              </a:lnSpc>
              <a:defRPr sz="1000">
                <a:solidFill>
                  <a:srgbClr val="FFFFFF"/>
                </a:solidFill>
              </a:defRPr>
            </a:lvl3pPr>
            <a:lvl4pPr marL="452682" indent="-129958">
              <a:lnSpc>
                <a:spcPct val="100000"/>
              </a:lnSpc>
              <a:defRPr sz="1000">
                <a:solidFill>
                  <a:srgbClr val="FFFFFF"/>
                </a:solidFill>
              </a:defRPr>
            </a:lvl4pPr>
            <a:lvl5pPr marL="684683" indent="-109958">
              <a:lnSpc>
                <a:spcPct val="100000"/>
              </a:lnSpc>
              <a:defRPr sz="10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EF2EC"/>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540975" y="567099"/>
            <a:ext cx="11121298" cy="9813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p>
            <a:r>
              <a:t>Title Text</a:t>
            </a:r>
          </a:p>
        </p:txBody>
      </p:sp>
      <p:sp>
        <p:nvSpPr>
          <p:cNvPr id="3" name="Body Level One…"/>
          <p:cNvSpPr txBox="1">
            <a:spLocks noGrp="1"/>
          </p:cNvSpPr>
          <p:nvPr>
            <p:ph type="body" idx="1"/>
          </p:nvPr>
        </p:nvSpPr>
        <p:spPr>
          <a:xfrm>
            <a:off x="539999" y="1548398"/>
            <a:ext cx="11122274" cy="493487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507812" y="6342062"/>
            <a:ext cx="153964" cy="152401"/>
          </a:xfrm>
          <a:prstGeom prst="rect">
            <a:avLst/>
          </a:prstGeom>
          <a:ln w="12700">
            <a:miter lim="400000"/>
          </a:ln>
        </p:spPr>
        <p:txBody>
          <a:bodyPr wrap="none" lIns="0" tIns="0" rIns="0" bIns="0">
            <a:spAutoFit/>
          </a:bodyPr>
          <a:lstStyle>
            <a:lvl1pPr algn="r">
              <a:defRPr sz="1000">
                <a:latin typeface="Hind Light"/>
                <a:ea typeface="Hind Light"/>
                <a:cs typeface="Hind Light"/>
                <a:sym typeface="Hind Light"/>
              </a:defRPr>
            </a:lvl1pPr>
          </a:lstStyle>
          <a:p>
            <a:fld id="{86CB4B4D-7CA3-9044-876B-883B54F8677D}" type="slidenum">
              <a:t>‹#›</a:t>
            </a:fld>
            <a:endParaRPr/>
          </a:p>
        </p:txBody>
      </p:sp>
      <p:pic>
        <p:nvPicPr>
          <p:cNvPr id="5" name="image9.png" descr="image9.png"/>
          <p:cNvPicPr>
            <a:picLocks noChangeAspect="1"/>
          </p:cNvPicPr>
          <p:nvPr/>
        </p:nvPicPr>
        <p:blipFill>
          <a:blip r:embed="rId16">
            <a:extLst/>
          </a:blip>
          <a:stretch>
            <a:fillRect/>
          </a:stretch>
        </p:blipFill>
        <p:spPr>
          <a:xfrm>
            <a:off x="316045" y="6121633"/>
            <a:ext cx="447907" cy="447907"/>
          </a:xfrm>
          <a:prstGeom prst="rect">
            <a:avLst/>
          </a:prstGeom>
          <a:ln w="12700">
            <a:miter lim="4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Lst>
  <p:transition spd="med"/>
  <p:txStyles>
    <p:titleStyle>
      <a:lvl1pPr marL="0" marR="0" indent="0" algn="l" defTabSz="914400" rtl="0" latinLnBrk="0">
        <a:lnSpc>
          <a:spcPct val="105999"/>
        </a:lnSpc>
        <a:spcBef>
          <a:spcPts val="0"/>
        </a:spcBef>
        <a:spcAft>
          <a:spcPts val="0"/>
        </a:spcAft>
        <a:buClrTx/>
        <a:buSzTx/>
        <a:buFontTx/>
        <a:buNone/>
        <a:tabLst/>
        <a:defRPr sz="3000" b="0" i="0" u="none" strike="noStrike" cap="none" spc="20" baseline="0">
          <a:ln>
            <a:noFill/>
          </a:ln>
          <a:solidFill>
            <a:schemeClr val="accent2"/>
          </a:solidFill>
          <a:uFillTx/>
          <a:latin typeface="Hind Light"/>
          <a:ea typeface="Hind Light"/>
          <a:cs typeface="Hind Light"/>
          <a:sym typeface="Hind Light"/>
        </a:defRPr>
      </a:lvl1pPr>
      <a:lvl2pPr marL="0" marR="0" indent="0" algn="l" defTabSz="914400" rtl="0" latinLnBrk="0">
        <a:lnSpc>
          <a:spcPct val="105999"/>
        </a:lnSpc>
        <a:spcBef>
          <a:spcPts val="0"/>
        </a:spcBef>
        <a:spcAft>
          <a:spcPts val="0"/>
        </a:spcAft>
        <a:buClrTx/>
        <a:buSzTx/>
        <a:buFontTx/>
        <a:buNone/>
        <a:tabLst/>
        <a:defRPr sz="3000" b="0" i="0" u="none" strike="noStrike" cap="none" spc="20" baseline="0">
          <a:ln>
            <a:noFill/>
          </a:ln>
          <a:solidFill>
            <a:schemeClr val="accent2"/>
          </a:solidFill>
          <a:uFillTx/>
          <a:latin typeface="Hind Light"/>
          <a:ea typeface="Hind Light"/>
          <a:cs typeface="Hind Light"/>
          <a:sym typeface="Hind Light"/>
        </a:defRPr>
      </a:lvl2pPr>
      <a:lvl3pPr marL="0" marR="0" indent="0" algn="l" defTabSz="914400" rtl="0" latinLnBrk="0">
        <a:lnSpc>
          <a:spcPct val="105999"/>
        </a:lnSpc>
        <a:spcBef>
          <a:spcPts val="0"/>
        </a:spcBef>
        <a:spcAft>
          <a:spcPts val="0"/>
        </a:spcAft>
        <a:buClrTx/>
        <a:buSzTx/>
        <a:buFontTx/>
        <a:buNone/>
        <a:tabLst/>
        <a:defRPr sz="3000" b="0" i="0" u="none" strike="noStrike" cap="none" spc="20" baseline="0">
          <a:ln>
            <a:noFill/>
          </a:ln>
          <a:solidFill>
            <a:schemeClr val="accent2"/>
          </a:solidFill>
          <a:uFillTx/>
          <a:latin typeface="Hind Light"/>
          <a:ea typeface="Hind Light"/>
          <a:cs typeface="Hind Light"/>
          <a:sym typeface="Hind Light"/>
        </a:defRPr>
      </a:lvl3pPr>
      <a:lvl4pPr marL="0" marR="0" indent="0" algn="l" defTabSz="914400" rtl="0" latinLnBrk="0">
        <a:lnSpc>
          <a:spcPct val="105999"/>
        </a:lnSpc>
        <a:spcBef>
          <a:spcPts val="0"/>
        </a:spcBef>
        <a:spcAft>
          <a:spcPts val="0"/>
        </a:spcAft>
        <a:buClrTx/>
        <a:buSzTx/>
        <a:buFontTx/>
        <a:buNone/>
        <a:tabLst/>
        <a:defRPr sz="3000" b="0" i="0" u="none" strike="noStrike" cap="none" spc="20" baseline="0">
          <a:ln>
            <a:noFill/>
          </a:ln>
          <a:solidFill>
            <a:schemeClr val="accent2"/>
          </a:solidFill>
          <a:uFillTx/>
          <a:latin typeface="Hind Light"/>
          <a:ea typeface="Hind Light"/>
          <a:cs typeface="Hind Light"/>
          <a:sym typeface="Hind Light"/>
        </a:defRPr>
      </a:lvl4pPr>
      <a:lvl5pPr marL="0" marR="0" indent="0" algn="l" defTabSz="914400" rtl="0" latinLnBrk="0">
        <a:lnSpc>
          <a:spcPct val="105999"/>
        </a:lnSpc>
        <a:spcBef>
          <a:spcPts val="0"/>
        </a:spcBef>
        <a:spcAft>
          <a:spcPts val="0"/>
        </a:spcAft>
        <a:buClrTx/>
        <a:buSzTx/>
        <a:buFontTx/>
        <a:buNone/>
        <a:tabLst/>
        <a:defRPr sz="3000" b="0" i="0" u="none" strike="noStrike" cap="none" spc="20" baseline="0">
          <a:ln>
            <a:noFill/>
          </a:ln>
          <a:solidFill>
            <a:schemeClr val="accent2"/>
          </a:solidFill>
          <a:uFillTx/>
          <a:latin typeface="Hind Light"/>
          <a:ea typeface="Hind Light"/>
          <a:cs typeface="Hind Light"/>
          <a:sym typeface="Hind Light"/>
        </a:defRPr>
      </a:lvl5pPr>
      <a:lvl6pPr marL="0" marR="0" indent="0" algn="l" defTabSz="914400" rtl="0" latinLnBrk="0">
        <a:lnSpc>
          <a:spcPct val="105999"/>
        </a:lnSpc>
        <a:spcBef>
          <a:spcPts val="0"/>
        </a:spcBef>
        <a:spcAft>
          <a:spcPts val="0"/>
        </a:spcAft>
        <a:buClrTx/>
        <a:buSzTx/>
        <a:buFontTx/>
        <a:buNone/>
        <a:tabLst/>
        <a:defRPr sz="3000" b="0" i="0" u="none" strike="noStrike" cap="none" spc="20" baseline="0">
          <a:ln>
            <a:noFill/>
          </a:ln>
          <a:solidFill>
            <a:schemeClr val="accent2"/>
          </a:solidFill>
          <a:uFillTx/>
          <a:latin typeface="Hind Light"/>
          <a:ea typeface="Hind Light"/>
          <a:cs typeface="Hind Light"/>
          <a:sym typeface="Hind Light"/>
        </a:defRPr>
      </a:lvl6pPr>
      <a:lvl7pPr marL="0" marR="0" indent="0" algn="l" defTabSz="914400" rtl="0" latinLnBrk="0">
        <a:lnSpc>
          <a:spcPct val="105999"/>
        </a:lnSpc>
        <a:spcBef>
          <a:spcPts val="0"/>
        </a:spcBef>
        <a:spcAft>
          <a:spcPts val="0"/>
        </a:spcAft>
        <a:buClrTx/>
        <a:buSzTx/>
        <a:buFontTx/>
        <a:buNone/>
        <a:tabLst/>
        <a:defRPr sz="3000" b="0" i="0" u="none" strike="noStrike" cap="none" spc="20" baseline="0">
          <a:ln>
            <a:noFill/>
          </a:ln>
          <a:solidFill>
            <a:schemeClr val="accent2"/>
          </a:solidFill>
          <a:uFillTx/>
          <a:latin typeface="Hind Light"/>
          <a:ea typeface="Hind Light"/>
          <a:cs typeface="Hind Light"/>
          <a:sym typeface="Hind Light"/>
        </a:defRPr>
      </a:lvl7pPr>
      <a:lvl8pPr marL="0" marR="0" indent="0" algn="l" defTabSz="914400" rtl="0" latinLnBrk="0">
        <a:lnSpc>
          <a:spcPct val="105999"/>
        </a:lnSpc>
        <a:spcBef>
          <a:spcPts val="0"/>
        </a:spcBef>
        <a:spcAft>
          <a:spcPts val="0"/>
        </a:spcAft>
        <a:buClrTx/>
        <a:buSzTx/>
        <a:buFontTx/>
        <a:buNone/>
        <a:tabLst/>
        <a:defRPr sz="3000" b="0" i="0" u="none" strike="noStrike" cap="none" spc="20" baseline="0">
          <a:ln>
            <a:noFill/>
          </a:ln>
          <a:solidFill>
            <a:schemeClr val="accent2"/>
          </a:solidFill>
          <a:uFillTx/>
          <a:latin typeface="Hind Light"/>
          <a:ea typeface="Hind Light"/>
          <a:cs typeface="Hind Light"/>
          <a:sym typeface="Hind Light"/>
        </a:defRPr>
      </a:lvl8pPr>
      <a:lvl9pPr marL="0" marR="0" indent="0" algn="l" defTabSz="914400" rtl="0" latinLnBrk="0">
        <a:lnSpc>
          <a:spcPct val="105999"/>
        </a:lnSpc>
        <a:spcBef>
          <a:spcPts val="0"/>
        </a:spcBef>
        <a:spcAft>
          <a:spcPts val="0"/>
        </a:spcAft>
        <a:buClrTx/>
        <a:buSzTx/>
        <a:buFontTx/>
        <a:buNone/>
        <a:tabLst/>
        <a:defRPr sz="3000" b="0" i="0" u="none" strike="noStrike" cap="none" spc="20" baseline="0">
          <a:ln>
            <a:noFill/>
          </a:ln>
          <a:solidFill>
            <a:schemeClr val="accent2"/>
          </a:solidFill>
          <a:uFillTx/>
          <a:latin typeface="Hind Light"/>
          <a:ea typeface="Hind Light"/>
          <a:cs typeface="Hind Light"/>
          <a:sym typeface="Hind Light"/>
        </a:defRPr>
      </a:lvl9pPr>
    </p:titleStyle>
    <p:bodyStyle>
      <a:lvl1pPr marL="0" marR="0" indent="0" algn="l" defTabSz="914400" rtl="0" latinLnBrk="0">
        <a:lnSpc>
          <a:spcPct val="105999"/>
        </a:lnSpc>
        <a:spcBef>
          <a:spcPts val="1200"/>
        </a:spcBef>
        <a:spcAft>
          <a:spcPts val="0"/>
        </a:spcAft>
        <a:buClrTx/>
        <a:buSzTx/>
        <a:buFontTx/>
        <a:buNone/>
        <a:tabLst/>
        <a:defRPr sz="2000" b="0" i="0" u="none" strike="noStrike" cap="none" spc="19" baseline="0">
          <a:ln>
            <a:noFill/>
          </a:ln>
          <a:solidFill>
            <a:srgbClr val="0C1C2C"/>
          </a:solidFill>
          <a:uFillTx/>
          <a:latin typeface="Hind Light"/>
          <a:ea typeface="Hind Light"/>
          <a:cs typeface="Hind Light"/>
          <a:sym typeface="Hind Light"/>
        </a:defRPr>
      </a:lvl1pPr>
      <a:lvl2pPr marL="0" marR="0" indent="0" algn="l" defTabSz="914400" rtl="0" latinLnBrk="0">
        <a:lnSpc>
          <a:spcPct val="105999"/>
        </a:lnSpc>
        <a:spcBef>
          <a:spcPts val="1200"/>
        </a:spcBef>
        <a:spcAft>
          <a:spcPts val="0"/>
        </a:spcAft>
        <a:buClrTx/>
        <a:buSzTx/>
        <a:buFontTx/>
        <a:buNone/>
        <a:tabLst/>
        <a:defRPr sz="2000" b="0" i="0" u="none" strike="noStrike" cap="none" spc="19" baseline="0">
          <a:ln>
            <a:noFill/>
          </a:ln>
          <a:solidFill>
            <a:srgbClr val="0C1C2C"/>
          </a:solidFill>
          <a:uFillTx/>
          <a:latin typeface="Hind Light"/>
          <a:ea typeface="Hind Light"/>
          <a:cs typeface="Hind Light"/>
          <a:sym typeface="Hind Light"/>
        </a:defRPr>
      </a:lvl2pPr>
      <a:lvl3pPr marL="299999" marR="0" indent="-299999" algn="l" defTabSz="914400" rtl="0" latinLnBrk="0">
        <a:lnSpc>
          <a:spcPct val="105999"/>
        </a:lnSpc>
        <a:spcBef>
          <a:spcPts val="1200"/>
        </a:spcBef>
        <a:spcAft>
          <a:spcPts val="0"/>
        </a:spcAft>
        <a:buClrTx/>
        <a:buSzPct val="72000"/>
        <a:buFontTx/>
        <a:buChar char="—"/>
        <a:tabLst/>
        <a:defRPr sz="2000" b="0" i="0" u="none" strike="noStrike" cap="none" spc="19" baseline="0">
          <a:ln>
            <a:noFill/>
          </a:ln>
          <a:solidFill>
            <a:srgbClr val="0C1C2C"/>
          </a:solidFill>
          <a:uFillTx/>
          <a:latin typeface="Hind Light"/>
          <a:ea typeface="Hind Light"/>
          <a:cs typeface="Hind Light"/>
          <a:sym typeface="Hind Light"/>
        </a:defRPr>
      </a:lvl3pPr>
      <a:lvl4pPr marL="582640" marR="0" indent="-259915" algn="l" defTabSz="914400" rtl="0" latinLnBrk="0">
        <a:lnSpc>
          <a:spcPct val="105999"/>
        </a:lnSpc>
        <a:spcBef>
          <a:spcPts val="1200"/>
        </a:spcBef>
        <a:spcAft>
          <a:spcPts val="0"/>
        </a:spcAft>
        <a:buClrTx/>
        <a:buSzPct val="90000"/>
        <a:buFontTx/>
        <a:buChar char="–"/>
        <a:tabLst/>
        <a:defRPr sz="2000" b="0" i="0" u="none" strike="noStrike" cap="none" spc="19" baseline="0">
          <a:ln>
            <a:noFill/>
          </a:ln>
          <a:solidFill>
            <a:srgbClr val="0C1C2C"/>
          </a:solidFill>
          <a:uFillTx/>
          <a:latin typeface="Hind Light"/>
          <a:ea typeface="Hind Light"/>
          <a:cs typeface="Hind Light"/>
          <a:sym typeface="Hind Light"/>
        </a:defRPr>
      </a:lvl4pPr>
      <a:lvl5pPr marL="794640" marR="0" indent="-219915" algn="l" defTabSz="914400" rtl="0" latinLnBrk="0">
        <a:lnSpc>
          <a:spcPct val="105999"/>
        </a:lnSpc>
        <a:spcBef>
          <a:spcPts val="1200"/>
        </a:spcBef>
        <a:spcAft>
          <a:spcPts val="0"/>
        </a:spcAft>
        <a:buClrTx/>
        <a:buSzPct val="75000"/>
        <a:buFontTx/>
        <a:buChar char="•"/>
        <a:tabLst/>
        <a:defRPr sz="2000" b="0" i="0" u="none" strike="noStrike" cap="none" spc="19" baseline="0">
          <a:ln>
            <a:noFill/>
          </a:ln>
          <a:solidFill>
            <a:srgbClr val="0C1C2C"/>
          </a:solidFill>
          <a:uFillTx/>
          <a:latin typeface="Hind Light"/>
          <a:ea typeface="Hind Light"/>
          <a:cs typeface="Hind Light"/>
          <a:sym typeface="Hind Light"/>
        </a:defRPr>
      </a:lvl5pPr>
      <a:lvl6pPr marL="2540000" marR="0" indent="-254000" algn="l" defTabSz="914400" rtl="0" latinLnBrk="0">
        <a:lnSpc>
          <a:spcPct val="105999"/>
        </a:lnSpc>
        <a:spcBef>
          <a:spcPts val="1200"/>
        </a:spcBef>
        <a:spcAft>
          <a:spcPts val="0"/>
        </a:spcAft>
        <a:buClrTx/>
        <a:buSzPct val="100000"/>
        <a:buFontTx/>
        <a:buChar char="•"/>
        <a:tabLst/>
        <a:defRPr sz="2000" b="0" i="0" u="none" strike="noStrike" cap="none" spc="19" baseline="0">
          <a:ln>
            <a:noFill/>
          </a:ln>
          <a:solidFill>
            <a:srgbClr val="0C1C2C"/>
          </a:solidFill>
          <a:uFillTx/>
          <a:latin typeface="Hind Light"/>
          <a:ea typeface="Hind Light"/>
          <a:cs typeface="Hind Light"/>
          <a:sym typeface="Hind Light"/>
        </a:defRPr>
      </a:lvl6pPr>
      <a:lvl7pPr marL="2997200" marR="0" indent="-254000" algn="l" defTabSz="914400" rtl="0" latinLnBrk="0">
        <a:lnSpc>
          <a:spcPct val="105999"/>
        </a:lnSpc>
        <a:spcBef>
          <a:spcPts val="1200"/>
        </a:spcBef>
        <a:spcAft>
          <a:spcPts val="0"/>
        </a:spcAft>
        <a:buClrTx/>
        <a:buSzPct val="100000"/>
        <a:buFontTx/>
        <a:buChar char="•"/>
        <a:tabLst/>
        <a:defRPr sz="2000" b="0" i="0" u="none" strike="noStrike" cap="none" spc="19" baseline="0">
          <a:ln>
            <a:noFill/>
          </a:ln>
          <a:solidFill>
            <a:srgbClr val="0C1C2C"/>
          </a:solidFill>
          <a:uFillTx/>
          <a:latin typeface="Hind Light"/>
          <a:ea typeface="Hind Light"/>
          <a:cs typeface="Hind Light"/>
          <a:sym typeface="Hind Light"/>
        </a:defRPr>
      </a:lvl7pPr>
      <a:lvl8pPr marL="3454400" marR="0" indent="-254000" algn="l" defTabSz="914400" rtl="0" latinLnBrk="0">
        <a:lnSpc>
          <a:spcPct val="105999"/>
        </a:lnSpc>
        <a:spcBef>
          <a:spcPts val="1200"/>
        </a:spcBef>
        <a:spcAft>
          <a:spcPts val="0"/>
        </a:spcAft>
        <a:buClrTx/>
        <a:buSzPct val="100000"/>
        <a:buFontTx/>
        <a:buChar char="•"/>
        <a:tabLst/>
        <a:defRPr sz="2000" b="0" i="0" u="none" strike="noStrike" cap="none" spc="19" baseline="0">
          <a:ln>
            <a:noFill/>
          </a:ln>
          <a:solidFill>
            <a:srgbClr val="0C1C2C"/>
          </a:solidFill>
          <a:uFillTx/>
          <a:latin typeface="Hind Light"/>
          <a:ea typeface="Hind Light"/>
          <a:cs typeface="Hind Light"/>
          <a:sym typeface="Hind Light"/>
        </a:defRPr>
      </a:lvl8pPr>
      <a:lvl9pPr marL="3911600" marR="0" indent="-254000" algn="l" defTabSz="914400" rtl="0" latinLnBrk="0">
        <a:lnSpc>
          <a:spcPct val="105999"/>
        </a:lnSpc>
        <a:spcBef>
          <a:spcPts val="1200"/>
        </a:spcBef>
        <a:spcAft>
          <a:spcPts val="0"/>
        </a:spcAft>
        <a:buClrTx/>
        <a:buSzPct val="100000"/>
        <a:buFontTx/>
        <a:buChar char="•"/>
        <a:tabLst/>
        <a:defRPr sz="2000" b="0" i="0" u="none" strike="noStrike" cap="none" spc="19" baseline="0">
          <a:ln>
            <a:noFill/>
          </a:ln>
          <a:solidFill>
            <a:srgbClr val="0C1C2C"/>
          </a:solidFill>
          <a:uFillTx/>
          <a:latin typeface="Hind Light"/>
          <a:ea typeface="Hind Light"/>
          <a:cs typeface="Hind Light"/>
          <a:sym typeface="Hind Light"/>
        </a:defRPr>
      </a:lvl9pPr>
    </p:bodyStyle>
    <p:otherStyle>
      <a:lvl1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ind Light"/>
        </a:defRPr>
      </a:lvl1pPr>
      <a:lvl2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ind Light"/>
        </a:defRPr>
      </a:lvl2pPr>
      <a:lvl3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ind Light"/>
        </a:defRPr>
      </a:lvl3pPr>
      <a:lvl4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ind Light"/>
        </a:defRPr>
      </a:lvl4pPr>
      <a:lvl5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ind Light"/>
        </a:defRPr>
      </a:lvl5pPr>
      <a:lvl6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ind Light"/>
        </a:defRPr>
      </a:lvl6pPr>
      <a:lvl7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ind Light"/>
        </a:defRPr>
      </a:lvl7pPr>
      <a:lvl8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ind Light"/>
        </a:defRPr>
      </a:lvl8pPr>
      <a:lvl9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ind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https://otalliance.org/IoT"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mailto:wilton@isoc.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Presentation title – Client name"/>
          <p:cNvSpPr txBox="1"/>
          <p:nvPr/>
        </p:nvSpPr>
        <p:spPr>
          <a:xfrm>
            <a:off x="0" y="6342062"/>
            <a:ext cx="7031038" cy="370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a:latin typeface="Hind Light"/>
                <a:ea typeface="Hind Light"/>
                <a:cs typeface="Hind Light"/>
                <a:sym typeface="Hind Light"/>
              </a:defRPr>
            </a:lvl1pPr>
          </a:lstStyle>
          <a:p>
            <a:r>
              <a:t>Presentation title – Client name</a:t>
            </a:r>
          </a:p>
        </p:txBody>
      </p:sp>
      <p:sp>
        <p:nvSpPr>
          <p:cNvPr id="174" name="ICTP Trieste,…"/>
          <p:cNvSpPr txBox="1">
            <a:spLocks noGrp="1"/>
          </p:cNvSpPr>
          <p:nvPr>
            <p:ph type="body" sz="quarter" idx="1"/>
          </p:nvPr>
        </p:nvSpPr>
        <p:spPr>
          <a:xfrm>
            <a:off x="534987" y="4585694"/>
            <a:ext cx="9001126" cy="913456"/>
          </a:xfrm>
          <a:prstGeom prst="rect">
            <a:avLst/>
          </a:prstGeom>
        </p:spPr>
        <p:txBody>
          <a:bodyPr/>
          <a:lstStyle/>
          <a:p>
            <a:pPr defTabSz="694944">
              <a:spcBef>
                <a:spcPts val="0"/>
              </a:spcBef>
              <a:defRPr sz="2100" spc="0"/>
            </a:pPr>
            <a:r>
              <a:rPr lang="en-US" dirty="0" smtClean="0"/>
              <a:t>African Union Commission</a:t>
            </a:r>
            <a:r>
              <a:rPr dirty="0" smtClean="0"/>
              <a:t> </a:t>
            </a:r>
            <a:endParaRPr dirty="0"/>
          </a:p>
          <a:p>
            <a:pPr defTabSz="694944">
              <a:spcBef>
                <a:spcPts val="0"/>
              </a:spcBef>
              <a:defRPr sz="2100" spc="0"/>
            </a:pPr>
            <a:r>
              <a:rPr dirty="0"/>
              <a:t>April </a:t>
            </a:r>
            <a:r>
              <a:rPr dirty="0" smtClean="0"/>
              <a:t>201</a:t>
            </a:r>
            <a:r>
              <a:rPr lang="en-US" dirty="0" smtClean="0"/>
              <a:t>9</a:t>
            </a:r>
            <a:endParaRPr dirty="0"/>
          </a:p>
        </p:txBody>
      </p:sp>
      <p:sp>
        <p:nvSpPr>
          <p:cNvPr id="175" name="IoT Privacy, Security and Trust"/>
          <p:cNvSpPr txBox="1">
            <a:spLocks noGrp="1"/>
          </p:cNvSpPr>
          <p:nvPr>
            <p:ph type="title"/>
          </p:nvPr>
        </p:nvSpPr>
        <p:spPr>
          <a:xfrm>
            <a:off x="534987" y="4085633"/>
            <a:ext cx="9001126" cy="500064"/>
          </a:xfrm>
          <a:prstGeom prst="rect">
            <a:avLst/>
          </a:prstGeom>
        </p:spPr>
        <p:txBody>
          <a:bodyPr/>
          <a:lstStyle>
            <a:lvl1pPr defTabSz="704087">
              <a:defRPr sz="2400" spc="0"/>
            </a:lvl1pPr>
          </a:lstStyle>
          <a:p>
            <a:r>
              <a:rPr dirty="0"/>
              <a:t>IoT </a:t>
            </a:r>
            <a:r>
              <a:rPr lang="en-US" dirty="0" smtClean="0"/>
              <a:t>and the Online Trust Alliance framework</a:t>
            </a:r>
            <a:endParaRPr dirty="0"/>
          </a:p>
        </p:txBody>
      </p:sp>
      <p:sp>
        <p:nvSpPr>
          <p:cNvPr id="176" name="Robin Wilton…"/>
          <p:cNvSpPr txBox="1"/>
          <p:nvPr/>
        </p:nvSpPr>
        <p:spPr>
          <a:xfrm>
            <a:off x="533400" y="5605462"/>
            <a:ext cx="4097338" cy="901702"/>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p>
            <a:pPr lvl="1">
              <a:lnSpc>
                <a:spcPct val="116999"/>
              </a:lnSpc>
              <a:defRPr sz="1500">
                <a:solidFill>
                  <a:srgbClr val="EEF2EC"/>
                </a:solidFill>
                <a:latin typeface="Hind Medium"/>
                <a:ea typeface="Hind Medium"/>
                <a:cs typeface="Hind Medium"/>
                <a:sym typeface="Hind Medium"/>
              </a:defRPr>
            </a:pPr>
            <a:r>
              <a:rPr dirty="0"/>
              <a:t>Robin Wilton</a:t>
            </a:r>
          </a:p>
          <a:p>
            <a:pPr lvl="1">
              <a:lnSpc>
                <a:spcPct val="116999"/>
              </a:lnSpc>
              <a:defRPr sz="1500">
                <a:solidFill>
                  <a:srgbClr val="EEF2EC"/>
                </a:solidFill>
                <a:latin typeface="Hind Medium"/>
                <a:ea typeface="Hind Medium"/>
                <a:cs typeface="Hind Medium"/>
                <a:sym typeface="Hind Medium"/>
              </a:defRPr>
            </a:pPr>
            <a:r>
              <a:rPr lang="en-US" dirty="0" smtClean="0"/>
              <a:t>Senior Adviser, Internet Trust</a:t>
            </a:r>
            <a:endParaRPr spc="20" dirty="0"/>
          </a:p>
          <a:p>
            <a:pPr lvl="2">
              <a:lnSpc>
                <a:spcPct val="116999"/>
              </a:lnSpc>
              <a:defRPr sz="1500">
                <a:solidFill>
                  <a:schemeClr val="accent2"/>
                </a:solidFill>
                <a:latin typeface="Hind Light"/>
                <a:ea typeface="Hind Light"/>
                <a:cs typeface="Hind Light"/>
                <a:sym typeface="Hind Light"/>
              </a:defRPr>
            </a:pPr>
            <a:r>
              <a:rPr dirty="0"/>
              <a:t>wilton@isoc.org</a:t>
            </a:r>
          </a:p>
        </p:txBody>
      </p:sp>
      <p:sp>
        <p:nvSpPr>
          <p:cNvPr id="177" name="Slide Number"/>
          <p:cNvSpPr txBox="1">
            <a:spLocks noGrp="1"/>
          </p:cNvSpPr>
          <p:nvPr>
            <p:ph type="sldNum" sz="quarter" idx="2"/>
          </p:nvPr>
        </p:nvSpPr>
        <p:spPr>
          <a:xfrm>
            <a:off x="12065000" y="6342062"/>
            <a:ext cx="127002" cy="152401"/>
          </a:xfrm>
          <a:prstGeom prst="rect">
            <a:avLst/>
          </a:prstGeom>
          <a:extLst>
            <a:ext uri="{C572A759-6A51-4108-AA02-DFA0A04FC94B}">
              <ma14:wrappingTextBoxFlag xmlns:ma14="http://schemas.microsoft.com/office/mac/drawingml/2011/main" val="1"/>
            </a:ext>
          </a:extLst>
        </p:spPr>
        <p:txBody>
          <a:bodyPr wrap="square">
            <a:normAutofit/>
          </a:bodyPr>
          <a:lstStyle/>
          <a:p>
            <a:fld id="{86CB4B4D-7CA3-9044-876B-883B54F8677D}" type="slidenum">
              <a:t>1</a:t>
            </a:fld>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So, how do we decide how to do the right thing?"/>
          <p:cNvSpPr txBox="1">
            <a:spLocks noGrp="1"/>
          </p:cNvSpPr>
          <p:nvPr>
            <p:ph type="body" sz="half" idx="4294967295"/>
          </p:nvPr>
        </p:nvSpPr>
        <p:spPr>
          <a:xfrm>
            <a:off x="1795462" y="1260474"/>
            <a:ext cx="6804026" cy="2498727"/>
          </a:xfrm>
          <a:prstGeom prst="rect">
            <a:avLst/>
          </a:prstGeom>
        </p:spPr>
        <p:txBody>
          <a:bodyPr lIns="91438" tIns="91438" rIns="91438" bIns="91438"/>
          <a:lstStyle/>
          <a:p>
            <a:pPr>
              <a:lnSpc>
                <a:spcPct val="90000"/>
              </a:lnSpc>
              <a:spcBef>
                <a:spcPts val="2400"/>
              </a:spcBef>
              <a:defRPr sz="3600" b="1" spc="0">
                <a:solidFill>
                  <a:srgbClr val="535353"/>
                </a:solidFill>
                <a:latin typeface="Arial"/>
                <a:ea typeface="Arial"/>
                <a:cs typeface="Arial"/>
                <a:sym typeface="Arial"/>
              </a:defRPr>
            </a:pPr>
            <a:endParaRPr b="0">
              <a:solidFill>
                <a:srgbClr val="FFFFFF"/>
              </a:solidFill>
            </a:endParaRPr>
          </a:p>
          <a:p>
            <a:pPr>
              <a:lnSpc>
                <a:spcPct val="90000"/>
              </a:lnSpc>
              <a:spcBef>
                <a:spcPts val="2400"/>
              </a:spcBef>
              <a:defRPr sz="3600" b="1" spc="0">
                <a:solidFill>
                  <a:srgbClr val="535353"/>
                </a:solidFill>
                <a:latin typeface="Arial"/>
                <a:ea typeface="Arial"/>
                <a:cs typeface="Arial"/>
                <a:sym typeface="Arial"/>
              </a:defRPr>
            </a:pPr>
            <a:r>
              <a:rPr b="0">
                <a:solidFill>
                  <a:srgbClr val="FFFFFF"/>
                </a:solidFill>
              </a:rPr>
              <a:t>So, how do we decide how to do the right thing?</a:t>
            </a:r>
          </a:p>
        </p:txBody>
      </p:sp>
      <p:sp>
        <p:nvSpPr>
          <p:cNvPr id="385" name="Line"/>
          <p:cNvSpPr/>
          <p:nvPr/>
        </p:nvSpPr>
        <p:spPr>
          <a:xfrm>
            <a:off x="1943100" y="483869"/>
            <a:ext cx="1697038" cy="1"/>
          </a:xfrm>
          <a:prstGeom prst="line">
            <a:avLst/>
          </a:prstGeom>
          <a:ln w="50800">
            <a:solidFill>
              <a:srgbClr val="FFFFFF"/>
            </a:solidFill>
          </a:ln>
        </p:spPr>
        <p:txBody>
          <a:bodyPr lIns="45718" tIns="45718" rIns="45718" bIns="45718"/>
          <a:lstStyle/>
          <a:p>
            <a:pPr defTabSz="457200">
              <a:defRPr sz="1200">
                <a:solidFill>
                  <a:srgbClr val="000000"/>
                </a:solidFill>
              </a:defRPr>
            </a:pPr>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Embedding values into the design process"/>
          <p:cNvSpPr txBox="1">
            <a:spLocks noGrp="1"/>
          </p:cNvSpPr>
          <p:nvPr>
            <p:ph type="title"/>
          </p:nvPr>
        </p:nvSpPr>
        <p:spPr>
          <a:xfrm>
            <a:off x="540977" y="399137"/>
            <a:ext cx="8365432" cy="781963"/>
          </a:xfrm>
          <a:prstGeom prst="rect">
            <a:avLst/>
          </a:prstGeom>
        </p:spPr>
        <p:txBody>
          <a:bodyPr/>
          <a:lstStyle>
            <a:lvl1pPr>
              <a:defRPr spc="0"/>
            </a:lvl1pPr>
          </a:lstStyle>
          <a:p>
            <a:r>
              <a:t>Embedding values into the design process</a:t>
            </a:r>
          </a:p>
        </p:txBody>
      </p:sp>
      <p:sp>
        <p:nvSpPr>
          <p:cNvPr id="389" name="Slide Number"/>
          <p:cNvSpPr txBox="1">
            <a:spLocks noGrp="1"/>
          </p:cNvSpPr>
          <p:nvPr>
            <p:ph type="sldNum" sz="quarter" idx="2"/>
          </p:nvPr>
        </p:nvSpPr>
        <p:spPr>
          <a:xfrm>
            <a:off x="11534774" y="6342062"/>
            <a:ext cx="127002" cy="152401"/>
          </a:xfrm>
          <a:prstGeom prst="rect">
            <a:avLst/>
          </a:prstGeom>
          <a:extLst>
            <a:ext uri="{C572A759-6A51-4108-AA02-DFA0A04FC94B}">
              <ma14:wrappingTextBoxFlag xmlns:ma14="http://schemas.microsoft.com/office/mac/drawingml/2011/main" val="1"/>
            </a:ext>
          </a:extLst>
        </p:spPr>
        <p:txBody>
          <a:bodyPr wrap="square">
            <a:normAutofit/>
          </a:bodyPr>
          <a:lstStyle/>
          <a:p>
            <a:fld id="{86CB4B4D-7CA3-9044-876B-883B54F8677D}" type="slidenum">
              <a:t>11</a:t>
            </a:fld>
            <a:endParaRPr/>
          </a:p>
        </p:txBody>
      </p:sp>
      <p:sp>
        <p:nvSpPr>
          <p:cNvPr id="390" name="First: recognise that no technology is ethically neutral;…"/>
          <p:cNvSpPr txBox="1"/>
          <p:nvPr/>
        </p:nvSpPr>
        <p:spPr>
          <a:xfrm>
            <a:off x="1522216" y="1181100"/>
            <a:ext cx="8365432" cy="698652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200526" indent="-200526">
              <a:lnSpc>
                <a:spcPct val="105999"/>
              </a:lnSpc>
              <a:spcBef>
                <a:spcPts val="1200"/>
              </a:spcBef>
              <a:buSzPct val="60000"/>
              <a:buBlip>
                <a:blip r:embed="rId3"/>
              </a:buBlip>
              <a:defRPr sz="2200">
                <a:latin typeface="Hind Light"/>
                <a:ea typeface="Hind Light"/>
                <a:cs typeface="Hind Light"/>
                <a:sym typeface="Hind Light"/>
              </a:defRPr>
            </a:pPr>
            <a:r>
              <a:rPr sz="2000" dirty="0"/>
              <a:t>First: recognise that </a:t>
            </a:r>
            <a:r>
              <a:rPr sz="2000" u="sng" dirty="0"/>
              <a:t>no technology is ethically neutral</a:t>
            </a:r>
            <a:r>
              <a:rPr sz="2000" dirty="0"/>
              <a:t>;</a:t>
            </a:r>
          </a:p>
          <a:p>
            <a:pPr marL="581526" lvl="1" indent="-200526">
              <a:lnSpc>
                <a:spcPct val="105999"/>
              </a:lnSpc>
              <a:spcBef>
                <a:spcPts val="1200"/>
              </a:spcBef>
              <a:buSzPct val="60000"/>
              <a:buBlip>
                <a:blip r:embed="rId3"/>
              </a:buBlip>
              <a:defRPr sz="2200">
                <a:latin typeface="Hind Light"/>
                <a:ea typeface="Hind Light"/>
                <a:cs typeface="Hind Light"/>
                <a:sym typeface="Hind Light"/>
              </a:defRPr>
            </a:pPr>
            <a:r>
              <a:rPr sz="2000" dirty="0"/>
              <a:t>It is the consequence of a series of ethical decisions.</a:t>
            </a:r>
          </a:p>
          <a:p>
            <a:pPr marL="200526" indent="-200526">
              <a:lnSpc>
                <a:spcPct val="105999"/>
              </a:lnSpc>
              <a:spcBef>
                <a:spcPts val="1200"/>
              </a:spcBef>
              <a:buSzPct val="60000"/>
              <a:buBlip>
                <a:blip r:embed="rId3"/>
              </a:buBlip>
              <a:defRPr sz="2200">
                <a:latin typeface="Hind Light"/>
                <a:ea typeface="Hind Light"/>
                <a:cs typeface="Hind Light"/>
                <a:sym typeface="Hind Light"/>
              </a:defRPr>
            </a:pPr>
            <a:r>
              <a:rPr sz="2000" dirty="0"/>
              <a:t>Second: consider consequences, as part of </a:t>
            </a:r>
            <a:r>
              <a:rPr lang="en-US" sz="2000" dirty="0" smtClean="0"/>
              <a:t>product </a:t>
            </a:r>
            <a:r>
              <a:rPr sz="2000" dirty="0" smtClean="0"/>
              <a:t>risk </a:t>
            </a:r>
            <a:r>
              <a:rPr sz="2000" dirty="0"/>
              <a:t>analysis;</a:t>
            </a:r>
          </a:p>
          <a:p>
            <a:pPr marL="200526" indent="-200526">
              <a:lnSpc>
                <a:spcPct val="105999"/>
              </a:lnSpc>
              <a:spcBef>
                <a:spcPts val="1200"/>
              </a:spcBef>
              <a:buSzPct val="60000"/>
              <a:buBlip>
                <a:blip r:embed="rId3"/>
              </a:buBlip>
              <a:defRPr sz="2200">
                <a:latin typeface="Hind Light"/>
                <a:ea typeface="Hind Light"/>
                <a:cs typeface="Hind Light"/>
                <a:sym typeface="Hind Light"/>
              </a:defRPr>
            </a:pPr>
            <a:r>
              <a:rPr sz="2000" dirty="0"/>
              <a:t>Third: consider principles, as part of </a:t>
            </a:r>
            <a:r>
              <a:rPr sz="2000" dirty="0" smtClean="0"/>
              <a:t>long-term </a:t>
            </a:r>
            <a:r>
              <a:rPr sz="2000" dirty="0"/>
              <a:t>outcomes;</a:t>
            </a:r>
          </a:p>
          <a:p>
            <a:pPr marL="200526" indent="-200526">
              <a:lnSpc>
                <a:spcPct val="105999"/>
              </a:lnSpc>
              <a:spcBef>
                <a:spcPts val="1200"/>
              </a:spcBef>
              <a:buSzPct val="60000"/>
              <a:buBlip>
                <a:blip r:embed="rId3"/>
              </a:buBlip>
              <a:defRPr sz="2200">
                <a:latin typeface="Hind Light"/>
                <a:ea typeface="Hind Light"/>
                <a:cs typeface="Hind Light"/>
                <a:sym typeface="Hind Light"/>
              </a:defRPr>
            </a:pPr>
            <a:r>
              <a:rPr sz="2000" dirty="0"/>
              <a:t>Fourth: think about “procedural accountability”.</a:t>
            </a:r>
          </a:p>
          <a:p>
            <a:pPr>
              <a:lnSpc>
                <a:spcPct val="105999"/>
              </a:lnSpc>
              <a:spcBef>
                <a:spcPts val="1200"/>
              </a:spcBef>
              <a:defRPr sz="2200">
                <a:latin typeface="Hind Light"/>
                <a:ea typeface="Hind Light"/>
                <a:cs typeface="Hind Light"/>
                <a:sym typeface="Hind Light"/>
              </a:defRPr>
            </a:pPr>
            <a:endParaRPr sz="2000" dirty="0"/>
          </a:p>
          <a:p>
            <a:pPr>
              <a:lnSpc>
                <a:spcPct val="105999"/>
              </a:lnSpc>
              <a:spcBef>
                <a:spcPts val="1200"/>
              </a:spcBef>
              <a:defRPr sz="2200">
                <a:latin typeface="Hind Light"/>
                <a:ea typeface="Hind Light"/>
                <a:cs typeface="Hind Light"/>
                <a:sym typeface="Hind Light"/>
              </a:defRPr>
            </a:pPr>
            <a:endParaRPr sz="2000" dirty="0"/>
          </a:p>
          <a:p>
            <a:pPr marL="200526" indent="-200526">
              <a:lnSpc>
                <a:spcPct val="105999"/>
              </a:lnSpc>
              <a:spcBef>
                <a:spcPts val="1200"/>
              </a:spcBef>
              <a:buSzPct val="60000"/>
              <a:buBlip>
                <a:blip r:embed="rId3"/>
              </a:buBlip>
              <a:defRPr sz="2200">
                <a:latin typeface="Hind Light"/>
                <a:ea typeface="Hind Light"/>
                <a:cs typeface="Hind Light"/>
                <a:sym typeface="Hind Light"/>
              </a:defRPr>
            </a:pPr>
            <a:r>
              <a:rPr sz="2000" dirty="0"/>
              <a:t>If you were challenged to produce evidence of how you made the </a:t>
            </a:r>
            <a:r>
              <a:rPr lang="en-US" sz="2000" dirty="0" smtClean="0"/>
              <a:t>design </a:t>
            </a:r>
            <a:r>
              <a:rPr sz="2000" dirty="0" smtClean="0"/>
              <a:t>choices </a:t>
            </a:r>
            <a:r>
              <a:rPr sz="2000" dirty="0"/>
              <a:t>you made, could you do so? </a:t>
            </a:r>
          </a:p>
          <a:p>
            <a:pPr marL="200526" indent="-200526">
              <a:lnSpc>
                <a:spcPct val="105999"/>
              </a:lnSpc>
              <a:spcBef>
                <a:spcPts val="1200"/>
              </a:spcBef>
              <a:buSzPct val="60000"/>
              <a:buBlip>
                <a:blip r:embed="rId3"/>
              </a:buBlip>
              <a:defRPr sz="2200">
                <a:latin typeface="Hind Light"/>
                <a:ea typeface="Hind Light"/>
                <a:cs typeface="Hind Light"/>
                <a:sym typeface="Hind Light"/>
              </a:defRPr>
            </a:pPr>
            <a:r>
              <a:rPr sz="2000" dirty="0"/>
              <a:t>There are good sources of guidance on value-based design</a:t>
            </a:r>
          </a:p>
          <a:p>
            <a:pPr>
              <a:lnSpc>
                <a:spcPct val="105999"/>
              </a:lnSpc>
              <a:spcBef>
                <a:spcPts val="1200"/>
              </a:spcBef>
              <a:defRPr sz="2200">
                <a:latin typeface="Hind Light"/>
                <a:ea typeface="Hind Light"/>
                <a:cs typeface="Hind Light"/>
                <a:sym typeface="Hind Light"/>
              </a:defRPr>
            </a:pPr>
            <a:r>
              <a:rPr sz="2000" dirty="0"/>
              <a:t> 	e.g. “Ethical IT Innovation” - Sarah Spiekermann </a:t>
            </a:r>
          </a:p>
          <a:p>
            <a:pPr>
              <a:lnSpc>
                <a:spcPct val="105999"/>
              </a:lnSpc>
              <a:spcBef>
                <a:spcPts val="1200"/>
              </a:spcBef>
              <a:defRPr sz="2200">
                <a:latin typeface="Hind Light"/>
                <a:ea typeface="Hind Light"/>
                <a:cs typeface="Hind Light"/>
                <a:sym typeface="Hind Light"/>
              </a:defRPr>
            </a:pPr>
            <a:endParaRPr sz="2000" dirty="0"/>
          </a:p>
          <a:p>
            <a:pPr marL="220578" indent="-220578">
              <a:lnSpc>
                <a:spcPct val="105999"/>
              </a:lnSpc>
              <a:spcBef>
                <a:spcPts val="1200"/>
              </a:spcBef>
              <a:buSzPct val="60000"/>
              <a:buBlip>
                <a:blip r:embed="rId3"/>
              </a:buBlip>
              <a:defRPr sz="2200">
                <a:latin typeface="Hind Light"/>
                <a:ea typeface="Hind Light"/>
                <a:cs typeface="Hind Light"/>
                <a:sym typeface="Hind Light"/>
              </a:defRPr>
            </a:pPr>
            <a:endParaRPr sz="2000" dirty="0"/>
          </a:p>
          <a:p>
            <a:pPr>
              <a:lnSpc>
                <a:spcPct val="105999"/>
              </a:lnSpc>
              <a:spcBef>
                <a:spcPts val="1200"/>
              </a:spcBef>
              <a:defRPr sz="2200">
                <a:latin typeface="Hind Light"/>
                <a:ea typeface="Hind Light"/>
                <a:cs typeface="Hind Light"/>
                <a:sym typeface="Hind Light"/>
              </a:defRPr>
            </a:pPr>
            <a:endParaRPr sz="2000" dirty="0"/>
          </a:p>
          <a:p>
            <a:pPr marL="220578" indent="-220578">
              <a:lnSpc>
                <a:spcPct val="105999"/>
              </a:lnSpc>
              <a:spcBef>
                <a:spcPts val="1200"/>
              </a:spcBef>
              <a:buSzPct val="60000"/>
              <a:buBlip>
                <a:blip r:embed="rId3"/>
              </a:buBlip>
              <a:defRPr sz="2200">
                <a:latin typeface="Hind Light"/>
                <a:ea typeface="Hind Light"/>
                <a:cs typeface="Hind Light"/>
                <a:sym typeface="Hind Light"/>
              </a:defRPr>
            </a:pPr>
            <a:endParaRPr sz="2000" dirty="0"/>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Here’s some of what the Internet Society has produced to help…"/>
          <p:cNvSpPr txBox="1">
            <a:spLocks noGrp="1"/>
          </p:cNvSpPr>
          <p:nvPr>
            <p:ph type="body" sz="half" idx="4294967295"/>
          </p:nvPr>
        </p:nvSpPr>
        <p:spPr>
          <a:xfrm>
            <a:off x="1795462" y="1260474"/>
            <a:ext cx="6804026" cy="2498727"/>
          </a:xfrm>
          <a:prstGeom prst="rect">
            <a:avLst/>
          </a:prstGeom>
        </p:spPr>
        <p:txBody>
          <a:bodyPr lIns="91438" tIns="91438" rIns="91438" bIns="91438"/>
          <a:lstStyle/>
          <a:p>
            <a:pPr>
              <a:lnSpc>
                <a:spcPct val="90000"/>
              </a:lnSpc>
              <a:spcBef>
                <a:spcPts val="2400"/>
              </a:spcBef>
              <a:defRPr sz="3600" b="1" spc="0">
                <a:solidFill>
                  <a:srgbClr val="535353"/>
                </a:solidFill>
                <a:latin typeface="Arial"/>
                <a:ea typeface="Arial"/>
                <a:cs typeface="Arial"/>
                <a:sym typeface="Arial"/>
              </a:defRPr>
            </a:pPr>
            <a:endParaRPr b="0">
              <a:solidFill>
                <a:srgbClr val="FFFFFF"/>
              </a:solidFill>
            </a:endParaRPr>
          </a:p>
          <a:p>
            <a:pPr>
              <a:lnSpc>
                <a:spcPct val="90000"/>
              </a:lnSpc>
              <a:spcBef>
                <a:spcPts val="2400"/>
              </a:spcBef>
              <a:defRPr sz="3600" b="1" spc="0">
                <a:solidFill>
                  <a:srgbClr val="535353"/>
                </a:solidFill>
                <a:latin typeface="Arial"/>
                <a:ea typeface="Arial"/>
                <a:cs typeface="Arial"/>
                <a:sym typeface="Arial"/>
              </a:defRPr>
            </a:pPr>
            <a:r>
              <a:rPr b="0">
                <a:solidFill>
                  <a:srgbClr val="FFFFFF"/>
                </a:solidFill>
              </a:rPr>
              <a:t>Here’s some of what the Internet Society has produced to help…</a:t>
            </a:r>
          </a:p>
        </p:txBody>
      </p:sp>
      <p:sp>
        <p:nvSpPr>
          <p:cNvPr id="395" name="Line"/>
          <p:cNvSpPr/>
          <p:nvPr/>
        </p:nvSpPr>
        <p:spPr>
          <a:xfrm>
            <a:off x="1943100" y="483869"/>
            <a:ext cx="1697038" cy="1"/>
          </a:xfrm>
          <a:prstGeom prst="line">
            <a:avLst/>
          </a:prstGeom>
          <a:ln w="50800">
            <a:solidFill>
              <a:srgbClr val="FFFFFF"/>
            </a:solidFill>
          </a:ln>
        </p:spPr>
        <p:txBody>
          <a:bodyPr lIns="45718" tIns="45718" rIns="45718" bIns="45718"/>
          <a:lstStyle/>
          <a:p>
            <a:pPr defTabSz="457200">
              <a:defRPr sz="1200">
                <a:solidFill>
                  <a:srgbClr val="000000"/>
                </a:solidFill>
              </a:defRPr>
            </a:pPr>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IoT Trust Framework"/>
          <p:cNvSpPr txBox="1">
            <a:spLocks noGrp="1"/>
          </p:cNvSpPr>
          <p:nvPr>
            <p:ph type="title"/>
          </p:nvPr>
        </p:nvSpPr>
        <p:spPr>
          <a:xfrm>
            <a:off x="1676400" y="192087"/>
            <a:ext cx="8610600" cy="609601"/>
          </a:xfrm>
          <a:prstGeom prst="rect">
            <a:avLst/>
          </a:prstGeom>
        </p:spPr>
        <p:txBody>
          <a:bodyPr>
            <a:normAutofit fontScale="90000"/>
          </a:bodyPr>
          <a:lstStyle>
            <a:lvl1pPr defTabSz="768095">
              <a:defRPr sz="3696"/>
            </a:lvl1pPr>
          </a:lstStyle>
          <a:p>
            <a:r>
              <a:t>IoT Trust Framework</a:t>
            </a:r>
          </a:p>
        </p:txBody>
      </p:sp>
      <p:sp>
        <p:nvSpPr>
          <p:cNvPr id="399" name="Multi-stakeholder working group…"/>
          <p:cNvSpPr txBox="1">
            <a:spLocks noGrp="1"/>
          </p:cNvSpPr>
          <p:nvPr>
            <p:ph type="body" idx="1"/>
          </p:nvPr>
        </p:nvSpPr>
        <p:spPr>
          <a:xfrm>
            <a:off x="1981200" y="1371600"/>
            <a:ext cx="8763000" cy="4191000"/>
          </a:xfrm>
          <a:prstGeom prst="rect">
            <a:avLst/>
          </a:prstGeom>
        </p:spPr>
        <p:txBody>
          <a:bodyPr>
            <a:normAutofit/>
          </a:bodyPr>
          <a:lstStyle/>
          <a:p>
            <a:r>
              <a:t>Multi-stakeholder working group </a:t>
            </a:r>
          </a:p>
          <a:p>
            <a:r>
              <a:t>18 month, consensus driven process</a:t>
            </a:r>
          </a:p>
        </p:txBody>
      </p:sp>
      <p:pic>
        <p:nvPicPr>
          <p:cNvPr id="400" name="image28.png" descr="image28.png"/>
          <p:cNvPicPr>
            <a:picLocks noChangeAspect="1"/>
          </p:cNvPicPr>
          <p:nvPr/>
        </p:nvPicPr>
        <p:blipFill>
          <a:blip r:embed="rId2">
            <a:extLst/>
          </a:blip>
          <a:stretch>
            <a:fillRect/>
          </a:stretch>
        </p:blipFill>
        <p:spPr>
          <a:xfrm>
            <a:off x="3124200" y="2254798"/>
            <a:ext cx="5260981" cy="3307802"/>
          </a:xfrm>
          <a:prstGeom prst="rect">
            <a:avLst/>
          </a:prstGeom>
          <a:ln w="12700">
            <a:miter lim="400000"/>
          </a:ln>
        </p:spPr>
      </p:pic>
      <p:sp>
        <p:nvSpPr>
          <p:cNvPr id="401" name="Rectangle"/>
          <p:cNvSpPr/>
          <p:nvPr/>
        </p:nvSpPr>
        <p:spPr>
          <a:xfrm>
            <a:off x="3048000" y="3352800"/>
            <a:ext cx="5867400" cy="2438400"/>
          </a:xfrm>
          <a:prstGeom prst="rect">
            <a:avLst/>
          </a:prstGeom>
          <a:solidFill>
            <a:srgbClr val="FFFFFF"/>
          </a:solidFill>
          <a:ln w="25400">
            <a:solidFill>
              <a:srgbClr val="FFFFFF"/>
            </a:solidFill>
            <a:bevel/>
          </a:ln>
        </p:spPr>
        <p:txBody>
          <a:bodyPr lIns="45718" tIns="45718" rIns="45718" bIns="45718" anchor="ctr"/>
          <a:lstStyle/>
          <a:p>
            <a:pPr algn="ctr">
              <a:defRPr sz="2400">
                <a:ln w="9525">
                  <a:solidFill>
                    <a:srgbClr val="FFFFFF"/>
                  </a:solidFill>
                </a:ln>
                <a:solidFill>
                  <a:srgbClr val="FFFFFF"/>
                </a:solidFill>
                <a:latin typeface="Georgia"/>
                <a:ea typeface="Georgia"/>
                <a:cs typeface="Georgia"/>
                <a:sym typeface="Georgia"/>
              </a:defRPr>
            </a:pPr>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IoT Trust Framework"/>
          <p:cNvSpPr txBox="1">
            <a:spLocks noGrp="1"/>
          </p:cNvSpPr>
          <p:nvPr>
            <p:ph type="title"/>
          </p:nvPr>
        </p:nvSpPr>
        <p:spPr>
          <a:xfrm>
            <a:off x="1676400" y="192087"/>
            <a:ext cx="8610600" cy="609601"/>
          </a:xfrm>
          <a:prstGeom prst="rect">
            <a:avLst/>
          </a:prstGeom>
        </p:spPr>
        <p:txBody>
          <a:bodyPr>
            <a:normAutofit fontScale="90000"/>
          </a:bodyPr>
          <a:lstStyle>
            <a:lvl1pPr defTabSz="768095">
              <a:defRPr sz="3696"/>
            </a:lvl1pPr>
          </a:lstStyle>
          <a:p>
            <a:r>
              <a:t>IoT Trust Framework</a:t>
            </a:r>
          </a:p>
        </p:txBody>
      </p:sp>
      <p:sp>
        <p:nvSpPr>
          <p:cNvPr id="404" name="Multi-stakeholder working group…"/>
          <p:cNvSpPr txBox="1">
            <a:spLocks noGrp="1"/>
          </p:cNvSpPr>
          <p:nvPr>
            <p:ph type="body" idx="1"/>
          </p:nvPr>
        </p:nvSpPr>
        <p:spPr>
          <a:xfrm>
            <a:off x="1981200" y="1371600"/>
            <a:ext cx="8763000" cy="4191000"/>
          </a:xfrm>
          <a:prstGeom prst="rect">
            <a:avLst/>
          </a:prstGeom>
        </p:spPr>
        <p:txBody>
          <a:bodyPr>
            <a:normAutofit/>
          </a:bodyPr>
          <a:lstStyle/>
          <a:p>
            <a:r>
              <a:t>Multi-stakeholder working group </a:t>
            </a:r>
          </a:p>
          <a:p>
            <a:r>
              <a:t>18 month, consensus driven process</a:t>
            </a:r>
          </a:p>
        </p:txBody>
      </p:sp>
      <p:pic>
        <p:nvPicPr>
          <p:cNvPr id="405" name="image28.png" descr="image28.png"/>
          <p:cNvPicPr>
            <a:picLocks noChangeAspect="1"/>
          </p:cNvPicPr>
          <p:nvPr/>
        </p:nvPicPr>
        <p:blipFill>
          <a:blip r:embed="rId2">
            <a:extLst/>
          </a:blip>
          <a:stretch>
            <a:fillRect/>
          </a:stretch>
        </p:blipFill>
        <p:spPr>
          <a:xfrm>
            <a:off x="3124200" y="2254798"/>
            <a:ext cx="5260981" cy="3307802"/>
          </a:xfrm>
          <a:prstGeom prst="rect">
            <a:avLst/>
          </a:prstGeom>
          <a:ln w="12700">
            <a:miter lim="400000"/>
          </a:ln>
        </p:spPr>
      </p:pic>
      <p:sp>
        <p:nvSpPr>
          <p:cNvPr id="406" name="Rectangle"/>
          <p:cNvSpPr/>
          <p:nvPr/>
        </p:nvSpPr>
        <p:spPr>
          <a:xfrm>
            <a:off x="3048000" y="4495800"/>
            <a:ext cx="5867400" cy="1295400"/>
          </a:xfrm>
          <a:prstGeom prst="rect">
            <a:avLst/>
          </a:prstGeom>
          <a:solidFill>
            <a:srgbClr val="FFFFFF"/>
          </a:solidFill>
          <a:ln w="25400">
            <a:solidFill>
              <a:srgbClr val="FFFFFF"/>
            </a:solidFill>
            <a:bevel/>
          </a:ln>
        </p:spPr>
        <p:txBody>
          <a:bodyPr lIns="45718" tIns="45718" rIns="45718" bIns="45718" anchor="ctr"/>
          <a:lstStyle/>
          <a:p>
            <a:pPr algn="ctr">
              <a:defRPr sz="2400">
                <a:ln w="9525">
                  <a:solidFill>
                    <a:srgbClr val="FFFFFF"/>
                  </a:solidFill>
                </a:ln>
                <a:solidFill>
                  <a:srgbClr val="FFFFFF"/>
                </a:solidFill>
                <a:latin typeface="Georgia"/>
                <a:ea typeface="Georgia"/>
                <a:cs typeface="Georgia"/>
                <a:sym typeface="Georgia"/>
              </a:defRPr>
            </a:pPr>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 name="IoT Trust Framework"/>
          <p:cNvSpPr txBox="1">
            <a:spLocks noGrp="1"/>
          </p:cNvSpPr>
          <p:nvPr>
            <p:ph type="title"/>
          </p:nvPr>
        </p:nvSpPr>
        <p:spPr>
          <a:xfrm>
            <a:off x="1676400" y="192087"/>
            <a:ext cx="8610600" cy="609601"/>
          </a:xfrm>
          <a:prstGeom prst="rect">
            <a:avLst/>
          </a:prstGeom>
        </p:spPr>
        <p:txBody>
          <a:bodyPr>
            <a:normAutofit fontScale="90000"/>
          </a:bodyPr>
          <a:lstStyle>
            <a:lvl1pPr defTabSz="768095">
              <a:defRPr sz="3696"/>
            </a:lvl1pPr>
          </a:lstStyle>
          <a:p>
            <a:r>
              <a:t>IoT Trust Framework</a:t>
            </a:r>
          </a:p>
        </p:txBody>
      </p:sp>
      <p:sp>
        <p:nvSpPr>
          <p:cNvPr id="409" name="Multi-stakeholder working group…"/>
          <p:cNvSpPr txBox="1">
            <a:spLocks noGrp="1"/>
          </p:cNvSpPr>
          <p:nvPr>
            <p:ph type="body" idx="1"/>
          </p:nvPr>
        </p:nvSpPr>
        <p:spPr>
          <a:xfrm>
            <a:off x="1981200" y="1371600"/>
            <a:ext cx="8763000" cy="4191000"/>
          </a:xfrm>
          <a:prstGeom prst="rect">
            <a:avLst/>
          </a:prstGeom>
        </p:spPr>
        <p:txBody>
          <a:bodyPr>
            <a:normAutofit/>
          </a:bodyPr>
          <a:lstStyle/>
          <a:p>
            <a:r>
              <a:t>Multi-stakeholder working group </a:t>
            </a:r>
          </a:p>
          <a:p>
            <a:r>
              <a:t>18 month, consensus driven process</a:t>
            </a:r>
          </a:p>
        </p:txBody>
      </p:sp>
      <p:pic>
        <p:nvPicPr>
          <p:cNvPr id="410" name="image28.png" descr="image28.png"/>
          <p:cNvPicPr>
            <a:picLocks noChangeAspect="1"/>
          </p:cNvPicPr>
          <p:nvPr/>
        </p:nvPicPr>
        <p:blipFill>
          <a:blip r:embed="rId2">
            <a:extLst/>
          </a:blip>
          <a:stretch>
            <a:fillRect/>
          </a:stretch>
        </p:blipFill>
        <p:spPr>
          <a:xfrm>
            <a:off x="3124200" y="2254798"/>
            <a:ext cx="5260981" cy="3307802"/>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Evolution"/>
          <p:cNvSpPr txBox="1">
            <a:spLocks noGrp="1"/>
          </p:cNvSpPr>
          <p:nvPr>
            <p:ph type="title"/>
          </p:nvPr>
        </p:nvSpPr>
        <p:spPr>
          <a:xfrm>
            <a:off x="1676400" y="192087"/>
            <a:ext cx="8610600" cy="609601"/>
          </a:xfrm>
          <a:prstGeom prst="rect">
            <a:avLst/>
          </a:prstGeom>
        </p:spPr>
        <p:txBody>
          <a:bodyPr>
            <a:normAutofit fontScale="90000"/>
          </a:bodyPr>
          <a:lstStyle>
            <a:lvl1pPr defTabSz="768095">
              <a:defRPr sz="3696"/>
            </a:lvl1pPr>
          </a:lstStyle>
          <a:p>
            <a:r>
              <a:t>Evolution</a:t>
            </a:r>
          </a:p>
        </p:txBody>
      </p:sp>
      <p:sp>
        <p:nvSpPr>
          <p:cNvPr id="413" name="August 2015 – 93 criteria / principles identified…"/>
          <p:cNvSpPr txBox="1">
            <a:spLocks noGrp="1"/>
          </p:cNvSpPr>
          <p:nvPr>
            <p:ph type="body" idx="1"/>
          </p:nvPr>
        </p:nvSpPr>
        <p:spPr>
          <a:xfrm>
            <a:off x="1752600" y="1676400"/>
            <a:ext cx="8610600" cy="4191000"/>
          </a:xfrm>
          <a:prstGeom prst="rect">
            <a:avLst/>
          </a:prstGeom>
        </p:spPr>
        <p:txBody>
          <a:bodyPr>
            <a:normAutofit/>
          </a:bodyPr>
          <a:lstStyle/>
          <a:p>
            <a:pPr>
              <a:spcBef>
                <a:spcPts val="600"/>
              </a:spcBef>
            </a:pPr>
            <a:r>
              <a:rPr dirty="0"/>
              <a:t>August 2015 – 93 criteria / principles identified</a:t>
            </a:r>
          </a:p>
          <a:p>
            <a:pPr>
              <a:spcBef>
                <a:spcPts val="600"/>
              </a:spcBef>
            </a:pPr>
            <a:r>
              <a:rPr dirty="0"/>
              <a:t>March 2016 – v1 released at RSA (30 principles)</a:t>
            </a:r>
          </a:p>
          <a:p>
            <a:pPr>
              <a:spcBef>
                <a:spcPts val="600"/>
              </a:spcBef>
            </a:pPr>
            <a:r>
              <a:rPr dirty="0"/>
              <a:t>January 2017 – v2.0 released at CES (37 principles)</a:t>
            </a:r>
          </a:p>
          <a:p>
            <a:pPr>
              <a:spcBef>
                <a:spcPts val="600"/>
              </a:spcBef>
            </a:pPr>
            <a:r>
              <a:rPr dirty="0"/>
              <a:t>June 2017 – v2.5 released (40 principles)</a:t>
            </a:r>
          </a:p>
          <a:p>
            <a:pPr>
              <a:spcBef>
                <a:spcPts val="600"/>
              </a:spcBef>
            </a:pPr>
            <a:endParaRPr dirty="0"/>
          </a:p>
          <a:p>
            <a:pPr>
              <a:spcBef>
                <a:spcPts val="600"/>
              </a:spcBef>
            </a:pPr>
            <a:r>
              <a:rPr dirty="0"/>
              <a:t>Latest version posted at </a:t>
            </a:r>
            <a:r>
              <a:rPr u="sng" dirty="0">
                <a:solidFill>
                  <a:srgbClr val="268ED4"/>
                </a:solidFill>
                <a:uFill>
                  <a:solidFill>
                    <a:srgbClr val="268ED4"/>
                  </a:solidFill>
                </a:uFill>
                <a:hlinkClick r:id="rId2"/>
              </a:rPr>
              <a:t>https://otalliance.org/IoT</a:t>
            </a:r>
            <a:r>
              <a:rPr dirty="0"/>
              <a:t>  </a:t>
            </a:r>
          </a:p>
        </p:txBody>
      </p:sp>
    </p:spTree>
    <p:extLst>
      <p:ext uri="{BB962C8B-B14F-4D97-AF65-F5344CB8AC3E}">
        <p14:creationId xmlns:p14="http://schemas.microsoft.com/office/powerpoint/2010/main" val="10732722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Evolution"/>
          <p:cNvSpPr txBox="1">
            <a:spLocks noGrp="1"/>
          </p:cNvSpPr>
          <p:nvPr>
            <p:ph type="title"/>
          </p:nvPr>
        </p:nvSpPr>
        <p:spPr>
          <a:xfrm>
            <a:off x="1676400" y="192087"/>
            <a:ext cx="8610600" cy="609601"/>
          </a:xfrm>
          <a:prstGeom prst="rect">
            <a:avLst/>
          </a:prstGeom>
        </p:spPr>
        <p:txBody>
          <a:bodyPr>
            <a:normAutofit/>
          </a:bodyPr>
          <a:lstStyle>
            <a:lvl1pPr defTabSz="768095">
              <a:defRPr sz="3696"/>
            </a:lvl1pPr>
          </a:lstStyle>
          <a:p>
            <a:r>
              <a:rPr lang="en-US" sz="2800" dirty="0" smtClean="0"/>
              <a:t>Framework Overview</a:t>
            </a:r>
            <a:endParaRPr sz="2800" dirty="0"/>
          </a:p>
        </p:txBody>
      </p:sp>
      <p:sp>
        <p:nvSpPr>
          <p:cNvPr id="3" name="Rectangle 2"/>
          <p:cNvSpPr/>
          <p:nvPr/>
        </p:nvSpPr>
        <p:spPr>
          <a:xfrm>
            <a:off x="2822187" y="1324279"/>
            <a:ext cx="6096000" cy="5016758"/>
          </a:xfrm>
          <a:prstGeom prst="rect">
            <a:avLst/>
          </a:prstGeom>
        </p:spPr>
        <p:txBody>
          <a:bodyPr>
            <a:spAutoFit/>
          </a:bodyPr>
          <a:lstStyle/>
          <a:p>
            <a:r>
              <a:rPr lang="en-US" sz="1600" dirty="0">
                <a:latin typeface="Calibri" charset="0"/>
              </a:rPr>
              <a:t>The Framework is broken down </a:t>
            </a:r>
            <a:r>
              <a:rPr lang="en-US" sz="1600" dirty="0" smtClean="0">
                <a:latin typeface="Calibri" charset="0"/>
              </a:rPr>
              <a:t>into 40 evaluation criteria in </a:t>
            </a:r>
            <a:r>
              <a:rPr lang="en-US" sz="1600" dirty="0">
                <a:latin typeface="Calibri" charset="0"/>
              </a:rPr>
              <a:t>4 key areas: </a:t>
            </a:r>
            <a:endParaRPr lang="en-US" sz="1600" dirty="0" smtClean="0">
              <a:latin typeface="Calibri" charset="0"/>
            </a:endParaRPr>
          </a:p>
          <a:p>
            <a:endParaRPr lang="en-US" sz="1600" dirty="0" smtClean="0">
              <a:latin typeface="Calibri" charset="0"/>
            </a:endParaRPr>
          </a:p>
          <a:p>
            <a:pPr>
              <a:buFont typeface="Arial" charset="0"/>
              <a:buChar char="•"/>
            </a:pPr>
            <a:r>
              <a:rPr lang="en-US" sz="1600" b="1" dirty="0" smtClean="0">
                <a:latin typeface="Calibri" charset="0"/>
              </a:rPr>
              <a:t>Security </a:t>
            </a:r>
            <a:r>
              <a:rPr lang="en-US" sz="1600" b="1" dirty="0">
                <a:latin typeface="Calibri" charset="0"/>
              </a:rPr>
              <a:t>Principles </a:t>
            </a:r>
            <a:r>
              <a:rPr lang="en-US" sz="1600" dirty="0">
                <a:latin typeface="Calibri" charset="0"/>
              </a:rPr>
              <a:t>(1-12) – </a:t>
            </a:r>
            <a:r>
              <a:rPr lang="en-US" sz="1600" dirty="0" smtClean="0">
                <a:latin typeface="Calibri" charset="0"/>
              </a:rPr>
              <a:t>Secure </a:t>
            </a:r>
            <a:r>
              <a:rPr lang="en-US" sz="1600" dirty="0">
                <a:latin typeface="Calibri" charset="0"/>
              </a:rPr>
              <a:t>software development </a:t>
            </a:r>
            <a:r>
              <a:rPr lang="en-US" sz="1600" dirty="0" smtClean="0">
                <a:latin typeface="Calibri" charset="0"/>
              </a:rPr>
              <a:t>process; security </a:t>
            </a:r>
            <a:r>
              <a:rPr lang="en-US" sz="1600" dirty="0">
                <a:latin typeface="Calibri" charset="0"/>
              </a:rPr>
              <a:t>for data stored and transmitted by the </a:t>
            </a:r>
            <a:r>
              <a:rPr lang="en-US" sz="1600" dirty="0" smtClean="0">
                <a:latin typeface="Calibri" charset="0"/>
              </a:rPr>
              <a:t>device; securing production and the supply chain; requirement </a:t>
            </a:r>
            <a:r>
              <a:rPr lang="en-US" sz="1600" dirty="0">
                <a:latin typeface="Calibri" charset="0"/>
              </a:rPr>
              <a:t>for </a:t>
            </a:r>
            <a:r>
              <a:rPr lang="en-US" sz="1600" dirty="0" smtClean="0">
                <a:latin typeface="Calibri" charset="0"/>
              </a:rPr>
              <a:t>secure life-cycle management. </a:t>
            </a:r>
            <a:endParaRPr lang="en-US" sz="1600" dirty="0">
              <a:latin typeface="SymbolMT" charset="2"/>
            </a:endParaRPr>
          </a:p>
          <a:p>
            <a:pPr>
              <a:buFont typeface="Arial" charset="0"/>
              <a:buChar char="•"/>
            </a:pPr>
            <a:r>
              <a:rPr lang="en-US" sz="1600" b="1" dirty="0">
                <a:latin typeface="Calibri" charset="0"/>
              </a:rPr>
              <a:t>User Access &amp; Credentials </a:t>
            </a:r>
            <a:r>
              <a:rPr lang="en-US" sz="1600" dirty="0">
                <a:latin typeface="Calibri" charset="0"/>
              </a:rPr>
              <a:t>(13-17) – Requirement of encryption of all passwords and user names, shipment of devices with unique passwords, implementation of generally accepted password reset processes and integration of mechanisms to help prevent “brute force” login attempts. </a:t>
            </a:r>
            <a:endParaRPr lang="en-US" sz="1600" dirty="0">
              <a:latin typeface="SymbolMT" charset="2"/>
            </a:endParaRPr>
          </a:p>
          <a:p>
            <a:pPr>
              <a:buFont typeface="Arial" charset="0"/>
              <a:buChar char="•"/>
            </a:pPr>
            <a:r>
              <a:rPr lang="en-US" sz="1600" b="1" dirty="0">
                <a:latin typeface="Calibri" charset="0"/>
              </a:rPr>
              <a:t>Privacy, Disclosures &amp; Transparency </a:t>
            </a:r>
            <a:r>
              <a:rPr lang="en-US" sz="1600" dirty="0">
                <a:latin typeface="Calibri" charset="0"/>
              </a:rPr>
              <a:t>(18-33) – </a:t>
            </a:r>
            <a:r>
              <a:rPr lang="en-US" sz="1600" dirty="0" smtClean="0">
                <a:latin typeface="Calibri" charset="0"/>
              </a:rPr>
              <a:t>Clear information for the user, ability </a:t>
            </a:r>
            <a:r>
              <a:rPr lang="en-US" sz="1600" dirty="0">
                <a:latin typeface="Calibri" charset="0"/>
              </a:rPr>
              <a:t>to reset devices to factory settings, and compliance with applicable regulatory requirements including the EU GDPR and children’s privacy regulations. </a:t>
            </a:r>
            <a:r>
              <a:rPr lang="en-US" sz="1600" dirty="0" smtClean="0">
                <a:latin typeface="Calibri" charset="0"/>
              </a:rPr>
              <a:t>Impact on functionality </a:t>
            </a:r>
            <a:r>
              <a:rPr lang="en-US" sz="1600" dirty="0">
                <a:latin typeface="Calibri" charset="0"/>
              </a:rPr>
              <a:t>if connectivity is disabled. </a:t>
            </a:r>
            <a:endParaRPr lang="en-US" sz="1600" dirty="0">
              <a:latin typeface="SymbolMT" charset="2"/>
            </a:endParaRPr>
          </a:p>
          <a:p>
            <a:pPr>
              <a:buFont typeface="Arial" charset="0"/>
              <a:buChar char="•"/>
            </a:pPr>
            <a:r>
              <a:rPr lang="en-US" sz="1600" b="1" dirty="0">
                <a:latin typeface="Calibri" charset="0"/>
              </a:rPr>
              <a:t>Notifications &amp; Related Best Practices </a:t>
            </a:r>
            <a:r>
              <a:rPr lang="en-US" sz="1600" dirty="0">
                <a:latin typeface="Calibri" charset="0"/>
              </a:rPr>
              <a:t>(34-40) </a:t>
            </a:r>
            <a:r>
              <a:rPr lang="mr-IN" sz="1600" dirty="0" smtClean="0">
                <a:latin typeface="Calibri" charset="0"/>
              </a:rPr>
              <a:t>–</a:t>
            </a:r>
            <a:r>
              <a:rPr lang="en-US" sz="1600" dirty="0" smtClean="0">
                <a:latin typeface="Calibri" charset="0"/>
              </a:rPr>
              <a:t> Secure, reliable user notification of issues; tamper-proof </a:t>
            </a:r>
            <a:r>
              <a:rPr lang="en-US" sz="1600" dirty="0">
                <a:latin typeface="Calibri" charset="0"/>
              </a:rPr>
              <a:t>packaging and </a:t>
            </a:r>
            <a:r>
              <a:rPr lang="en-US" sz="1600" dirty="0" smtClean="0">
                <a:latin typeface="Calibri" charset="0"/>
              </a:rPr>
              <a:t>accessibility requirements. </a:t>
            </a:r>
            <a:endParaRPr lang="en-US" sz="1600" dirty="0">
              <a:latin typeface="SymbolMT" charset="2"/>
            </a:endParaRPr>
          </a:p>
        </p:txBody>
      </p:sp>
    </p:spTree>
    <p:extLst>
      <p:ext uri="{BB962C8B-B14F-4D97-AF65-F5344CB8AC3E}">
        <p14:creationId xmlns:p14="http://schemas.microsoft.com/office/powerpoint/2010/main" val="19613154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And here’s some of what we are working on in the consumer IoT market…"/>
          <p:cNvSpPr txBox="1">
            <a:spLocks noGrp="1"/>
          </p:cNvSpPr>
          <p:nvPr>
            <p:ph type="body" sz="half" idx="4294967295"/>
          </p:nvPr>
        </p:nvSpPr>
        <p:spPr>
          <a:xfrm>
            <a:off x="1795462" y="1260474"/>
            <a:ext cx="6177660" cy="2498727"/>
          </a:xfrm>
          <a:prstGeom prst="rect">
            <a:avLst/>
          </a:prstGeom>
        </p:spPr>
        <p:txBody>
          <a:bodyPr lIns="91438" tIns="91438" rIns="91438" bIns="91438">
            <a:normAutofit/>
          </a:bodyPr>
          <a:lstStyle/>
          <a:p>
            <a:pPr>
              <a:lnSpc>
                <a:spcPct val="90000"/>
              </a:lnSpc>
              <a:spcBef>
                <a:spcPts val="2400"/>
              </a:spcBef>
              <a:defRPr sz="3600" b="1" spc="0">
                <a:solidFill>
                  <a:srgbClr val="535353"/>
                </a:solidFill>
                <a:latin typeface="Arial"/>
                <a:ea typeface="Arial"/>
                <a:cs typeface="Arial"/>
                <a:sym typeface="Arial"/>
              </a:defRPr>
            </a:pPr>
            <a:endParaRPr b="0" dirty="0">
              <a:solidFill>
                <a:srgbClr val="FFFFFF"/>
              </a:solidFill>
            </a:endParaRPr>
          </a:p>
          <a:p>
            <a:pPr>
              <a:lnSpc>
                <a:spcPct val="90000"/>
              </a:lnSpc>
              <a:spcBef>
                <a:spcPts val="2400"/>
              </a:spcBef>
              <a:defRPr sz="3600" b="1" spc="0">
                <a:solidFill>
                  <a:srgbClr val="535353"/>
                </a:solidFill>
                <a:latin typeface="Arial"/>
                <a:ea typeface="Arial"/>
                <a:cs typeface="Arial"/>
                <a:sym typeface="Arial"/>
              </a:defRPr>
            </a:pPr>
            <a:r>
              <a:rPr lang="en-US" b="0" dirty="0" smtClean="0">
                <a:solidFill>
                  <a:srgbClr val="FFFFFF"/>
                </a:solidFill>
              </a:rPr>
              <a:t>Our work on c</a:t>
            </a:r>
            <a:r>
              <a:rPr b="0" dirty="0" smtClean="0">
                <a:solidFill>
                  <a:srgbClr val="FFFFFF"/>
                </a:solidFill>
              </a:rPr>
              <a:t>onsumer IoT</a:t>
            </a:r>
            <a:r>
              <a:rPr lang="en-US" b="0" dirty="0" smtClean="0">
                <a:solidFill>
                  <a:srgbClr val="FFFFFF"/>
                </a:solidFill>
              </a:rPr>
              <a:t>, in partnership with Consumers International</a:t>
            </a:r>
            <a:endParaRPr b="0" dirty="0">
              <a:solidFill>
                <a:srgbClr val="FFFFFF"/>
              </a:solidFill>
            </a:endParaRPr>
          </a:p>
        </p:txBody>
      </p:sp>
      <p:sp>
        <p:nvSpPr>
          <p:cNvPr id="416" name="Line"/>
          <p:cNvSpPr/>
          <p:nvPr/>
        </p:nvSpPr>
        <p:spPr>
          <a:xfrm>
            <a:off x="1943100" y="483869"/>
            <a:ext cx="1697038" cy="1"/>
          </a:xfrm>
          <a:prstGeom prst="line">
            <a:avLst/>
          </a:prstGeom>
          <a:ln w="50800">
            <a:solidFill>
              <a:srgbClr val="FFFFFF"/>
            </a:solidFill>
          </a:ln>
        </p:spPr>
        <p:txBody>
          <a:bodyPr lIns="45718" tIns="45718" rIns="45718" bIns="45718"/>
          <a:lstStyle/>
          <a:p>
            <a:pPr defTabSz="457200">
              <a:defRPr sz="1200">
                <a:solidFill>
                  <a:srgbClr val="000000"/>
                </a:solidFill>
              </a:defRPr>
            </a:pPr>
            <a:endParaRPr/>
          </a:p>
        </p:txBody>
      </p:sp>
      <p:sp>
        <p:nvSpPr>
          <p:cNvPr id="417" name="5"/>
          <p:cNvSpPr txBox="1"/>
          <p:nvPr/>
        </p:nvSpPr>
        <p:spPr>
          <a:xfrm>
            <a:off x="1781175" y="6339999"/>
            <a:ext cx="2133600" cy="243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lgn="ctr">
              <a:defRPr sz="1000">
                <a:solidFill>
                  <a:srgbClr val="FFFFFF"/>
                </a:solidFill>
              </a:defRPr>
            </a:lvl1pPr>
          </a:lstStyle>
          <a:p>
            <a:pPr>
              <a:defRPr>
                <a:solidFill>
                  <a:srgbClr val="000000"/>
                </a:solidFill>
              </a:defRPr>
            </a:pPr>
            <a:r>
              <a:rPr>
                <a:solidFill>
                  <a:srgbClr val="FFFFFF"/>
                </a:solidFill>
              </a:rPr>
              <a:t>5</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The Internet Society Calls for an Ethical Approach"/>
          <p:cNvSpPr txBox="1">
            <a:spLocks noGrp="1"/>
          </p:cNvSpPr>
          <p:nvPr>
            <p:ph type="title"/>
          </p:nvPr>
        </p:nvSpPr>
        <p:spPr>
          <a:xfrm>
            <a:off x="540975" y="567099"/>
            <a:ext cx="11121298" cy="537801"/>
          </a:xfrm>
          <a:prstGeom prst="rect">
            <a:avLst/>
          </a:prstGeom>
        </p:spPr>
        <p:txBody>
          <a:bodyPr/>
          <a:lstStyle>
            <a:lvl1pPr defTabSz="804672">
              <a:defRPr sz="2600" spc="0"/>
            </a:lvl1pPr>
          </a:lstStyle>
          <a:p>
            <a:r>
              <a:rPr dirty="0"/>
              <a:t>The Internet Society Calls for </a:t>
            </a:r>
            <a:r>
              <a:rPr lang="en-US" dirty="0" smtClean="0"/>
              <a:t>Responsible Data Handling</a:t>
            </a:r>
            <a:endParaRPr dirty="0"/>
          </a:p>
        </p:txBody>
      </p:sp>
      <p:sp>
        <p:nvSpPr>
          <p:cNvPr id="420" name="For users:…"/>
          <p:cNvSpPr txBox="1">
            <a:spLocks noGrp="1"/>
          </p:cNvSpPr>
          <p:nvPr>
            <p:ph type="body" sz="half" idx="1"/>
          </p:nvPr>
        </p:nvSpPr>
        <p:spPr>
          <a:xfrm>
            <a:off x="539998" y="1300748"/>
            <a:ext cx="5556003" cy="4866137"/>
          </a:xfrm>
          <a:prstGeom prst="rect">
            <a:avLst/>
          </a:prstGeom>
        </p:spPr>
        <p:txBody>
          <a:bodyPr/>
          <a:lstStyle/>
          <a:p>
            <a:pPr marL="301752" indent="-301752" defTabSz="804672">
              <a:spcBef>
                <a:spcPts val="1000"/>
              </a:spcBef>
              <a:buSzPct val="100000"/>
              <a:buFont typeface="Arial"/>
              <a:buChar char="•"/>
              <a:defRPr sz="1700" spc="17"/>
            </a:pPr>
            <a:endParaRPr dirty="0"/>
          </a:p>
          <a:p>
            <a:pPr defTabSz="804672">
              <a:spcBef>
                <a:spcPts val="1000"/>
              </a:spcBef>
              <a:defRPr sz="2100" spc="0"/>
            </a:pPr>
            <a:r>
              <a:rPr dirty="0"/>
              <a:t>For users:</a:t>
            </a:r>
          </a:p>
          <a:p>
            <a:pPr marL="342900" lvl="1" indent="-342900" defTabSz="804672">
              <a:spcBef>
                <a:spcPts val="1000"/>
              </a:spcBef>
              <a:buSzPct val="100000"/>
              <a:buFont typeface="Arial"/>
              <a:buChar char="•"/>
              <a:defRPr sz="2100" spc="0"/>
            </a:pPr>
            <a:r>
              <a:rPr dirty="0"/>
              <a:t>Clear guidance at the point of decision</a:t>
            </a:r>
          </a:p>
          <a:p>
            <a:pPr marL="342900" lvl="1" indent="-342900" defTabSz="804672">
              <a:spcBef>
                <a:spcPts val="1000"/>
              </a:spcBef>
              <a:buSzPct val="100000"/>
              <a:buFont typeface="Arial"/>
              <a:buChar char="•"/>
              <a:defRPr sz="2100" spc="0"/>
            </a:pPr>
            <a:r>
              <a:rPr dirty="0"/>
              <a:t>Transparency of data usage </a:t>
            </a:r>
          </a:p>
          <a:p>
            <a:pPr marL="342900" lvl="1" indent="-342900" defTabSz="804672">
              <a:spcBef>
                <a:spcPts val="1000"/>
              </a:spcBef>
              <a:buSzPct val="100000"/>
              <a:buFont typeface="Arial"/>
              <a:buChar char="•"/>
              <a:defRPr sz="2100" spc="0"/>
            </a:pPr>
            <a:r>
              <a:rPr dirty="0"/>
              <a:t>Effective accountability and redress </a:t>
            </a:r>
          </a:p>
          <a:p>
            <a:pPr marL="0" lvl="2" indent="0" defTabSz="804672">
              <a:spcBef>
                <a:spcPts val="1000"/>
              </a:spcBef>
              <a:buSzTx/>
              <a:buNone/>
              <a:defRPr sz="2100" spc="0"/>
            </a:pPr>
            <a:endParaRPr dirty="0"/>
          </a:p>
          <a:p>
            <a:pPr marL="0" lvl="2" indent="0" defTabSz="804672">
              <a:spcBef>
                <a:spcPts val="1000"/>
              </a:spcBef>
              <a:buSzTx/>
              <a:buNone/>
              <a:defRPr sz="2100" spc="0"/>
            </a:pPr>
            <a:r>
              <a:rPr dirty="0"/>
              <a:t>For data controllers:</a:t>
            </a:r>
          </a:p>
          <a:p>
            <a:pPr lvl="2" defTabSz="804672">
              <a:spcBef>
                <a:spcPts val="1000"/>
              </a:spcBef>
              <a:defRPr sz="2100" spc="0"/>
            </a:pPr>
            <a:r>
              <a:rPr dirty="0"/>
              <a:t>Practical guidance about ethical design</a:t>
            </a:r>
          </a:p>
          <a:p>
            <a:pPr lvl="2" defTabSz="804672">
              <a:spcBef>
                <a:spcPts val="1000"/>
              </a:spcBef>
              <a:defRPr sz="2100" spc="0"/>
            </a:pPr>
            <a:r>
              <a:rPr dirty="0"/>
              <a:t>A clear trust framework for certification</a:t>
            </a:r>
          </a:p>
          <a:p>
            <a:pPr lvl="2" defTabSz="804672">
              <a:spcBef>
                <a:spcPts val="1000"/>
              </a:spcBef>
              <a:defRPr sz="2100" spc="0"/>
            </a:pPr>
            <a:r>
              <a:rPr dirty="0"/>
              <a:t>Cross-border audit and accountability</a:t>
            </a:r>
          </a:p>
        </p:txBody>
      </p:sp>
      <p:sp>
        <p:nvSpPr>
          <p:cNvPr id="421" name="Slide Number"/>
          <p:cNvSpPr txBox="1">
            <a:spLocks noGrp="1"/>
          </p:cNvSpPr>
          <p:nvPr>
            <p:ph type="sldNum" sz="quarter" idx="2"/>
          </p:nvPr>
        </p:nvSpPr>
        <p:spPr>
          <a:xfrm>
            <a:off x="11534775" y="6342062"/>
            <a:ext cx="127002" cy="152401"/>
          </a:xfrm>
          <a:prstGeom prst="rect">
            <a:avLst/>
          </a:prstGeom>
          <a:extLst>
            <a:ext uri="{C572A759-6A51-4108-AA02-DFA0A04FC94B}">
              <ma14:wrappingTextBoxFlag xmlns:ma14="http://schemas.microsoft.com/office/mac/drawingml/2011/main" val="1"/>
            </a:ext>
          </a:extLst>
        </p:spPr>
        <p:txBody>
          <a:bodyPr wrap="square">
            <a:normAutofit/>
          </a:bodyPr>
          <a:lstStyle/>
          <a:p>
            <a:fld id="{86CB4B4D-7CA3-9044-876B-883B54F8677D}" type="slidenum">
              <a:t>19</a:t>
            </a:fld>
            <a:endParaRPr/>
          </a:p>
        </p:txBody>
      </p:sp>
      <p:sp>
        <p:nvSpPr>
          <p:cNvPr id="422" name="Ethical data handling creates a virtuous cycle"/>
          <p:cNvSpPr txBox="1"/>
          <p:nvPr/>
        </p:nvSpPr>
        <p:spPr>
          <a:xfrm>
            <a:off x="6652145" y="1209859"/>
            <a:ext cx="5159533" cy="701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1">
              <a:defRPr>
                <a:latin typeface="Hind Light"/>
                <a:ea typeface="Hind Light"/>
                <a:cs typeface="Hind Light"/>
                <a:sym typeface="Hind Light"/>
              </a:defRPr>
            </a:pPr>
            <a:r>
              <a:rPr sz="2000" spc="17" dirty="0"/>
              <a:t>Ethical data handling creates a virtuous cycle</a:t>
            </a:r>
          </a:p>
        </p:txBody>
      </p:sp>
      <p:grpSp>
        <p:nvGrpSpPr>
          <p:cNvPr id="443" name="Group"/>
          <p:cNvGrpSpPr/>
          <p:nvPr/>
        </p:nvGrpSpPr>
        <p:grpSpPr>
          <a:xfrm>
            <a:off x="6728483" y="1766900"/>
            <a:ext cx="5006857" cy="4837585"/>
            <a:chOff x="0" y="0"/>
            <a:chExt cx="5006856" cy="4837584"/>
          </a:xfrm>
        </p:grpSpPr>
        <p:grpSp>
          <p:nvGrpSpPr>
            <p:cNvPr id="425" name="Group"/>
            <p:cNvGrpSpPr/>
            <p:nvPr/>
          </p:nvGrpSpPr>
          <p:grpSpPr>
            <a:xfrm>
              <a:off x="1729255" y="0"/>
              <a:ext cx="1548345" cy="1548345"/>
              <a:chOff x="0" y="0"/>
              <a:chExt cx="1548344" cy="1548344"/>
            </a:xfrm>
          </p:grpSpPr>
          <p:sp>
            <p:nvSpPr>
              <p:cNvPr id="423" name="Circle"/>
              <p:cNvSpPr/>
              <p:nvPr/>
            </p:nvSpPr>
            <p:spPr>
              <a:xfrm>
                <a:off x="-1" y="-1"/>
                <a:ext cx="1548346" cy="1548346"/>
              </a:xfrm>
              <a:prstGeom prst="ellipse">
                <a:avLst/>
              </a:prstGeom>
              <a:solidFill>
                <a:srgbClr val="5A75C9"/>
              </a:solidFill>
              <a:ln w="12700" cap="flat">
                <a:noFill/>
                <a:miter lim="400000"/>
              </a:ln>
              <a:effectLst/>
            </p:spPr>
            <p:txBody>
              <a:bodyPr wrap="square" lIns="45718" tIns="45718" rIns="45718" bIns="45718" numCol="1" anchor="ctr">
                <a:noAutofit/>
              </a:bodyPr>
              <a:lstStyle/>
              <a:p>
                <a:pPr algn="ctr">
                  <a:defRPr sz="1400">
                    <a:solidFill>
                      <a:srgbClr val="EDEDED"/>
                    </a:solidFill>
                  </a:defRPr>
                </a:pPr>
                <a:endParaRPr/>
              </a:p>
            </p:txBody>
          </p:sp>
          <p:sp>
            <p:nvSpPr>
              <p:cNvPr id="424" name="Data controllers go beyond compliance"/>
              <p:cNvSpPr txBox="1"/>
              <p:nvPr/>
            </p:nvSpPr>
            <p:spPr>
              <a:xfrm>
                <a:off x="226749" y="296652"/>
                <a:ext cx="1094846" cy="9550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sz="1400">
                    <a:solidFill>
                      <a:srgbClr val="EDEDED"/>
                    </a:solidFill>
                  </a:defRPr>
                </a:lvl1pPr>
              </a:lstStyle>
              <a:p>
                <a:pPr>
                  <a:defRPr sz="2438">
                    <a:solidFill>
                      <a:srgbClr val="2C2620"/>
                    </a:solidFill>
                  </a:defRPr>
                </a:pPr>
                <a:r>
                  <a:rPr sz="1400">
                    <a:solidFill>
                      <a:srgbClr val="EDEDED"/>
                    </a:solidFill>
                  </a:rPr>
                  <a:t>Data controllers go beyond compliance</a:t>
                </a:r>
              </a:p>
            </p:txBody>
          </p:sp>
        </p:grpSp>
        <p:sp>
          <p:nvSpPr>
            <p:cNvPr id="426" name="Arrow"/>
            <p:cNvSpPr/>
            <p:nvPr/>
          </p:nvSpPr>
          <p:spPr>
            <a:xfrm rot="2160000">
              <a:off x="3206044" y="1183644"/>
              <a:ext cx="324024" cy="437433"/>
            </a:xfrm>
            <a:prstGeom prst="rightArrow">
              <a:avLst>
                <a:gd name="adj1" fmla="val 70000"/>
                <a:gd name="adj2" fmla="val 50000"/>
              </a:avLst>
            </a:prstGeom>
            <a:gradFill flip="none" rotWithShape="1">
              <a:gsLst>
                <a:gs pos="0">
                  <a:srgbClr val="AAACB9"/>
                </a:gs>
                <a:gs pos="100000">
                  <a:srgbClr val="AAACB9"/>
                </a:gs>
              </a:gsLst>
              <a:lin ang="16200000" scaled="0"/>
            </a:gradFill>
            <a:ln w="12700" cap="flat">
              <a:noFill/>
              <a:miter lim="400000"/>
            </a:ln>
            <a:effectLst/>
          </p:spPr>
          <p:txBody>
            <a:bodyPr wrap="square" lIns="45718" tIns="45718" rIns="45718" bIns="45718" numCol="1" anchor="ctr">
              <a:noAutofit/>
            </a:bodyPr>
            <a:lstStyle/>
            <a:p>
              <a:endParaRPr/>
            </a:p>
          </p:txBody>
        </p:sp>
        <p:grpSp>
          <p:nvGrpSpPr>
            <p:cNvPr id="429" name="Group"/>
            <p:cNvGrpSpPr/>
            <p:nvPr/>
          </p:nvGrpSpPr>
          <p:grpSpPr>
            <a:xfrm>
              <a:off x="3458512" y="1256377"/>
              <a:ext cx="1548345" cy="1548345"/>
              <a:chOff x="0" y="414547"/>
              <a:chExt cx="1548344" cy="1548344"/>
            </a:xfrm>
          </p:grpSpPr>
          <p:sp>
            <p:nvSpPr>
              <p:cNvPr id="427" name="Circle"/>
              <p:cNvSpPr/>
              <p:nvPr/>
            </p:nvSpPr>
            <p:spPr>
              <a:xfrm>
                <a:off x="0" y="414547"/>
                <a:ext cx="1548345" cy="1548345"/>
              </a:xfrm>
              <a:prstGeom prst="ellipse">
                <a:avLst/>
              </a:prstGeom>
              <a:solidFill>
                <a:srgbClr val="5A75C9"/>
              </a:solidFill>
              <a:ln w="12700" cap="flat">
                <a:noFill/>
                <a:miter lim="400000"/>
              </a:ln>
              <a:effectLst/>
            </p:spPr>
            <p:txBody>
              <a:bodyPr wrap="square" lIns="45718" tIns="45718" rIns="45718" bIns="45718" numCol="1" anchor="ctr">
                <a:noAutofit/>
              </a:bodyPr>
              <a:lstStyle/>
              <a:p>
                <a:pPr algn="ctr">
                  <a:defRPr sz="2438">
                    <a:solidFill>
                      <a:srgbClr val="EDEDED"/>
                    </a:solidFill>
                  </a:defRPr>
                </a:pPr>
                <a:endParaRPr/>
              </a:p>
            </p:txBody>
          </p:sp>
          <p:sp>
            <p:nvSpPr>
              <p:cNvPr id="428" name="Users can make better choices"/>
              <p:cNvSpPr txBox="1"/>
              <p:nvPr/>
            </p:nvSpPr>
            <p:spPr>
              <a:xfrm>
                <a:off x="226750" y="635000"/>
                <a:ext cx="1094845" cy="11074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sz="1638">
                    <a:solidFill>
                      <a:srgbClr val="EDEDED"/>
                    </a:solidFill>
                  </a:defRPr>
                </a:lvl1pPr>
              </a:lstStyle>
              <a:p>
                <a:pPr>
                  <a:defRPr>
                    <a:solidFill>
                      <a:srgbClr val="2C2620"/>
                    </a:solidFill>
                  </a:defRPr>
                </a:pPr>
                <a:r>
                  <a:rPr>
                    <a:solidFill>
                      <a:srgbClr val="EDEDED"/>
                    </a:solidFill>
                  </a:rPr>
                  <a:t>Users can make better choices</a:t>
                </a:r>
              </a:p>
            </p:txBody>
          </p:sp>
        </p:grpSp>
        <p:sp>
          <p:nvSpPr>
            <p:cNvPr id="430" name="Arrow"/>
            <p:cNvSpPr/>
            <p:nvPr/>
          </p:nvSpPr>
          <p:spPr>
            <a:xfrm rot="6480000">
              <a:off x="3740413" y="2828265"/>
              <a:ext cx="324025" cy="437433"/>
            </a:xfrm>
            <a:prstGeom prst="rightArrow">
              <a:avLst>
                <a:gd name="adj1" fmla="val 70000"/>
                <a:gd name="adj2" fmla="val 50000"/>
              </a:avLst>
            </a:prstGeom>
            <a:gradFill flip="none" rotWithShape="1">
              <a:gsLst>
                <a:gs pos="0">
                  <a:srgbClr val="AAACB9"/>
                </a:gs>
                <a:gs pos="100000">
                  <a:srgbClr val="AAACB9"/>
                </a:gs>
              </a:gsLst>
              <a:lin ang="16200000" scaled="0"/>
            </a:gradFill>
            <a:ln w="12700" cap="flat">
              <a:noFill/>
              <a:miter lim="400000"/>
            </a:ln>
            <a:effectLst/>
          </p:spPr>
          <p:txBody>
            <a:bodyPr wrap="square" lIns="45718" tIns="45718" rIns="45718" bIns="45718" numCol="1" anchor="ctr">
              <a:noAutofit/>
            </a:bodyPr>
            <a:lstStyle/>
            <a:p>
              <a:endParaRPr/>
            </a:p>
          </p:txBody>
        </p:sp>
        <p:grpSp>
          <p:nvGrpSpPr>
            <p:cNvPr id="433" name="Group"/>
            <p:cNvGrpSpPr/>
            <p:nvPr/>
          </p:nvGrpSpPr>
          <p:grpSpPr>
            <a:xfrm>
              <a:off x="2797994" y="3289240"/>
              <a:ext cx="1548345" cy="1548345"/>
              <a:chOff x="0" y="414547"/>
              <a:chExt cx="1548344" cy="1548344"/>
            </a:xfrm>
          </p:grpSpPr>
          <p:sp>
            <p:nvSpPr>
              <p:cNvPr id="431" name="Circle"/>
              <p:cNvSpPr/>
              <p:nvPr/>
            </p:nvSpPr>
            <p:spPr>
              <a:xfrm>
                <a:off x="0" y="414547"/>
                <a:ext cx="1548345" cy="1548345"/>
              </a:xfrm>
              <a:prstGeom prst="ellipse">
                <a:avLst/>
              </a:prstGeom>
              <a:solidFill>
                <a:srgbClr val="5A75C9"/>
              </a:solidFill>
              <a:ln w="12700" cap="flat">
                <a:noFill/>
                <a:miter lim="400000"/>
              </a:ln>
              <a:effectLst/>
            </p:spPr>
            <p:txBody>
              <a:bodyPr wrap="square" lIns="45718" tIns="45718" rIns="45718" bIns="45718" numCol="1" anchor="ctr">
                <a:noAutofit/>
              </a:bodyPr>
              <a:lstStyle/>
              <a:p>
                <a:pPr algn="ctr">
                  <a:defRPr sz="2438">
                    <a:solidFill>
                      <a:srgbClr val="EDEDED"/>
                    </a:solidFill>
                  </a:defRPr>
                </a:pPr>
                <a:endParaRPr/>
              </a:p>
            </p:txBody>
          </p:sp>
          <p:sp>
            <p:nvSpPr>
              <p:cNvPr id="432" name="Ethical data handling builds trust"/>
              <p:cNvSpPr txBox="1"/>
              <p:nvPr/>
            </p:nvSpPr>
            <p:spPr>
              <a:xfrm>
                <a:off x="226750" y="660400"/>
                <a:ext cx="1094845" cy="10566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sz="1538">
                    <a:solidFill>
                      <a:srgbClr val="EDEDED"/>
                    </a:solidFill>
                  </a:defRPr>
                </a:lvl1pPr>
              </a:lstStyle>
              <a:p>
                <a:pPr>
                  <a:defRPr>
                    <a:solidFill>
                      <a:srgbClr val="2C2620"/>
                    </a:solidFill>
                  </a:defRPr>
                </a:pPr>
                <a:r>
                  <a:rPr>
                    <a:solidFill>
                      <a:srgbClr val="EDEDED"/>
                    </a:solidFill>
                  </a:rPr>
                  <a:t>Ethical data handling builds trust</a:t>
                </a:r>
              </a:p>
            </p:txBody>
          </p:sp>
        </p:grpSp>
        <p:sp>
          <p:nvSpPr>
            <p:cNvPr id="434" name="Arrow"/>
            <p:cNvSpPr/>
            <p:nvPr/>
          </p:nvSpPr>
          <p:spPr>
            <a:xfrm rot="10800000">
              <a:off x="2341416" y="3844696"/>
              <a:ext cx="324024" cy="437433"/>
            </a:xfrm>
            <a:prstGeom prst="rightArrow">
              <a:avLst>
                <a:gd name="adj1" fmla="val 70000"/>
                <a:gd name="adj2" fmla="val 50000"/>
              </a:avLst>
            </a:prstGeom>
            <a:gradFill flip="none" rotWithShape="1">
              <a:gsLst>
                <a:gs pos="0">
                  <a:srgbClr val="AAACB9"/>
                </a:gs>
                <a:gs pos="100000">
                  <a:srgbClr val="AAACB9"/>
                </a:gs>
              </a:gsLst>
              <a:lin ang="16200000" scaled="0"/>
            </a:gradFill>
            <a:ln w="12700" cap="flat">
              <a:noFill/>
              <a:miter lim="400000"/>
            </a:ln>
            <a:effectLst/>
          </p:spPr>
          <p:txBody>
            <a:bodyPr wrap="square" lIns="45718" tIns="45718" rIns="45718" bIns="45718" numCol="1" anchor="ctr">
              <a:noAutofit/>
            </a:bodyPr>
            <a:lstStyle/>
            <a:p>
              <a:endParaRPr/>
            </a:p>
          </p:txBody>
        </p:sp>
        <p:grpSp>
          <p:nvGrpSpPr>
            <p:cNvPr id="437" name="Group"/>
            <p:cNvGrpSpPr/>
            <p:nvPr/>
          </p:nvGrpSpPr>
          <p:grpSpPr>
            <a:xfrm>
              <a:off x="660517" y="3289240"/>
              <a:ext cx="1548345" cy="1548345"/>
              <a:chOff x="0" y="414547"/>
              <a:chExt cx="1548344" cy="1548344"/>
            </a:xfrm>
          </p:grpSpPr>
          <p:sp>
            <p:nvSpPr>
              <p:cNvPr id="435" name="Circle"/>
              <p:cNvSpPr/>
              <p:nvPr/>
            </p:nvSpPr>
            <p:spPr>
              <a:xfrm>
                <a:off x="0" y="414547"/>
                <a:ext cx="1548345" cy="1548345"/>
              </a:xfrm>
              <a:prstGeom prst="ellipse">
                <a:avLst/>
              </a:prstGeom>
              <a:solidFill>
                <a:srgbClr val="5A75C9"/>
              </a:solidFill>
              <a:ln w="12700" cap="flat">
                <a:noFill/>
                <a:miter lim="400000"/>
              </a:ln>
              <a:effectLst/>
            </p:spPr>
            <p:txBody>
              <a:bodyPr wrap="square" lIns="45718" tIns="45718" rIns="45718" bIns="45718" numCol="1" anchor="ctr">
                <a:noAutofit/>
              </a:bodyPr>
              <a:lstStyle/>
              <a:p>
                <a:pPr algn="ctr">
                  <a:defRPr sz="1438">
                    <a:solidFill>
                      <a:srgbClr val="EDEDED"/>
                    </a:solidFill>
                  </a:defRPr>
                </a:pPr>
                <a:endParaRPr/>
              </a:p>
            </p:txBody>
          </p:sp>
          <p:sp>
            <p:nvSpPr>
              <p:cNvPr id="436" name="User trust encourages innovation"/>
              <p:cNvSpPr txBox="1"/>
              <p:nvPr/>
            </p:nvSpPr>
            <p:spPr>
              <a:xfrm>
                <a:off x="226750" y="819150"/>
                <a:ext cx="1094845" cy="7391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sz="1438">
                    <a:solidFill>
                      <a:srgbClr val="EDEDED"/>
                    </a:solidFill>
                  </a:defRPr>
                </a:lvl1pPr>
              </a:lstStyle>
              <a:p>
                <a:pPr>
                  <a:defRPr>
                    <a:solidFill>
                      <a:srgbClr val="2C2620"/>
                    </a:solidFill>
                  </a:defRPr>
                </a:pPr>
                <a:r>
                  <a:rPr>
                    <a:solidFill>
                      <a:srgbClr val="EDEDED"/>
                    </a:solidFill>
                  </a:rPr>
                  <a:t>User trust encourages innovation</a:t>
                </a:r>
              </a:p>
            </p:txBody>
          </p:sp>
        </p:grpSp>
        <p:sp>
          <p:nvSpPr>
            <p:cNvPr id="438" name="Arrow"/>
            <p:cNvSpPr/>
            <p:nvPr/>
          </p:nvSpPr>
          <p:spPr>
            <a:xfrm rot="15120000">
              <a:off x="942418" y="2828265"/>
              <a:ext cx="324025" cy="437433"/>
            </a:xfrm>
            <a:prstGeom prst="rightArrow">
              <a:avLst>
                <a:gd name="adj1" fmla="val 70000"/>
                <a:gd name="adj2" fmla="val 50000"/>
              </a:avLst>
            </a:prstGeom>
            <a:gradFill flip="none" rotWithShape="1">
              <a:gsLst>
                <a:gs pos="0">
                  <a:srgbClr val="AAACB9"/>
                </a:gs>
                <a:gs pos="100000">
                  <a:srgbClr val="AAACB9"/>
                </a:gs>
              </a:gsLst>
              <a:lin ang="16200000" scaled="0"/>
            </a:gradFill>
            <a:ln w="12700" cap="flat">
              <a:noFill/>
              <a:miter lim="400000"/>
            </a:ln>
            <a:effectLst/>
          </p:spPr>
          <p:txBody>
            <a:bodyPr wrap="square" lIns="45718" tIns="45718" rIns="45718" bIns="45718" numCol="1" anchor="ctr">
              <a:noAutofit/>
            </a:bodyPr>
            <a:lstStyle/>
            <a:p>
              <a:endParaRPr/>
            </a:p>
          </p:txBody>
        </p:sp>
        <p:grpSp>
          <p:nvGrpSpPr>
            <p:cNvPr id="441" name="Group"/>
            <p:cNvGrpSpPr/>
            <p:nvPr/>
          </p:nvGrpSpPr>
          <p:grpSpPr>
            <a:xfrm>
              <a:off x="0" y="1256377"/>
              <a:ext cx="1548345" cy="1548345"/>
              <a:chOff x="0" y="605046"/>
              <a:chExt cx="1548344" cy="1548344"/>
            </a:xfrm>
          </p:grpSpPr>
          <p:sp>
            <p:nvSpPr>
              <p:cNvPr id="439" name="Circle"/>
              <p:cNvSpPr/>
              <p:nvPr/>
            </p:nvSpPr>
            <p:spPr>
              <a:xfrm>
                <a:off x="0" y="605046"/>
                <a:ext cx="1548345" cy="1548345"/>
              </a:xfrm>
              <a:prstGeom prst="ellipse">
                <a:avLst/>
              </a:prstGeom>
              <a:solidFill>
                <a:srgbClr val="5A75C9"/>
              </a:solidFill>
              <a:ln w="12700" cap="flat">
                <a:noFill/>
                <a:miter lim="400000"/>
              </a:ln>
              <a:effectLst/>
            </p:spPr>
            <p:txBody>
              <a:bodyPr wrap="square" lIns="45718" tIns="45718" rIns="45718" bIns="45718" numCol="1" anchor="ctr">
                <a:noAutofit/>
              </a:bodyPr>
              <a:lstStyle/>
              <a:p>
                <a:pPr algn="ctr">
                  <a:defRPr sz="2438">
                    <a:solidFill>
                      <a:srgbClr val="EDEDED"/>
                    </a:solidFill>
                  </a:defRPr>
                </a:pPr>
                <a:endParaRPr/>
              </a:p>
            </p:txBody>
          </p:sp>
          <p:sp>
            <p:nvSpPr>
              <p:cNvPr id="440" name="Economic growth is more sustainable"/>
              <p:cNvSpPr txBox="1"/>
              <p:nvPr/>
            </p:nvSpPr>
            <p:spPr>
              <a:xfrm>
                <a:off x="226750" y="850899"/>
                <a:ext cx="1094845" cy="10566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sz="1538">
                    <a:solidFill>
                      <a:srgbClr val="EDEDED"/>
                    </a:solidFill>
                  </a:defRPr>
                </a:lvl1pPr>
              </a:lstStyle>
              <a:p>
                <a:pPr>
                  <a:defRPr>
                    <a:solidFill>
                      <a:srgbClr val="2C2620"/>
                    </a:solidFill>
                  </a:defRPr>
                </a:pPr>
                <a:r>
                  <a:rPr>
                    <a:solidFill>
                      <a:srgbClr val="EDEDED"/>
                    </a:solidFill>
                  </a:rPr>
                  <a:t>Economic growth is more sustainable</a:t>
                </a:r>
              </a:p>
            </p:txBody>
          </p:sp>
        </p:grpSp>
        <p:sp>
          <p:nvSpPr>
            <p:cNvPr id="442" name="Arrow"/>
            <p:cNvSpPr/>
            <p:nvPr/>
          </p:nvSpPr>
          <p:spPr>
            <a:xfrm rot="19440000">
              <a:off x="1476788" y="1183644"/>
              <a:ext cx="324025" cy="437433"/>
            </a:xfrm>
            <a:prstGeom prst="rightArrow">
              <a:avLst>
                <a:gd name="adj1" fmla="val 70000"/>
                <a:gd name="adj2" fmla="val 50000"/>
              </a:avLst>
            </a:prstGeom>
            <a:gradFill flip="none" rotWithShape="1">
              <a:gsLst>
                <a:gs pos="0">
                  <a:srgbClr val="AAACB9"/>
                </a:gs>
                <a:gs pos="100000">
                  <a:srgbClr val="AAACB9"/>
                </a:gs>
              </a:gsLst>
              <a:lin ang="16200000" scaled="0"/>
            </a:gradFill>
            <a:ln w="12700" cap="flat">
              <a:noFill/>
              <a:miter lim="400000"/>
            </a:ln>
            <a:effectLst/>
          </p:spPr>
          <p:txBody>
            <a:bodyPr wrap="square" lIns="45718" tIns="45718" rIns="45718" bIns="45718" numCol="1" anchor="ctr">
              <a:noAutofit/>
            </a:bodyPr>
            <a:lstStyle/>
            <a:p>
              <a:endParaRPr/>
            </a:p>
          </p:txBody>
        </p:sp>
      </p:gr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ISOC was 25 last year!"/>
          <p:cNvSpPr txBox="1">
            <a:spLocks noGrp="1"/>
          </p:cNvSpPr>
          <p:nvPr>
            <p:ph type="title"/>
          </p:nvPr>
        </p:nvSpPr>
        <p:spPr>
          <a:xfrm>
            <a:off x="533892" y="810259"/>
            <a:ext cx="11127883" cy="768226"/>
          </a:xfrm>
          <a:prstGeom prst="rect">
            <a:avLst/>
          </a:prstGeom>
        </p:spPr>
        <p:txBody>
          <a:bodyPr/>
          <a:lstStyle>
            <a:lvl1pPr defTabSz="713230">
              <a:defRPr sz="3700" spc="0">
                <a:solidFill>
                  <a:srgbClr val="EDEDED"/>
                </a:solidFill>
              </a:defRPr>
            </a:lvl1pPr>
          </a:lstStyle>
          <a:p>
            <a:pPr>
              <a:defRPr>
                <a:solidFill>
                  <a:srgbClr val="0C1C2C"/>
                </a:solidFill>
              </a:defRPr>
            </a:pPr>
            <a:r>
              <a:rPr lang="en-US" dirty="0" smtClean="0">
                <a:solidFill>
                  <a:srgbClr val="EDEDED"/>
                </a:solidFill>
              </a:rPr>
              <a:t>The Internet Society</a:t>
            </a:r>
            <a:endParaRPr dirty="0">
              <a:solidFill>
                <a:srgbClr val="EDEDED"/>
              </a:solidFill>
            </a:endParaRPr>
          </a:p>
        </p:txBody>
      </p:sp>
      <p:sp>
        <p:nvSpPr>
          <p:cNvPr id="180" name="Slide Number"/>
          <p:cNvSpPr txBox="1">
            <a:spLocks noGrp="1"/>
          </p:cNvSpPr>
          <p:nvPr>
            <p:ph type="sldNum" sz="quarter" idx="2"/>
          </p:nvPr>
        </p:nvSpPr>
        <p:spPr>
          <a:xfrm>
            <a:off x="11534775" y="6342062"/>
            <a:ext cx="127002" cy="152401"/>
          </a:xfrm>
          <a:prstGeom prst="rect">
            <a:avLst/>
          </a:prstGeom>
          <a:extLst>
            <a:ext uri="{C572A759-6A51-4108-AA02-DFA0A04FC94B}">
              <ma14:wrappingTextBoxFlag xmlns:ma14="http://schemas.microsoft.com/office/mac/drawingml/2011/main" val="1"/>
            </a:ext>
          </a:extLst>
        </p:spPr>
        <p:txBody>
          <a:bodyPr wrap="square">
            <a:normAutofit/>
          </a:bodyPr>
          <a:lstStyle/>
          <a:p>
            <a:fld id="{86CB4B4D-7CA3-9044-876B-883B54F8677D}" type="slidenum">
              <a:t>2</a:t>
            </a:fld>
            <a:endParaRPr/>
          </a:p>
        </p:txBody>
      </p:sp>
      <p:sp>
        <p:nvSpPr>
          <p:cNvPr id="181" name="Vision: an Internet that is open, globally connected, and secure…"/>
          <p:cNvSpPr txBox="1"/>
          <p:nvPr/>
        </p:nvSpPr>
        <p:spPr>
          <a:xfrm>
            <a:off x="533400" y="2520708"/>
            <a:ext cx="10505317" cy="1844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2400">
                <a:solidFill>
                  <a:srgbClr val="FFFFFF"/>
                </a:solidFill>
                <a:latin typeface="Hind Light"/>
                <a:ea typeface="Hind Light"/>
                <a:cs typeface="Hind Light"/>
                <a:sym typeface="Hind Light"/>
              </a:defRPr>
            </a:pPr>
            <a:r>
              <a:rPr dirty="0"/>
              <a:t>Vision: an Internet that is open, globally connected, </a:t>
            </a:r>
            <a:r>
              <a:rPr lang="en-US" dirty="0" smtClean="0"/>
              <a:t>trustworthy </a:t>
            </a:r>
            <a:r>
              <a:rPr dirty="0" smtClean="0"/>
              <a:t>and </a:t>
            </a:r>
            <a:r>
              <a:rPr dirty="0"/>
              <a:t>secure</a:t>
            </a:r>
          </a:p>
          <a:p>
            <a:pPr>
              <a:defRPr>
                <a:latin typeface="Hind Light"/>
                <a:ea typeface="Hind Light"/>
                <a:cs typeface="Hind Light"/>
                <a:sym typeface="Hind Light"/>
              </a:defRPr>
            </a:pPr>
            <a:endParaRPr dirty="0"/>
          </a:p>
          <a:p>
            <a:pPr>
              <a:defRPr>
                <a:latin typeface="Hind Light"/>
                <a:ea typeface="Hind Light"/>
                <a:cs typeface="Hind Light"/>
                <a:sym typeface="Hind Light"/>
              </a:defRPr>
            </a:pPr>
            <a:r>
              <a:rPr sz="2400" dirty="0">
                <a:solidFill>
                  <a:srgbClr val="EDEDED"/>
                </a:solidFill>
              </a:rPr>
              <a:t>Mission: to ensure that the benefits of the Internet reach everyone</a:t>
            </a:r>
          </a:p>
          <a:p>
            <a:pPr>
              <a:defRPr>
                <a:latin typeface="Hind Light"/>
                <a:ea typeface="Hind Light"/>
                <a:cs typeface="Hind Light"/>
                <a:sym typeface="Hind Light"/>
              </a:defRPr>
            </a:pPr>
            <a:endParaRPr sz="2400" dirty="0">
              <a:solidFill>
                <a:srgbClr val="EDEDED"/>
              </a:solidFill>
            </a:endParaRPr>
          </a:p>
          <a:p>
            <a:pPr>
              <a:defRPr>
                <a:latin typeface="Hind Light"/>
                <a:ea typeface="Hind Light"/>
                <a:cs typeface="Hind Light"/>
                <a:sym typeface="Hind Light"/>
              </a:defRPr>
            </a:pPr>
            <a:r>
              <a:rPr sz="2400" dirty="0">
                <a:solidFill>
                  <a:srgbClr val="EDEDED"/>
                </a:solidFill>
              </a:rPr>
              <a:t>Key themes: </a:t>
            </a:r>
            <a:r>
              <a:rPr lang="en-US" sz="2400" dirty="0" smtClean="0">
                <a:solidFill>
                  <a:srgbClr val="EDEDED"/>
                </a:solidFill>
              </a:rPr>
              <a:t>build, promote and defend trust on the Internet</a:t>
            </a:r>
            <a:endParaRPr sz="2400" dirty="0">
              <a:solidFill>
                <a:srgbClr val="EDEDED"/>
              </a:solidFill>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Making Ethical Data Handling The New Norm"/>
          <p:cNvSpPr txBox="1">
            <a:spLocks noGrp="1"/>
          </p:cNvSpPr>
          <p:nvPr>
            <p:ph type="title"/>
          </p:nvPr>
        </p:nvSpPr>
        <p:spPr>
          <a:xfrm>
            <a:off x="540975" y="567099"/>
            <a:ext cx="11121298" cy="537801"/>
          </a:xfrm>
          <a:prstGeom prst="rect">
            <a:avLst/>
          </a:prstGeom>
        </p:spPr>
        <p:txBody>
          <a:bodyPr/>
          <a:lstStyle>
            <a:lvl1pPr defTabSz="804672">
              <a:defRPr sz="2600" spc="0"/>
            </a:lvl1pPr>
          </a:lstStyle>
          <a:p>
            <a:r>
              <a:rPr dirty="0"/>
              <a:t>Making </a:t>
            </a:r>
            <a:r>
              <a:rPr lang="en-US" dirty="0" smtClean="0"/>
              <a:t>Responsible </a:t>
            </a:r>
            <a:r>
              <a:rPr dirty="0" smtClean="0"/>
              <a:t>Data </a:t>
            </a:r>
            <a:r>
              <a:rPr dirty="0"/>
              <a:t>Handling The New Norm</a:t>
            </a:r>
          </a:p>
        </p:txBody>
      </p:sp>
      <p:sp>
        <p:nvSpPr>
          <p:cNvPr id="448" name="Slide Number"/>
          <p:cNvSpPr txBox="1">
            <a:spLocks noGrp="1"/>
          </p:cNvSpPr>
          <p:nvPr>
            <p:ph type="sldNum" sz="quarter" idx="2"/>
          </p:nvPr>
        </p:nvSpPr>
        <p:spPr>
          <a:xfrm>
            <a:off x="11534774" y="6342062"/>
            <a:ext cx="127002" cy="152401"/>
          </a:xfrm>
          <a:prstGeom prst="rect">
            <a:avLst/>
          </a:prstGeom>
          <a:extLst>
            <a:ext uri="{C572A759-6A51-4108-AA02-DFA0A04FC94B}">
              <ma14:wrappingTextBoxFlag xmlns:ma14="http://schemas.microsoft.com/office/mac/drawingml/2011/main" val="1"/>
            </a:ext>
          </a:extLst>
        </p:spPr>
        <p:txBody>
          <a:bodyPr wrap="square">
            <a:normAutofit fontScale="92500"/>
          </a:bodyPr>
          <a:lstStyle/>
          <a:p>
            <a:fld id="{86CB4B4D-7CA3-9044-876B-883B54F8677D}" type="slidenum">
              <a:t>20</a:t>
            </a:fld>
            <a:endParaRPr/>
          </a:p>
        </p:txBody>
      </p:sp>
      <p:sp>
        <p:nvSpPr>
          <p:cNvPr id="449" name="Data controllers:…"/>
          <p:cNvSpPr txBox="1"/>
          <p:nvPr/>
        </p:nvSpPr>
        <p:spPr>
          <a:xfrm>
            <a:off x="284812" y="4197155"/>
            <a:ext cx="6235910" cy="16281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spcBef>
                <a:spcPts val="600"/>
              </a:spcBef>
              <a:defRPr sz="1900">
                <a:latin typeface="Hind Light"/>
                <a:ea typeface="Hind Light"/>
                <a:cs typeface="Hind Light"/>
                <a:sym typeface="Hind Light"/>
              </a:defRPr>
            </a:pPr>
            <a:r>
              <a:rPr u="sng"/>
              <a:t>Data controllers: </a:t>
            </a:r>
          </a:p>
          <a:p>
            <a:pPr marL="285750" indent="-285750">
              <a:buSzPct val="100000"/>
              <a:buFont typeface="Arial"/>
              <a:buChar char="•"/>
              <a:defRPr sz="1900">
                <a:latin typeface="Hind Light"/>
                <a:ea typeface="Hind Light"/>
                <a:cs typeface="Hind Light"/>
                <a:sym typeface="Hind Light"/>
              </a:defRPr>
            </a:pPr>
            <a:r>
              <a:t>Publish ethical data commitments and stand by them</a:t>
            </a:r>
          </a:p>
          <a:p>
            <a:pPr marL="285750" indent="-285750">
              <a:buSzPct val="100000"/>
              <a:buFont typeface="Arial"/>
              <a:buChar char="•"/>
              <a:defRPr sz="1900">
                <a:latin typeface="Hind Light"/>
                <a:ea typeface="Hind Light"/>
                <a:cs typeface="Hind Light"/>
                <a:sym typeface="Hind Light"/>
              </a:defRPr>
            </a:pPr>
            <a:r>
              <a:t>Be honest and fair about consent and re-use</a:t>
            </a:r>
          </a:p>
          <a:p>
            <a:pPr marL="285750" indent="-285750">
              <a:buSzPct val="100000"/>
              <a:buFont typeface="Arial"/>
              <a:buChar char="•"/>
              <a:defRPr sz="1900">
                <a:latin typeface="Hind Light"/>
                <a:ea typeface="Hind Light"/>
                <a:cs typeface="Hind Light"/>
                <a:sym typeface="Hind Light"/>
              </a:defRPr>
            </a:pPr>
            <a:r>
              <a:t>Be transparent about your business model</a:t>
            </a:r>
          </a:p>
          <a:p>
            <a:pPr marL="285750" indent="-285750">
              <a:buSzPct val="100000"/>
              <a:buFont typeface="Arial"/>
              <a:buChar char="•"/>
              <a:defRPr sz="1900">
                <a:latin typeface="Hind Light"/>
                <a:ea typeface="Hind Light"/>
                <a:cs typeface="Hind Light"/>
                <a:sym typeface="Hind Light"/>
              </a:defRPr>
            </a:pPr>
            <a:r>
              <a:t>Embody ethics in product/service design</a:t>
            </a:r>
          </a:p>
        </p:txBody>
      </p:sp>
      <p:sp>
        <p:nvSpPr>
          <p:cNvPr id="450" name="Policy makers:…"/>
          <p:cNvSpPr txBox="1"/>
          <p:nvPr/>
        </p:nvSpPr>
        <p:spPr>
          <a:xfrm>
            <a:off x="7075357" y="4197155"/>
            <a:ext cx="4624309" cy="213904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spcBef>
                <a:spcPts val="600"/>
              </a:spcBef>
              <a:defRPr sz="1900">
                <a:latin typeface="Hind Light"/>
                <a:ea typeface="Hind Light"/>
                <a:cs typeface="Hind Light"/>
                <a:sym typeface="Hind Light"/>
              </a:defRPr>
            </a:pPr>
            <a:r>
              <a:rPr u="sng" dirty="0"/>
              <a:t>Policy makers: </a:t>
            </a:r>
          </a:p>
          <a:p>
            <a:pPr marL="285750" indent="-285750">
              <a:buSzPct val="100000"/>
              <a:buFont typeface="Arial"/>
              <a:buChar char="•"/>
              <a:defRPr sz="1900">
                <a:latin typeface="Hind Light"/>
                <a:ea typeface="Hind Light"/>
                <a:cs typeface="Hind Light"/>
                <a:sym typeface="Hind Light"/>
              </a:defRPr>
            </a:pPr>
            <a:r>
              <a:rPr dirty="0"/>
              <a:t>Pre-empt or correct market failures</a:t>
            </a:r>
          </a:p>
          <a:p>
            <a:pPr marL="285750" indent="-285750">
              <a:buSzPct val="100000"/>
              <a:buFont typeface="Arial"/>
              <a:buChar char="•"/>
              <a:defRPr sz="1900">
                <a:latin typeface="Hind Light"/>
                <a:ea typeface="Hind Light"/>
                <a:cs typeface="Hind Light"/>
                <a:sym typeface="Hind Light"/>
              </a:defRPr>
            </a:pPr>
            <a:r>
              <a:rPr dirty="0"/>
              <a:t>Prioritise </a:t>
            </a:r>
            <a:r>
              <a:rPr i="1" dirty="0"/>
              <a:t>sustainability </a:t>
            </a:r>
            <a:r>
              <a:rPr dirty="0"/>
              <a:t>in the data-driven economy</a:t>
            </a:r>
          </a:p>
          <a:p>
            <a:pPr marL="285750" indent="-285750">
              <a:buSzPct val="100000"/>
              <a:buFont typeface="Arial"/>
              <a:buChar char="•"/>
              <a:defRPr sz="1900">
                <a:latin typeface="Hind Light"/>
                <a:ea typeface="Hind Light"/>
                <a:cs typeface="Hind Light"/>
                <a:sym typeface="Hind Light"/>
              </a:defRPr>
            </a:pPr>
            <a:r>
              <a:rPr lang="en-US" dirty="0" smtClean="0"/>
              <a:t>Policy, education, economics, regulation</a:t>
            </a:r>
          </a:p>
          <a:p>
            <a:pPr marL="285750" indent="-285750">
              <a:buSzPct val="100000"/>
              <a:buFont typeface="Arial"/>
              <a:buChar char="•"/>
              <a:defRPr sz="1900">
                <a:latin typeface="Hind Light"/>
                <a:ea typeface="Hind Light"/>
                <a:cs typeface="Hind Light"/>
                <a:sym typeface="Hind Light"/>
              </a:defRPr>
            </a:pPr>
            <a:r>
              <a:rPr lang="en-US" dirty="0" smtClean="0"/>
              <a:t>Feed the cost of bad </a:t>
            </a:r>
            <a:r>
              <a:rPr lang="en-US" dirty="0" err="1" smtClean="0"/>
              <a:t>behaviour</a:t>
            </a:r>
            <a:r>
              <a:rPr lang="en-US" dirty="0" smtClean="0"/>
              <a:t> back to its origin</a:t>
            </a:r>
            <a:endParaRPr dirty="0"/>
          </a:p>
        </p:txBody>
      </p:sp>
      <p:sp>
        <p:nvSpPr>
          <p:cNvPr id="451" name="Consumers/citizens:…"/>
          <p:cNvSpPr txBox="1"/>
          <p:nvPr/>
        </p:nvSpPr>
        <p:spPr>
          <a:xfrm>
            <a:off x="3134912" y="1250646"/>
            <a:ext cx="5933423" cy="1564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spcBef>
                <a:spcPts val="600"/>
              </a:spcBef>
              <a:defRPr>
                <a:latin typeface="Hind Light"/>
                <a:ea typeface="Hind Light"/>
                <a:cs typeface="Hind Light"/>
                <a:sym typeface="Hind Light"/>
              </a:defRPr>
            </a:pPr>
            <a:r>
              <a:rPr u="sng"/>
              <a:t>Consumers/citizens: </a:t>
            </a:r>
          </a:p>
          <a:p>
            <a:pPr marL="285750" indent="-285750">
              <a:buSzPct val="100000"/>
              <a:buFont typeface="Arial"/>
              <a:buChar char="•"/>
              <a:defRPr>
                <a:latin typeface="Hind Light"/>
                <a:ea typeface="Hind Light"/>
                <a:cs typeface="Hind Light"/>
                <a:sym typeface="Hind Light"/>
              </a:defRPr>
            </a:pPr>
            <a:r>
              <a:t>Consider the values that your choices reflect</a:t>
            </a:r>
          </a:p>
          <a:p>
            <a:pPr marL="285750" indent="-285750">
              <a:buSzPct val="100000"/>
              <a:buFont typeface="Arial"/>
              <a:buChar char="•"/>
              <a:defRPr>
                <a:latin typeface="Hind Light"/>
                <a:ea typeface="Hind Light"/>
                <a:cs typeface="Hind Light"/>
                <a:sym typeface="Hind Light"/>
              </a:defRPr>
            </a:pPr>
            <a:r>
              <a:t>Cultivate those habits that protect your interests</a:t>
            </a:r>
          </a:p>
          <a:p>
            <a:pPr marL="285750" indent="-285750">
              <a:buSzPct val="100000"/>
              <a:buFont typeface="Arial"/>
              <a:buChar char="•"/>
              <a:defRPr>
                <a:latin typeface="Hind Light"/>
                <a:ea typeface="Hind Light"/>
                <a:cs typeface="Hind Light"/>
                <a:sym typeface="Hind Light"/>
              </a:defRPr>
            </a:pPr>
            <a:r>
              <a:t>If necessary, “vote with your feet” (or your wallets)</a:t>
            </a:r>
          </a:p>
          <a:p>
            <a:pPr marL="285750" indent="-285750">
              <a:buSzPct val="100000"/>
              <a:buFont typeface="Arial"/>
              <a:buChar char="•"/>
              <a:defRPr>
                <a:latin typeface="Hind Light"/>
                <a:ea typeface="Hind Light"/>
                <a:cs typeface="Hind Light"/>
                <a:sym typeface="Hind Light"/>
              </a:defRPr>
            </a:pPr>
            <a:r>
              <a:t>Press for – and use - appropriate tools</a:t>
            </a:r>
          </a:p>
        </p:txBody>
      </p:sp>
      <p:sp>
        <p:nvSpPr>
          <p:cNvPr id="452" name="In a data-driven economy, we are all stakeholders – and we should all act accordingly"/>
          <p:cNvSpPr txBox="1"/>
          <p:nvPr/>
        </p:nvSpPr>
        <p:spPr>
          <a:xfrm>
            <a:off x="2551089" y="3013501"/>
            <a:ext cx="7101069" cy="830993"/>
          </a:xfrm>
          <a:prstGeom prst="rect">
            <a:avLst/>
          </a:prstGeom>
          <a:gradFill>
            <a:gsLst>
              <a:gs pos="0">
                <a:schemeClr val="accent2">
                  <a:hueOff val="504279"/>
                  <a:satOff val="24107"/>
                  <a:lumOff val="28481"/>
                </a:schemeClr>
              </a:gs>
              <a:gs pos="35000">
                <a:srgbClr val="C7D6FF"/>
              </a:gs>
              <a:gs pos="100000">
                <a:schemeClr val="accent2">
                  <a:hueOff val="587810"/>
                  <a:satOff val="24107"/>
                  <a:lumOff val="39753"/>
                </a:schemeClr>
              </a:gs>
            </a:gsLst>
            <a:lin ang="16200000"/>
          </a:gradFill>
          <a:ln>
            <a:solidFill>
              <a:srgbClr val="357EE3"/>
            </a:solidFill>
            <a:bevel/>
          </a:ln>
          <a:effectLst>
            <a:outerShdw blurRad="50800" dist="38100" rotWithShape="0">
              <a:srgbClr val="000000">
                <a:alpha val="40000"/>
              </a:srgbClr>
            </a:outerShdw>
          </a:effectLst>
          <a:extLst>
            <a:ext uri="{C572A759-6A51-4108-AA02-DFA0A04FC94B}">
              <ma14:wrappingTextBoxFlag xmlns:ma14="http://schemas.microsoft.com/office/mac/drawingml/2011/main" val="1"/>
            </a:ext>
          </a:extLst>
        </p:spPr>
        <p:txBody>
          <a:bodyPr lIns="45718" tIns="45718" rIns="45718" bIns="45718">
            <a:spAutoFit/>
          </a:bodyPr>
          <a:lstStyle>
            <a:lvl1pPr algn="ctr">
              <a:defRPr sz="2400">
                <a:latin typeface="Hind Light"/>
                <a:ea typeface="Hind Light"/>
                <a:cs typeface="Hind Light"/>
                <a:sym typeface="Hind Light"/>
              </a:defRPr>
            </a:lvl1pPr>
          </a:lstStyle>
          <a:p>
            <a:pPr>
              <a:defRPr sz="1800">
                <a:latin typeface="+mj-lt"/>
                <a:ea typeface="+mj-ea"/>
                <a:cs typeface="+mj-cs"/>
                <a:sym typeface="Helvetica"/>
              </a:defRPr>
            </a:pPr>
            <a:r>
              <a:rPr sz="2400" dirty="0">
                <a:latin typeface="Hind Light"/>
                <a:ea typeface="Hind Light"/>
                <a:cs typeface="Hind Light"/>
                <a:sym typeface="Hind Light"/>
              </a:rPr>
              <a:t>In a data-driven economy, we are </a:t>
            </a:r>
            <a:r>
              <a:rPr sz="2400" i="1" dirty="0">
                <a:latin typeface="Hind Light"/>
                <a:ea typeface="Hind Light"/>
                <a:cs typeface="Hind Light"/>
                <a:sym typeface="Hind Light"/>
              </a:rPr>
              <a:t>all</a:t>
            </a:r>
            <a:r>
              <a:rPr sz="2400" dirty="0">
                <a:latin typeface="Hind Light"/>
                <a:ea typeface="Hind Light"/>
                <a:cs typeface="Hind Light"/>
                <a:sym typeface="Hind Light"/>
              </a:rPr>
              <a:t> stakeholders – </a:t>
            </a:r>
            <a:r>
              <a:rPr lang="en-US" sz="2400" dirty="0" smtClean="0">
                <a:latin typeface="Hind Light"/>
                <a:ea typeface="Hind Light"/>
                <a:cs typeface="Hind Light"/>
                <a:sym typeface="Hind Light"/>
              </a:rPr>
              <a:t>point solutions do not fix systemic problems.</a:t>
            </a:r>
            <a:endParaRPr sz="2400" dirty="0">
              <a:latin typeface="Hind Light"/>
              <a:ea typeface="Hind Light"/>
              <a:cs typeface="Hind Light"/>
              <a:sym typeface="Hind Light"/>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Trust framework"/>
          <p:cNvSpPr txBox="1">
            <a:spLocks noGrp="1"/>
          </p:cNvSpPr>
          <p:nvPr>
            <p:ph type="title"/>
          </p:nvPr>
        </p:nvSpPr>
        <p:spPr>
          <a:xfrm>
            <a:off x="540975" y="567100"/>
            <a:ext cx="11121298" cy="575900"/>
          </a:xfrm>
          <a:prstGeom prst="rect">
            <a:avLst/>
          </a:prstGeom>
        </p:spPr>
        <p:txBody>
          <a:bodyPr>
            <a:normAutofit/>
          </a:bodyPr>
          <a:lstStyle>
            <a:lvl1pPr>
              <a:defRPr spc="0"/>
            </a:lvl1pPr>
          </a:lstStyle>
          <a:p>
            <a:pPr>
              <a:defRPr spc="20"/>
            </a:pPr>
            <a:r>
              <a:rPr spc="0"/>
              <a:t>Trust framework</a:t>
            </a:r>
          </a:p>
        </p:txBody>
      </p:sp>
      <p:sp>
        <p:nvSpPr>
          <p:cNvPr id="480" name="Slide Number"/>
          <p:cNvSpPr txBox="1">
            <a:spLocks noGrp="1"/>
          </p:cNvSpPr>
          <p:nvPr>
            <p:ph type="sldNum" sz="quarter" idx="2"/>
          </p:nvPr>
        </p:nvSpPr>
        <p:spPr>
          <a:xfrm>
            <a:off x="11534774" y="6342062"/>
            <a:ext cx="127002" cy="152401"/>
          </a:xfrm>
          <a:prstGeom prst="rect">
            <a:avLst/>
          </a:prstGeom>
          <a:extLst>
            <a:ext uri="{C572A759-6A51-4108-AA02-DFA0A04FC94B}">
              <ma14:wrappingTextBoxFlag xmlns:ma14="http://schemas.microsoft.com/office/mac/drawingml/2011/main" val="1"/>
            </a:ext>
          </a:extLst>
        </p:spPr>
        <p:txBody>
          <a:bodyPr wrap="square">
            <a:normAutofit/>
          </a:bodyPr>
          <a:lstStyle>
            <a:lvl1pPr>
              <a:defRPr>
                <a:solidFill>
                  <a:srgbClr val="0C1C2C"/>
                </a:solidFill>
              </a:defRPr>
            </a:lvl1pPr>
          </a:lstStyle>
          <a:p>
            <a:fld id="{86CB4B4D-7CA3-9044-876B-883B54F8677D}" type="slidenum">
              <a:t>21</a:t>
            </a:fld>
            <a:endParaRPr/>
          </a:p>
        </p:txBody>
      </p:sp>
      <p:sp>
        <p:nvSpPr>
          <p:cNvPr id="481" name="Triangle"/>
          <p:cNvSpPr/>
          <p:nvPr/>
        </p:nvSpPr>
        <p:spPr>
          <a:xfrm>
            <a:off x="2474050" y="266700"/>
            <a:ext cx="7816125" cy="6075363"/>
          </a:xfrm>
          <a:prstGeom prst="triangle">
            <a:avLst/>
          </a:prstGeom>
          <a:ln w="25400">
            <a:solidFill>
              <a:srgbClr val="1B2853"/>
            </a:solidFill>
            <a:bevel/>
          </a:ln>
        </p:spPr>
        <p:txBody>
          <a:bodyPr lIns="45718" tIns="45718" rIns="45718" bIns="45718" anchor="ctr"/>
          <a:lstStyle/>
          <a:p>
            <a:pPr algn="ctr">
              <a:defRPr>
                <a:solidFill>
                  <a:srgbClr val="2C2620"/>
                </a:solidFill>
              </a:defRPr>
            </a:pPr>
            <a:endParaRPr/>
          </a:p>
        </p:txBody>
      </p:sp>
      <p:grpSp>
        <p:nvGrpSpPr>
          <p:cNvPr id="485" name="Group"/>
          <p:cNvGrpSpPr/>
          <p:nvPr/>
        </p:nvGrpSpPr>
        <p:grpSpPr>
          <a:xfrm>
            <a:off x="5517288" y="567100"/>
            <a:ext cx="1729650" cy="1338264"/>
            <a:chOff x="133788" y="0"/>
            <a:chExt cx="1729649" cy="1338262"/>
          </a:xfrm>
        </p:grpSpPr>
        <p:sp>
          <p:nvSpPr>
            <p:cNvPr id="482" name="Triangle"/>
            <p:cNvSpPr/>
            <p:nvPr/>
          </p:nvSpPr>
          <p:spPr>
            <a:xfrm>
              <a:off x="133788" y="0"/>
              <a:ext cx="1729650" cy="1338263"/>
            </a:xfrm>
            <a:prstGeom prst="triangle">
              <a:avLst/>
            </a:prstGeom>
            <a:solidFill>
              <a:srgbClr val="89B4EF"/>
            </a:solidFill>
            <a:ln w="25400" cap="flat">
              <a:solidFill>
                <a:srgbClr val="1B2853"/>
              </a:solidFill>
              <a:prstDash val="solid"/>
              <a:bevel/>
            </a:ln>
            <a:effectLst/>
          </p:spPr>
          <p:txBody>
            <a:bodyPr wrap="square" lIns="45718" tIns="45718" rIns="45718" bIns="45718" numCol="1" anchor="ctr">
              <a:noAutofit/>
            </a:bodyPr>
            <a:lstStyle/>
            <a:p>
              <a:pPr algn="ctr">
                <a:defRPr>
                  <a:solidFill>
                    <a:srgbClr val="2C2620"/>
                  </a:solidFill>
                </a:defRPr>
              </a:pPr>
              <a:endParaRPr/>
            </a:p>
          </p:txBody>
        </p:sp>
        <p:sp>
          <p:nvSpPr>
            <p:cNvPr id="483" name="✅"/>
            <p:cNvSpPr txBox="1"/>
            <p:nvPr/>
          </p:nvSpPr>
          <p:spPr>
            <a:xfrm>
              <a:off x="665418" y="362952"/>
              <a:ext cx="666389" cy="7645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defRPr sz="4000">
                  <a:latin typeface="Hind Light"/>
                  <a:ea typeface="Hind Light"/>
                  <a:cs typeface="Hind Light"/>
                  <a:sym typeface="Hind Light"/>
                </a:defRPr>
              </a:lvl1pPr>
            </a:lstStyle>
            <a:p>
              <a:pPr>
                <a:defRPr sz="1800"/>
              </a:pPr>
              <a:r>
                <a:rPr sz="4000"/>
                <a:t>✅</a:t>
              </a:r>
            </a:p>
          </p:txBody>
        </p:sp>
        <p:sp>
          <p:nvSpPr>
            <p:cNvPr id="484" name="Trust Mark"/>
            <p:cNvSpPr txBox="1"/>
            <p:nvPr/>
          </p:nvSpPr>
          <p:spPr>
            <a:xfrm>
              <a:off x="395722" y="938851"/>
              <a:ext cx="1260311" cy="3708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lvl1pPr>
                <a:defRPr b="1">
                  <a:latin typeface="Hind Light"/>
                  <a:ea typeface="Hind Light"/>
                  <a:cs typeface="Hind Light"/>
                  <a:sym typeface="Hind Light"/>
                </a:defRPr>
              </a:lvl1pPr>
            </a:lstStyle>
            <a:p>
              <a:pPr>
                <a:defRPr b="0"/>
              </a:pPr>
              <a:r>
                <a:rPr b="1"/>
                <a:t>Trust Mark</a:t>
              </a:r>
            </a:p>
          </p:txBody>
        </p:sp>
      </p:grpSp>
      <p:sp>
        <p:nvSpPr>
          <p:cNvPr id="486" name="Clear, simple user guidance…"/>
          <p:cNvSpPr txBox="1"/>
          <p:nvPr/>
        </p:nvSpPr>
        <p:spPr>
          <a:xfrm>
            <a:off x="7778567" y="819833"/>
            <a:ext cx="2988651" cy="650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a:latin typeface="Hind Light"/>
                <a:ea typeface="Hind Light"/>
                <a:cs typeface="Hind Light"/>
                <a:sym typeface="Hind Light"/>
              </a:defRPr>
            </a:pPr>
            <a:r>
              <a:t>Clear, simple user guidance</a:t>
            </a:r>
          </a:p>
          <a:p>
            <a:pPr>
              <a:defRPr>
                <a:latin typeface="Hind Light"/>
                <a:ea typeface="Hind Light"/>
                <a:cs typeface="Hind Light"/>
                <a:sym typeface="Hind Light"/>
              </a:defRPr>
            </a:pPr>
            <a:r>
              <a:t>At the decision point.</a:t>
            </a:r>
          </a:p>
        </p:txBody>
      </p:sp>
      <p:sp>
        <p:nvSpPr>
          <p:cNvPr id="487" name="Line"/>
          <p:cNvSpPr/>
          <p:nvPr/>
        </p:nvSpPr>
        <p:spPr>
          <a:xfrm rot="10800000" flipV="1">
            <a:off x="6814525" y="1142999"/>
            <a:ext cx="964043" cy="932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0"/>
                </a:lnTo>
                <a:lnTo>
                  <a:pt x="10800" y="21600"/>
                </a:lnTo>
                <a:lnTo>
                  <a:pt x="21600" y="21600"/>
                </a:lnTo>
              </a:path>
            </a:pathLst>
          </a:custGeom>
          <a:ln w="12700">
            <a:solidFill>
              <a:srgbClr val="21346D"/>
            </a:solidFill>
            <a:bevel/>
            <a:tailEnd type="triangle"/>
          </a:ln>
        </p:spPr>
        <p:txBody>
          <a:bodyPr lIns="45718" tIns="45718" rIns="45718" bIns="45718" anchor="ctr"/>
          <a:lstStyle/>
          <a:p>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 name="Trust framework"/>
          <p:cNvSpPr txBox="1">
            <a:spLocks noGrp="1"/>
          </p:cNvSpPr>
          <p:nvPr>
            <p:ph type="title"/>
          </p:nvPr>
        </p:nvSpPr>
        <p:spPr>
          <a:xfrm>
            <a:off x="540975" y="567100"/>
            <a:ext cx="11121298" cy="575900"/>
          </a:xfrm>
          <a:prstGeom prst="rect">
            <a:avLst/>
          </a:prstGeom>
        </p:spPr>
        <p:txBody>
          <a:bodyPr>
            <a:normAutofit/>
          </a:bodyPr>
          <a:lstStyle>
            <a:lvl1pPr>
              <a:defRPr spc="0"/>
            </a:lvl1pPr>
          </a:lstStyle>
          <a:p>
            <a:pPr>
              <a:defRPr spc="20"/>
            </a:pPr>
            <a:r>
              <a:rPr spc="0"/>
              <a:t>Trust framework</a:t>
            </a:r>
          </a:p>
        </p:txBody>
      </p:sp>
      <p:sp>
        <p:nvSpPr>
          <p:cNvPr id="490" name="Slide Number"/>
          <p:cNvSpPr txBox="1">
            <a:spLocks noGrp="1"/>
          </p:cNvSpPr>
          <p:nvPr>
            <p:ph type="sldNum" sz="quarter" idx="2"/>
          </p:nvPr>
        </p:nvSpPr>
        <p:spPr>
          <a:xfrm>
            <a:off x="11534774" y="6342062"/>
            <a:ext cx="127002" cy="152401"/>
          </a:xfrm>
          <a:prstGeom prst="rect">
            <a:avLst/>
          </a:prstGeom>
          <a:extLst>
            <a:ext uri="{C572A759-6A51-4108-AA02-DFA0A04FC94B}">
              <ma14:wrappingTextBoxFlag xmlns:ma14="http://schemas.microsoft.com/office/mac/drawingml/2011/main" val="1"/>
            </a:ext>
          </a:extLst>
        </p:spPr>
        <p:txBody>
          <a:bodyPr wrap="square">
            <a:normAutofit/>
          </a:bodyPr>
          <a:lstStyle>
            <a:lvl1pPr>
              <a:defRPr>
                <a:solidFill>
                  <a:srgbClr val="0C1C2C"/>
                </a:solidFill>
              </a:defRPr>
            </a:lvl1pPr>
          </a:lstStyle>
          <a:p>
            <a:fld id="{86CB4B4D-7CA3-9044-876B-883B54F8677D}" type="slidenum">
              <a:t>22</a:t>
            </a:fld>
            <a:endParaRPr/>
          </a:p>
        </p:txBody>
      </p:sp>
      <p:sp>
        <p:nvSpPr>
          <p:cNvPr id="491" name="Triangle"/>
          <p:cNvSpPr/>
          <p:nvPr/>
        </p:nvSpPr>
        <p:spPr>
          <a:xfrm>
            <a:off x="2474050" y="266700"/>
            <a:ext cx="7816125" cy="6075363"/>
          </a:xfrm>
          <a:prstGeom prst="triangle">
            <a:avLst/>
          </a:prstGeom>
          <a:ln w="25400">
            <a:solidFill>
              <a:srgbClr val="1B2853"/>
            </a:solidFill>
            <a:bevel/>
          </a:ln>
        </p:spPr>
        <p:txBody>
          <a:bodyPr lIns="45718" tIns="45718" rIns="45718" bIns="45718" anchor="ctr"/>
          <a:lstStyle/>
          <a:p>
            <a:pPr algn="ctr">
              <a:defRPr>
                <a:solidFill>
                  <a:srgbClr val="2C2620"/>
                </a:solidFill>
              </a:defRPr>
            </a:pPr>
            <a:endParaRPr/>
          </a:p>
        </p:txBody>
      </p:sp>
      <p:grpSp>
        <p:nvGrpSpPr>
          <p:cNvPr id="495" name="Group"/>
          <p:cNvGrpSpPr/>
          <p:nvPr/>
        </p:nvGrpSpPr>
        <p:grpSpPr>
          <a:xfrm>
            <a:off x="5517288" y="567100"/>
            <a:ext cx="1729650" cy="1338264"/>
            <a:chOff x="133788" y="0"/>
            <a:chExt cx="1729649" cy="1338262"/>
          </a:xfrm>
        </p:grpSpPr>
        <p:sp>
          <p:nvSpPr>
            <p:cNvPr id="492" name="Triangle"/>
            <p:cNvSpPr/>
            <p:nvPr/>
          </p:nvSpPr>
          <p:spPr>
            <a:xfrm>
              <a:off x="133788" y="0"/>
              <a:ext cx="1729650" cy="1338263"/>
            </a:xfrm>
            <a:prstGeom prst="triangle">
              <a:avLst/>
            </a:prstGeom>
            <a:solidFill>
              <a:srgbClr val="89B4EF"/>
            </a:solidFill>
            <a:ln w="25400" cap="flat">
              <a:solidFill>
                <a:srgbClr val="1B2853"/>
              </a:solidFill>
              <a:prstDash val="solid"/>
              <a:bevel/>
            </a:ln>
            <a:effectLst/>
          </p:spPr>
          <p:txBody>
            <a:bodyPr wrap="square" lIns="45718" tIns="45718" rIns="45718" bIns="45718" numCol="1" anchor="ctr">
              <a:noAutofit/>
            </a:bodyPr>
            <a:lstStyle/>
            <a:p>
              <a:pPr algn="ctr">
                <a:defRPr>
                  <a:solidFill>
                    <a:srgbClr val="2C2620"/>
                  </a:solidFill>
                </a:defRPr>
              </a:pPr>
              <a:endParaRPr/>
            </a:p>
          </p:txBody>
        </p:sp>
        <p:sp>
          <p:nvSpPr>
            <p:cNvPr id="493" name="✅"/>
            <p:cNvSpPr txBox="1"/>
            <p:nvPr/>
          </p:nvSpPr>
          <p:spPr>
            <a:xfrm>
              <a:off x="665418" y="362952"/>
              <a:ext cx="666389" cy="7645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defRPr sz="4000">
                  <a:latin typeface="Hind Light"/>
                  <a:ea typeface="Hind Light"/>
                  <a:cs typeface="Hind Light"/>
                  <a:sym typeface="Hind Light"/>
                </a:defRPr>
              </a:lvl1pPr>
            </a:lstStyle>
            <a:p>
              <a:pPr>
                <a:defRPr sz="1800"/>
              </a:pPr>
              <a:r>
                <a:rPr sz="4000"/>
                <a:t>✅</a:t>
              </a:r>
            </a:p>
          </p:txBody>
        </p:sp>
        <p:sp>
          <p:nvSpPr>
            <p:cNvPr id="494" name="Trust Mark"/>
            <p:cNvSpPr txBox="1"/>
            <p:nvPr/>
          </p:nvSpPr>
          <p:spPr>
            <a:xfrm>
              <a:off x="395722" y="938851"/>
              <a:ext cx="1260311" cy="3708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lvl1pPr>
                <a:defRPr b="1">
                  <a:latin typeface="Hind Light"/>
                  <a:ea typeface="Hind Light"/>
                  <a:cs typeface="Hind Light"/>
                  <a:sym typeface="Hind Light"/>
                </a:defRPr>
              </a:lvl1pPr>
            </a:lstStyle>
            <a:p>
              <a:pPr>
                <a:defRPr b="0"/>
              </a:pPr>
              <a:r>
                <a:rPr b="1"/>
                <a:t>Trust Mark</a:t>
              </a:r>
            </a:p>
          </p:txBody>
        </p:sp>
      </p:grpSp>
      <p:grpSp>
        <p:nvGrpSpPr>
          <p:cNvPr id="498" name="Group"/>
          <p:cNvGrpSpPr/>
          <p:nvPr/>
        </p:nvGrpSpPr>
        <p:grpSpPr>
          <a:xfrm>
            <a:off x="4648200" y="2095500"/>
            <a:ext cx="3479800" cy="1208881"/>
            <a:chOff x="0" y="0"/>
            <a:chExt cx="3479800" cy="1208880"/>
          </a:xfrm>
        </p:grpSpPr>
        <p:sp>
          <p:nvSpPr>
            <p:cNvPr id="496" name="Shape"/>
            <p:cNvSpPr/>
            <p:nvPr/>
          </p:nvSpPr>
          <p:spPr>
            <a:xfrm>
              <a:off x="0" y="0"/>
              <a:ext cx="3479800" cy="120888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845" y="0"/>
                  </a:lnTo>
                  <a:lnTo>
                    <a:pt x="16755" y="0"/>
                  </a:lnTo>
                  <a:lnTo>
                    <a:pt x="21600" y="21600"/>
                  </a:lnTo>
                  <a:close/>
                </a:path>
              </a:pathLst>
            </a:custGeom>
            <a:solidFill>
              <a:srgbClr val="89B4EF"/>
            </a:solidFill>
            <a:ln w="25400" cap="flat">
              <a:solidFill>
                <a:srgbClr val="1B2853"/>
              </a:solidFill>
              <a:prstDash val="solid"/>
              <a:bevel/>
            </a:ln>
            <a:effectLst/>
          </p:spPr>
          <p:txBody>
            <a:bodyPr wrap="square" lIns="45718" tIns="45718" rIns="45718" bIns="45718" numCol="1" anchor="ctr">
              <a:noAutofit/>
            </a:bodyPr>
            <a:lstStyle/>
            <a:p>
              <a:pPr algn="ctr">
                <a:defRPr b="1">
                  <a:latin typeface="Hind Light"/>
                  <a:ea typeface="Hind Light"/>
                  <a:cs typeface="Hind Light"/>
                  <a:sym typeface="Hind Light"/>
                </a:defRPr>
              </a:pPr>
              <a:endParaRPr/>
            </a:p>
          </p:txBody>
        </p:sp>
        <p:sp>
          <p:nvSpPr>
            <p:cNvPr id="497" name="Ethical Commitments"/>
            <p:cNvSpPr txBox="1"/>
            <p:nvPr/>
          </p:nvSpPr>
          <p:spPr>
            <a:xfrm>
              <a:off x="520326" y="509402"/>
              <a:ext cx="2439148" cy="3708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b="1">
                  <a:latin typeface="Hind Light"/>
                  <a:ea typeface="Hind Light"/>
                  <a:cs typeface="Hind Light"/>
                  <a:sym typeface="Hind Light"/>
                </a:defRPr>
              </a:lvl1pPr>
            </a:lstStyle>
            <a:p>
              <a:pPr>
                <a:defRPr b="0">
                  <a:solidFill>
                    <a:srgbClr val="2C2620"/>
                  </a:solidFill>
                  <a:latin typeface="+mj-lt"/>
                  <a:ea typeface="+mj-ea"/>
                  <a:cs typeface="+mj-cs"/>
                  <a:sym typeface="Helvetica"/>
                </a:defRPr>
              </a:pPr>
              <a:r>
                <a:rPr lang="en-US" dirty="0" smtClean="0"/>
                <a:t>Clear Principles</a:t>
              </a:r>
              <a:endParaRPr b="1" dirty="0">
                <a:solidFill>
                  <a:srgbClr val="0C1C2C"/>
                </a:solidFill>
                <a:latin typeface="Hind Light"/>
                <a:ea typeface="Hind Light"/>
                <a:cs typeface="Hind Light"/>
                <a:sym typeface="Hind Light"/>
              </a:endParaRPr>
            </a:p>
          </p:txBody>
        </p:sp>
      </p:grpSp>
      <p:sp>
        <p:nvSpPr>
          <p:cNvPr id="499" name="Clear, simple user guidance…"/>
          <p:cNvSpPr txBox="1"/>
          <p:nvPr/>
        </p:nvSpPr>
        <p:spPr>
          <a:xfrm>
            <a:off x="7778567" y="819833"/>
            <a:ext cx="2988651" cy="650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a:latin typeface="Hind Light"/>
                <a:ea typeface="Hind Light"/>
                <a:cs typeface="Hind Light"/>
                <a:sym typeface="Hind Light"/>
              </a:defRPr>
            </a:pPr>
            <a:r>
              <a:t>Clear, simple user guidance</a:t>
            </a:r>
          </a:p>
          <a:p>
            <a:pPr>
              <a:defRPr>
                <a:latin typeface="Hind Light"/>
                <a:ea typeface="Hind Light"/>
                <a:cs typeface="Hind Light"/>
                <a:sym typeface="Hind Light"/>
              </a:defRPr>
            </a:pPr>
            <a:r>
              <a:t>at the decision point.</a:t>
            </a:r>
          </a:p>
        </p:txBody>
      </p:sp>
      <p:sp>
        <p:nvSpPr>
          <p:cNvPr id="500" name="Line"/>
          <p:cNvSpPr/>
          <p:nvPr/>
        </p:nvSpPr>
        <p:spPr>
          <a:xfrm rot="10800000" flipV="1">
            <a:off x="6814525" y="1142999"/>
            <a:ext cx="964043" cy="932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0"/>
                </a:lnTo>
                <a:lnTo>
                  <a:pt x="10800" y="21600"/>
                </a:lnTo>
                <a:lnTo>
                  <a:pt x="21600" y="21600"/>
                </a:lnTo>
              </a:path>
            </a:pathLst>
          </a:custGeom>
          <a:ln w="12700">
            <a:solidFill>
              <a:srgbClr val="21346D"/>
            </a:solidFill>
            <a:bevel/>
            <a:tailEnd type="triangle"/>
          </a:ln>
        </p:spPr>
        <p:txBody>
          <a:bodyPr lIns="45718" tIns="45718" rIns="45718" bIns="45718" anchor="ctr"/>
          <a:lstStyle/>
          <a:p>
            <a:endParaRPr/>
          </a:p>
        </p:txBody>
      </p:sp>
      <p:sp>
        <p:nvSpPr>
          <p:cNvPr id="501" name="Supplementary information…"/>
          <p:cNvSpPr txBox="1"/>
          <p:nvPr/>
        </p:nvSpPr>
        <p:spPr>
          <a:xfrm>
            <a:off x="1092199" y="2247900"/>
            <a:ext cx="2899578" cy="650238"/>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a:latin typeface="Hind Light"/>
                <a:ea typeface="Hind Light"/>
                <a:cs typeface="Hind Light"/>
                <a:sym typeface="Hind Light"/>
              </a:defRPr>
            </a:pPr>
            <a:r>
              <a:t>Supplementary information</a:t>
            </a:r>
          </a:p>
          <a:p>
            <a:pPr>
              <a:defRPr>
                <a:latin typeface="Hind Light"/>
                <a:ea typeface="Hind Light"/>
                <a:cs typeface="Hind Light"/>
                <a:sym typeface="Hind Light"/>
              </a:defRPr>
            </a:pPr>
            <a:r>
              <a:t>the user can find easily </a:t>
            </a:r>
          </a:p>
        </p:txBody>
      </p:sp>
      <p:sp>
        <p:nvSpPr>
          <p:cNvPr id="503" name="Connection Line"/>
          <p:cNvSpPr/>
          <p:nvPr/>
        </p:nvSpPr>
        <p:spPr>
          <a:xfrm>
            <a:off x="3991609" y="2571750"/>
            <a:ext cx="1031241" cy="127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481" y="0"/>
                </a:lnTo>
                <a:lnTo>
                  <a:pt x="10481" y="21600"/>
                </a:lnTo>
                <a:lnTo>
                  <a:pt x="21600" y="21600"/>
                </a:lnTo>
              </a:path>
            </a:pathLst>
          </a:custGeom>
          <a:ln w="12700">
            <a:solidFill>
              <a:srgbClr val="21346D"/>
            </a:solidFill>
            <a:bevel/>
            <a:tailEnd type="triangle"/>
          </a:ln>
        </p:spPr>
        <p:txBody>
          <a:bodyPr/>
          <a:lstStyle/>
          <a:p>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 name="Trust framework"/>
          <p:cNvSpPr txBox="1">
            <a:spLocks noGrp="1"/>
          </p:cNvSpPr>
          <p:nvPr>
            <p:ph type="title"/>
          </p:nvPr>
        </p:nvSpPr>
        <p:spPr>
          <a:xfrm>
            <a:off x="540975" y="567100"/>
            <a:ext cx="11121298" cy="575900"/>
          </a:xfrm>
          <a:prstGeom prst="rect">
            <a:avLst/>
          </a:prstGeom>
        </p:spPr>
        <p:txBody>
          <a:bodyPr>
            <a:normAutofit/>
          </a:bodyPr>
          <a:lstStyle>
            <a:lvl1pPr>
              <a:defRPr spc="0"/>
            </a:lvl1pPr>
          </a:lstStyle>
          <a:p>
            <a:pPr>
              <a:defRPr spc="20"/>
            </a:pPr>
            <a:r>
              <a:rPr spc="0"/>
              <a:t>Trust framework</a:t>
            </a:r>
          </a:p>
        </p:txBody>
      </p:sp>
      <p:sp>
        <p:nvSpPr>
          <p:cNvPr id="506" name="Slide Number"/>
          <p:cNvSpPr txBox="1">
            <a:spLocks noGrp="1"/>
          </p:cNvSpPr>
          <p:nvPr>
            <p:ph type="sldNum" sz="quarter" idx="2"/>
          </p:nvPr>
        </p:nvSpPr>
        <p:spPr>
          <a:xfrm>
            <a:off x="11534774" y="6342062"/>
            <a:ext cx="127002" cy="152401"/>
          </a:xfrm>
          <a:prstGeom prst="rect">
            <a:avLst/>
          </a:prstGeom>
          <a:extLst>
            <a:ext uri="{C572A759-6A51-4108-AA02-DFA0A04FC94B}">
              <ma14:wrappingTextBoxFlag xmlns:ma14="http://schemas.microsoft.com/office/mac/drawingml/2011/main" val="1"/>
            </a:ext>
          </a:extLst>
        </p:spPr>
        <p:txBody>
          <a:bodyPr wrap="square">
            <a:normAutofit/>
          </a:bodyPr>
          <a:lstStyle>
            <a:lvl1pPr>
              <a:defRPr>
                <a:solidFill>
                  <a:srgbClr val="0C1C2C"/>
                </a:solidFill>
              </a:defRPr>
            </a:lvl1pPr>
          </a:lstStyle>
          <a:p>
            <a:fld id="{86CB4B4D-7CA3-9044-876B-883B54F8677D}" type="slidenum">
              <a:t>23</a:t>
            </a:fld>
            <a:endParaRPr/>
          </a:p>
        </p:txBody>
      </p:sp>
      <p:sp>
        <p:nvSpPr>
          <p:cNvPr id="507" name="Triangle"/>
          <p:cNvSpPr/>
          <p:nvPr/>
        </p:nvSpPr>
        <p:spPr>
          <a:xfrm>
            <a:off x="2474050" y="266700"/>
            <a:ext cx="7816125" cy="6075363"/>
          </a:xfrm>
          <a:prstGeom prst="triangle">
            <a:avLst/>
          </a:prstGeom>
          <a:ln w="25400">
            <a:solidFill>
              <a:srgbClr val="1B2853"/>
            </a:solidFill>
            <a:bevel/>
          </a:ln>
        </p:spPr>
        <p:txBody>
          <a:bodyPr lIns="45718" tIns="45718" rIns="45718" bIns="45718" anchor="ctr"/>
          <a:lstStyle/>
          <a:p>
            <a:pPr algn="ctr">
              <a:defRPr>
                <a:solidFill>
                  <a:srgbClr val="2C2620"/>
                </a:solidFill>
              </a:defRPr>
            </a:pPr>
            <a:endParaRPr/>
          </a:p>
        </p:txBody>
      </p:sp>
      <p:grpSp>
        <p:nvGrpSpPr>
          <p:cNvPr id="511" name="Group"/>
          <p:cNvGrpSpPr/>
          <p:nvPr/>
        </p:nvGrpSpPr>
        <p:grpSpPr>
          <a:xfrm>
            <a:off x="5517288" y="567100"/>
            <a:ext cx="1729650" cy="1338264"/>
            <a:chOff x="133788" y="0"/>
            <a:chExt cx="1729649" cy="1338262"/>
          </a:xfrm>
        </p:grpSpPr>
        <p:sp>
          <p:nvSpPr>
            <p:cNvPr id="508" name="Triangle"/>
            <p:cNvSpPr/>
            <p:nvPr/>
          </p:nvSpPr>
          <p:spPr>
            <a:xfrm>
              <a:off x="133788" y="0"/>
              <a:ext cx="1729650" cy="1338263"/>
            </a:xfrm>
            <a:prstGeom prst="triangle">
              <a:avLst/>
            </a:prstGeom>
            <a:solidFill>
              <a:srgbClr val="89B4EF"/>
            </a:solidFill>
            <a:ln w="25400" cap="flat">
              <a:solidFill>
                <a:srgbClr val="1B2853"/>
              </a:solidFill>
              <a:prstDash val="solid"/>
              <a:bevel/>
            </a:ln>
            <a:effectLst/>
          </p:spPr>
          <p:txBody>
            <a:bodyPr wrap="square" lIns="45718" tIns="45718" rIns="45718" bIns="45718" numCol="1" anchor="ctr">
              <a:noAutofit/>
            </a:bodyPr>
            <a:lstStyle/>
            <a:p>
              <a:pPr algn="ctr">
                <a:defRPr>
                  <a:solidFill>
                    <a:srgbClr val="2C2620"/>
                  </a:solidFill>
                </a:defRPr>
              </a:pPr>
              <a:endParaRPr/>
            </a:p>
          </p:txBody>
        </p:sp>
        <p:sp>
          <p:nvSpPr>
            <p:cNvPr id="509" name="✅"/>
            <p:cNvSpPr txBox="1"/>
            <p:nvPr/>
          </p:nvSpPr>
          <p:spPr>
            <a:xfrm>
              <a:off x="665418" y="362952"/>
              <a:ext cx="666389" cy="7645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defRPr sz="4000">
                  <a:latin typeface="Hind Light"/>
                  <a:ea typeface="Hind Light"/>
                  <a:cs typeface="Hind Light"/>
                  <a:sym typeface="Hind Light"/>
                </a:defRPr>
              </a:lvl1pPr>
            </a:lstStyle>
            <a:p>
              <a:pPr>
                <a:defRPr sz="1800"/>
              </a:pPr>
              <a:r>
                <a:rPr sz="4000"/>
                <a:t>✅</a:t>
              </a:r>
            </a:p>
          </p:txBody>
        </p:sp>
        <p:sp>
          <p:nvSpPr>
            <p:cNvPr id="510" name="Trust Mark"/>
            <p:cNvSpPr txBox="1"/>
            <p:nvPr/>
          </p:nvSpPr>
          <p:spPr>
            <a:xfrm>
              <a:off x="395722" y="938851"/>
              <a:ext cx="1260311" cy="3708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lvl1pPr>
                <a:defRPr b="1">
                  <a:latin typeface="Hind Light"/>
                  <a:ea typeface="Hind Light"/>
                  <a:cs typeface="Hind Light"/>
                  <a:sym typeface="Hind Light"/>
                </a:defRPr>
              </a:lvl1pPr>
            </a:lstStyle>
            <a:p>
              <a:pPr>
                <a:defRPr b="0"/>
              </a:pPr>
              <a:r>
                <a:rPr b="1"/>
                <a:t>Trust Mark</a:t>
              </a:r>
            </a:p>
          </p:txBody>
        </p:sp>
      </p:grpSp>
      <p:grpSp>
        <p:nvGrpSpPr>
          <p:cNvPr id="514" name="Group"/>
          <p:cNvGrpSpPr/>
          <p:nvPr/>
        </p:nvGrpSpPr>
        <p:grpSpPr>
          <a:xfrm>
            <a:off x="4648200" y="2095500"/>
            <a:ext cx="3479800" cy="1208881"/>
            <a:chOff x="0" y="0"/>
            <a:chExt cx="3479800" cy="1208880"/>
          </a:xfrm>
        </p:grpSpPr>
        <p:sp>
          <p:nvSpPr>
            <p:cNvPr id="512" name="Shape"/>
            <p:cNvSpPr/>
            <p:nvPr/>
          </p:nvSpPr>
          <p:spPr>
            <a:xfrm>
              <a:off x="0" y="0"/>
              <a:ext cx="3479800" cy="120888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845" y="0"/>
                  </a:lnTo>
                  <a:lnTo>
                    <a:pt x="16755" y="0"/>
                  </a:lnTo>
                  <a:lnTo>
                    <a:pt x="21600" y="21600"/>
                  </a:lnTo>
                  <a:close/>
                </a:path>
              </a:pathLst>
            </a:custGeom>
            <a:solidFill>
              <a:srgbClr val="89B4EF"/>
            </a:solidFill>
            <a:ln w="25400" cap="flat">
              <a:solidFill>
                <a:srgbClr val="1B2853"/>
              </a:solidFill>
              <a:prstDash val="solid"/>
              <a:bevel/>
            </a:ln>
            <a:effectLst/>
          </p:spPr>
          <p:txBody>
            <a:bodyPr wrap="square" lIns="45718" tIns="45718" rIns="45718" bIns="45718" numCol="1" anchor="ctr">
              <a:noAutofit/>
            </a:bodyPr>
            <a:lstStyle/>
            <a:p>
              <a:pPr algn="ctr">
                <a:defRPr b="1">
                  <a:latin typeface="Hind Light"/>
                  <a:ea typeface="Hind Light"/>
                  <a:cs typeface="Hind Light"/>
                  <a:sym typeface="Hind Light"/>
                </a:defRPr>
              </a:pPr>
              <a:endParaRPr/>
            </a:p>
          </p:txBody>
        </p:sp>
        <p:sp>
          <p:nvSpPr>
            <p:cNvPr id="513" name="Ethical Commitments"/>
            <p:cNvSpPr txBox="1"/>
            <p:nvPr/>
          </p:nvSpPr>
          <p:spPr>
            <a:xfrm>
              <a:off x="520326" y="509402"/>
              <a:ext cx="2439148" cy="3708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b="1">
                  <a:latin typeface="Hind Light"/>
                  <a:ea typeface="Hind Light"/>
                  <a:cs typeface="Hind Light"/>
                  <a:sym typeface="Hind Light"/>
                </a:defRPr>
              </a:lvl1pPr>
            </a:lstStyle>
            <a:p>
              <a:pPr>
                <a:defRPr b="0">
                  <a:solidFill>
                    <a:srgbClr val="2C2620"/>
                  </a:solidFill>
                  <a:latin typeface="+mj-lt"/>
                  <a:ea typeface="+mj-ea"/>
                  <a:cs typeface="+mj-cs"/>
                  <a:sym typeface="Helvetica"/>
                </a:defRPr>
              </a:pPr>
              <a:r>
                <a:rPr lang="en-US" dirty="0" smtClean="0"/>
                <a:t>Clear Principles</a:t>
              </a:r>
              <a:endParaRPr b="1" dirty="0">
                <a:solidFill>
                  <a:srgbClr val="0C1C2C"/>
                </a:solidFill>
                <a:latin typeface="Hind Light"/>
                <a:ea typeface="Hind Light"/>
                <a:cs typeface="Hind Light"/>
                <a:sym typeface="Hind Light"/>
              </a:endParaRPr>
            </a:p>
          </p:txBody>
        </p:sp>
      </p:grpSp>
      <p:sp>
        <p:nvSpPr>
          <p:cNvPr id="515" name="Assurance framework…"/>
          <p:cNvSpPr txBox="1"/>
          <p:nvPr/>
        </p:nvSpPr>
        <p:spPr>
          <a:xfrm>
            <a:off x="357580" y="3782812"/>
            <a:ext cx="2387721" cy="939164"/>
          </a:xfrm>
          <a:prstGeom prst="rect">
            <a:avLst/>
          </a:prstGeom>
          <a:ln>
            <a:solidFill>
              <a:srgbClr val="1B2853"/>
            </a:solidFill>
            <a:bevel/>
          </a:ln>
          <a:extLst>
            <a:ext uri="{C572A759-6A51-4108-AA02-DFA0A04FC94B}">
              <ma14:wrappingTextBoxFlag xmlns:ma14="http://schemas.microsoft.com/office/mac/drawingml/2011/main" val="1"/>
            </a:ext>
          </a:extLst>
        </p:spPr>
        <p:txBody>
          <a:bodyPr wrap="none" lIns="45718" tIns="45718" rIns="45718" bIns="45718">
            <a:spAutoFit/>
          </a:bodyPr>
          <a:lstStyle/>
          <a:p>
            <a:pPr>
              <a:defRPr>
                <a:latin typeface="Hind Light"/>
                <a:ea typeface="Hind Light"/>
                <a:cs typeface="Hind Light"/>
                <a:sym typeface="Hind Light"/>
              </a:defRPr>
            </a:pPr>
            <a:r>
              <a:t>Assurance framework</a:t>
            </a:r>
          </a:p>
          <a:p>
            <a:pPr>
              <a:defRPr>
                <a:latin typeface="Hind Light"/>
                <a:ea typeface="Hind Light"/>
                <a:cs typeface="Hind Light"/>
                <a:sym typeface="Hind Light"/>
              </a:defRPr>
            </a:pPr>
            <a:r>
              <a:t>(Guidance </a:t>
            </a:r>
          </a:p>
          <a:p>
            <a:pPr>
              <a:defRPr>
                <a:latin typeface="Hind Light"/>
                <a:ea typeface="Hind Light"/>
                <a:cs typeface="Hind Light"/>
                <a:sym typeface="Hind Light"/>
              </a:defRPr>
            </a:pPr>
            <a:r>
              <a:t>and Deployment)</a:t>
            </a:r>
          </a:p>
        </p:txBody>
      </p:sp>
      <p:sp>
        <p:nvSpPr>
          <p:cNvPr id="516" name="Line"/>
          <p:cNvSpPr/>
          <p:nvPr/>
        </p:nvSpPr>
        <p:spPr>
          <a:xfrm>
            <a:off x="2645386" y="4244478"/>
            <a:ext cx="1033607" cy="5708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0"/>
                </a:lnTo>
                <a:lnTo>
                  <a:pt x="10800" y="21600"/>
                </a:lnTo>
                <a:lnTo>
                  <a:pt x="21600" y="21600"/>
                </a:lnTo>
              </a:path>
            </a:pathLst>
          </a:custGeom>
          <a:ln w="12700">
            <a:solidFill>
              <a:srgbClr val="21346D"/>
            </a:solidFill>
            <a:bevel/>
            <a:tailEnd type="triangle"/>
          </a:ln>
        </p:spPr>
        <p:txBody>
          <a:bodyPr lIns="45718" tIns="45718" rIns="45718" bIns="45718" anchor="ctr"/>
          <a:lstStyle/>
          <a:p>
            <a:endParaRPr/>
          </a:p>
        </p:txBody>
      </p:sp>
      <p:sp>
        <p:nvSpPr>
          <p:cNvPr id="517" name="Expert group on…"/>
          <p:cNvSpPr txBox="1"/>
          <p:nvPr/>
        </p:nvSpPr>
        <p:spPr>
          <a:xfrm>
            <a:off x="8995606" y="2095500"/>
            <a:ext cx="2666169" cy="1777363"/>
          </a:xfrm>
          <a:prstGeom prst="rect">
            <a:avLst/>
          </a:prstGeom>
          <a:ln>
            <a:solidFill>
              <a:srgbClr val="1B2853"/>
            </a:solidFill>
            <a:bevel/>
          </a:ln>
          <a:extLst>
            <a:ext uri="{C572A759-6A51-4108-AA02-DFA0A04FC94B}">
              <ma14:wrappingTextBoxFlag xmlns:ma14="http://schemas.microsoft.com/office/mac/drawingml/2011/main" val="1"/>
            </a:ext>
          </a:extLst>
        </p:spPr>
        <p:txBody>
          <a:bodyPr lIns="45718" tIns="45718" rIns="45718" bIns="45718">
            <a:spAutoFit/>
          </a:bodyPr>
          <a:lstStyle/>
          <a:p>
            <a:pPr>
              <a:defRPr>
                <a:latin typeface="Hind Light"/>
                <a:ea typeface="Hind Light"/>
                <a:cs typeface="Hind Light"/>
                <a:sym typeface="Hind Light"/>
              </a:defRPr>
            </a:pPr>
            <a:r>
              <a:t>Expert group on </a:t>
            </a:r>
          </a:p>
          <a:p>
            <a:pPr>
              <a:defRPr>
                <a:latin typeface="Hind Light"/>
                <a:ea typeface="Hind Light"/>
                <a:cs typeface="Hind Light"/>
                <a:sym typeface="Hind Light"/>
              </a:defRPr>
            </a:pPr>
            <a:r>
              <a:t>value-based design,</a:t>
            </a:r>
          </a:p>
          <a:p>
            <a:pPr>
              <a:defRPr>
                <a:latin typeface="Hind Light"/>
                <a:ea typeface="Hind Light"/>
                <a:cs typeface="Hind Light"/>
                <a:sym typeface="Hind Light"/>
              </a:defRPr>
            </a:pPr>
            <a:r>
              <a:t>development and audit;</a:t>
            </a:r>
          </a:p>
          <a:p>
            <a:pPr>
              <a:defRPr>
                <a:latin typeface="Hind Light"/>
                <a:ea typeface="Hind Light"/>
                <a:cs typeface="Hind Light"/>
                <a:sym typeface="Hind Light"/>
              </a:defRPr>
            </a:pPr>
            <a:endParaRPr/>
          </a:p>
          <a:p>
            <a:pPr>
              <a:defRPr>
                <a:latin typeface="Hind Light"/>
                <a:ea typeface="Hind Light"/>
                <a:cs typeface="Hind Light"/>
                <a:sym typeface="Hind Light"/>
              </a:defRPr>
            </a:pPr>
            <a:r>
              <a:t>Repository of guidance.</a:t>
            </a:r>
          </a:p>
        </p:txBody>
      </p:sp>
      <p:sp>
        <p:nvSpPr>
          <p:cNvPr id="526" name="Connection Line"/>
          <p:cNvSpPr/>
          <p:nvPr/>
        </p:nvSpPr>
        <p:spPr>
          <a:xfrm>
            <a:off x="7752080" y="2698750"/>
            <a:ext cx="1238251" cy="28448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0700" y="21600"/>
                </a:lnTo>
                <a:lnTo>
                  <a:pt x="10700" y="0"/>
                </a:lnTo>
                <a:lnTo>
                  <a:pt x="0" y="0"/>
                </a:lnTo>
              </a:path>
            </a:pathLst>
          </a:custGeom>
          <a:ln w="12700">
            <a:solidFill>
              <a:srgbClr val="21346D"/>
            </a:solidFill>
            <a:bevel/>
            <a:tailEnd type="triangle"/>
          </a:ln>
        </p:spPr>
        <p:txBody>
          <a:bodyPr/>
          <a:lstStyle/>
          <a:p>
            <a:endParaRPr/>
          </a:p>
        </p:txBody>
      </p:sp>
      <p:sp>
        <p:nvSpPr>
          <p:cNvPr id="519" name="Line"/>
          <p:cNvSpPr/>
          <p:nvPr/>
        </p:nvSpPr>
        <p:spPr>
          <a:xfrm rot="5400000">
            <a:off x="9207730" y="3694357"/>
            <a:ext cx="965494" cy="127643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path>
            </a:pathLst>
          </a:custGeom>
          <a:ln w="12700">
            <a:solidFill>
              <a:srgbClr val="21346D"/>
            </a:solidFill>
            <a:bevel/>
            <a:tailEnd type="triangle"/>
          </a:ln>
        </p:spPr>
        <p:txBody>
          <a:bodyPr lIns="45718" tIns="45718" rIns="45718" bIns="45718" anchor="ctr"/>
          <a:lstStyle/>
          <a:p>
            <a:endParaRPr/>
          </a:p>
        </p:txBody>
      </p:sp>
      <p:grpSp>
        <p:nvGrpSpPr>
          <p:cNvPr id="522" name="Group"/>
          <p:cNvGrpSpPr/>
          <p:nvPr/>
        </p:nvGrpSpPr>
        <p:grpSpPr>
          <a:xfrm>
            <a:off x="2888168" y="3561103"/>
            <a:ext cx="3623349" cy="2515094"/>
            <a:chOff x="0" y="0"/>
            <a:chExt cx="3623347" cy="2515092"/>
          </a:xfrm>
        </p:grpSpPr>
        <p:sp>
          <p:nvSpPr>
            <p:cNvPr id="520" name="Shape"/>
            <p:cNvSpPr/>
            <p:nvPr/>
          </p:nvSpPr>
          <p:spPr>
            <a:xfrm>
              <a:off x="-1" y="0"/>
              <a:ext cx="3331249" cy="251509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551" y="0"/>
                  </a:lnTo>
                  <a:lnTo>
                    <a:pt x="21584" y="0"/>
                  </a:lnTo>
                  <a:lnTo>
                    <a:pt x="21600" y="21600"/>
                  </a:lnTo>
                  <a:lnTo>
                    <a:pt x="0" y="21600"/>
                  </a:lnTo>
                  <a:close/>
                </a:path>
              </a:pathLst>
            </a:custGeom>
            <a:solidFill>
              <a:srgbClr val="CACACA"/>
            </a:solidFill>
            <a:ln w="12700" cap="flat">
              <a:solidFill>
                <a:srgbClr val="1B2853"/>
              </a:solidFill>
              <a:prstDash val="solid"/>
              <a:bevel/>
            </a:ln>
            <a:effectLst/>
          </p:spPr>
          <p:txBody>
            <a:bodyPr wrap="square" lIns="45718" tIns="45718" rIns="45718" bIns="45718" numCol="1" anchor="ctr">
              <a:noAutofit/>
            </a:bodyPr>
            <a:lstStyle/>
            <a:p>
              <a:pPr algn="ctr">
                <a:defRPr>
                  <a:solidFill>
                    <a:srgbClr val="2C2620"/>
                  </a:solidFill>
                </a:defRPr>
              </a:pPr>
              <a:endParaRPr/>
            </a:p>
          </p:txBody>
        </p:sp>
        <p:sp>
          <p:nvSpPr>
            <p:cNvPr id="521" name="Assessment…"/>
            <p:cNvSpPr txBox="1"/>
            <p:nvPr/>
          </p:nvSpPr>
          <p:spPr>
            <a:xfrm>
              <a:off x="292099" y="698746"/>
              <a:ext cx="3331249" cy="1117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algn="ctr">
                <a:defRPr>
                  <a:solidFill>
                    <a:srgbClr val="2C2620"/>
                  </a:solidFill>
                </a:defRPr>
              </a:pPr>
              <a:r>
                <a:rPr>
                  <a:solidFill>
                    <a:srgbClr val="0C1C2C"/>
                  </a:solidFill>
                  <a:latin typeface="Hind Light"/>
                  <a:ea typeface="Hind Light"/>
                  <a:cs typeface="Hind Light"/>
                  <a:sym typeface="Hind Light"/>
                </a:rPr>
                <a:t>Assessment</a:t>
              </a:r>
            </a:p>
            <a:p>
              <a:pPr algn="ctr">
                <a:defRPr>
                  <a:solidFill>
                    <a:srgbClr val="2C2620"/>
                  </a:solidFill>
                </a:defRPr>
              </a:pPr>
              <a:r>
                <a:rPr>
                  <a:solidFill>
                    <a:srgbClr val="0C1C2C"/>
                  </a:solidFill>
                  <a:latin typeface="Hind Light"/>
                  <a:ea typeface="Hind Light"/>
                  <a:cs typeface="Hind Light"/>
                  <a:sym typeface="Hind Light"/>
                </a:rPr>
                <a:t>Accreditation</a:t>
              </a:r>
            </a:p>
            <a:p>
              <a:pPr algn="ctr">
                <a:defRPr>
                  <a:solidFill>
                    <a:srgbClr val="2C2620"/>
                  </a:solidFill>
                </a:defRPr>
              </a:pPr>
              <a:r>
                <a:rPr>
                  <a:solidFill>
                    <a:srgbClr val="0C1C2C"/>
                  </a:solidFill>
                  <a:latin typeface="Hind Light"/>
                  <a:ea typeface="Hind Light"/>
                  <a:cs typeface="Hind Light"/>
                  <a:sym typeface="Hind Light"/>
                </a:rPr>
                <a:t>Audit</a:t>
              </a:r>
            </a:p>
            <a:p>
              <a:pPr algn="ctr">
                <a:defRPr>
                  <a:solidFill>
                    <a:srgbClr val="2C2620"/>
                  </a:solidFill>
                </a:defRPr>
              </a:pPr>
              <a:r>
                <a:rPr>
                  <a:solidFill>
                    <a:srgbClr val="0C1C2C"/>
                  </a:solidFill>
                  <a:latin typeface="Hind Light"/>
                  <a:ea typeface="Hind Light"/>
                  <a:cs typeface="Hind Light"/>
                  <a:sym typeface="Hind Light"/>
                </a:rPr>
                <a:t>Accountability</a:t>
              </a:r>
            </a:p>
          </p:txBody>
        </p:sp>
      </p:grpSp>
      <p:grpSp>
        <p:nvGrpSpPr>
          <p:cNvPr id="525" name="Group"/>
          <p:cNvGrpSpPr/>
          <p:nvPr/>
        </p:nvGrpSpPr>
        <p:grpSpPr>
          <a:xfrm>
            <a:off x="6511832" y="3561103"/>
            <a:ext cx="3357417" cy="2515094"/>
            <a:chOff x="0" y="0"/>
            <a:chExt cx="3357415" cy="2515092"/>
          </a:xfrm>
        </p:grpSpPr>
        <p:sp>
          <p:nvSpPr>
            <p:cNvPr id="523" name="Shape"/>
            <p:cNvSpPr/>
            <p:nvPr/>
          </p:nvSpPr>
          <p:spPr>
            <a:xfrm flipH="1">
              <a:off x="0" y="0"/>
              <a:ext cx="3357416" cy="251509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435" y="79"/>
                  </a:lnTo>
                  <a:lnTo>
                    <a:pt x="21584" y="0"/>
                  </a:lnTo>
                  <a:lnTo>
                    <a:pt x="21600" y="21600"/>
                  </a:lnTo>
                  <a:lnTo>
                    <a:pt x="0" y="21600"/>
                  </a:lnTo>
                  <a:close/>
                </a:path>
              </a:pathLst>
            </a:custGeom>
            <a:solidFill>
              <a:srgbClr val="CACACA"/>
            </a:solidFill>
            <a:ln w="12700" cap="flat">
              <a:solidFill>
                <a:srgbClr val="1B2853"/>
              </a:solidFill>
              <a:prstDash val="solid"/>
              <a:bevel/>
            </a:ln>
            <a:effectLst/>
          </p:spPr>
          <p:txBody>
            <a:bodyPr wrap="square" lIns="45718" tIns="45718" rIns="45718" bIns="45718" numCol="1" anchor="ctr">
              <a:noAutofit/>
            </a:bodyPr>
            <a:lstStyle/>
            <a:p>
              <a:pPr algn="ctr">
                <a:defRPr>
                  <a:latin typeface="Hind Light"/>
                  <a:ea typeface="Hind Light"/>
                  <a:cs typeface="Hind Light"/>
                  <a:sym typeface="Hind Light"/>
                </a:defRPr>
              </a:pPr>
              <a:endParaRPr/>
            </a:p>
          </p:txBody>
        </p:sp>
        <p:sp>
          <p:nvSpPr>
            <p:cNvPr id="524" name="Policies…"/>
            <p:cNvSpPr txBox="1"/>
            <p:nvPr/>
          </p:nvSpPr>
          <p:spPr>
            <a:xfrm>
              <a:off x="1" y="978146"/>
              <a:ext cx="3357415" cy="558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algn="ctr">
                <a:defRPr>
                  <a:solidFill>
                    <a:srgbClr val="2C2620"/>
                  </a:solidFill>
                </a:defRPr>
              </a:pPr>
              <a:r>
                <a:rPr>
                  <a:solidFill>
                    <a:srgbClr val="0C1C2C"/>
                  </a:solidFill>
                  <a:latin typeface="Hind Light"/>
                  <a:ea typeface="Hind Light"/>
                  <a:cs typeface="Hind Light"/>
                  <a:sym typeface="Hind Light"/>
                </a:rPr>
                <a:t>Policies</a:t>
              </a:r>
            </a:p>
            <a:p>
              <a:pPr algn="ctr">
                <a:defRPr>
                  <a:solidFill>
                    <a:srgbClr val="2C2620"/>
                  </a:solidFill>
                </a:defRPr>
              </a:pPr>
              <a:r>
                <a:rPr>
                  <a:solidFill>
                    <a:srgbClr val="0C1C2C"/>
                  </a:solidFill>
                  <a:latin typeface="Hind Light"/>
                  <a:ea typeface="Hind Light"/>
                  <a:cs typeface="Hind Light"/>
                  <a:sym typeface="Hind Light"/>
                </a:rPr>
                <a:t>Processes</a:t>
              </a:r>
            </a:p>
          </p:txBody>
        </p:sp>
      </p:gr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 name="A reusable model"/>
          <p:cNvSpPr txBox="1">
            <a:spLocks noGrp="1"/>
          </p:cNvSpPr>
          <p:nvPr>
            <p:ph type="title"/>
          </p:nvPr>
        </p:nvSpPr>
        <p:spPr>
          <a:xfrm>
            <a:off x="540975" y="567100"/>
            <a:ext cx="11121298" cy="575900"/>
          </a:xfrm>
          <a:prstGeom prst="rect">
            <a:avLst/>
          </a:prstGeom>
        </p:spPr>
        <p:txBody>
          <a:bodyPr>
            <a:normAutofit/>
          </a:bodyPr>
          <a:lstStyle>
            <a:lvl1pPr>
              <a:defRPr spc="0"/>
            </a:lvl1pPr>
          </a:lstStyle>
          <a:p>
            <a:pPr>
              <a:defRPr spc="20"/>
            </a:pPr>
            <a:r>
              <a:rPr spc="0"/>
              <a:t>A reusable model</a:t>
            </a:r>
          </a:p>
        </p:txBody>
      </p:sp>
      <p:sp>
        <p:nvSpPr>
          <p:cNvPr id="529" name="Slide Number"/>
          <p:cNvSpPr txBox="1">
            <a:spLocks noGrp="1"/>
          </p:cNvSpPr>
          <p:nvPr>
            <p:ph type="sldNum" sz="quarter" idx="2"/>
          </p:nvPr>
        </p:nvSpPr>
        <p:spPr>
          <a:xfrm>
            <a:off x="11534774" y="6342062"/>
            <a:ext cx="127002" cy="152401"/>
          </a:xfrm>
          <a:prstGeom prst="rect">
            <a:avLst/>
          </a:prstGeom>
          <a:extLst>
            <a:ext uri="{C572A759-6A51-4108-AA02-DFA0A04FC94B}">
              <ma14:wrappingTextBoxFlag xmlns:ma14="http://schemas.microsoft.com/office/mac/drawingml/2011/main" val="1"/>
            </a:ext>
          </a:extLst>
        </p:spPr>
        <p:txBody>
          <a:bodyPr wrap="square">
            <a:normAutofit fontScale="92500"/>
          </a:bodyPr>
          <a:lstStyle>
            <a:lvl1pPr>
              <a:defRPr>
                <a:solidFill>
                  <a:srgbClr val="0C1C2C"/>
                </a:solidFill>
              </a:defRPr>
            </a:lvl1pPr>
          </a:lstStyle>
          <a:p>
            <a:fld id="{86CB4B4D-7CA3-9044-876B-883B54F8677D}" type="slidenum">
              <a:t>24</a:t>
            </a:fld>
            <a:endParaRPr/>
          </a:p>
        </p:txBody>
      </p:sp>
      <p:grpSp>
        <p:nvGrpSpPr>
          <p:cNvPr id="544" name="Group"/>
          <p:cNvGrpSpPr/>
          <p:nvPr/>
        </p:nvGrpSpPr>
        <p:grpSpPr>
          <a:xfrm>
            <a:off x="4230838" y="180798"/>
            <a:ext cx="7838121" cy="6092461"/>
            <a:chOff x="606280" y="0"/>
            <a:chExt cx="7838120" cy="6092460"/>
          </a:xfrm>
        </p:grpSpPr>
        <p:sp>
          <p:nvSpPr>
            <p:cNvPr id="530" name="Triangle"/>
            <p:cNvSpPr/>
            <p:nvPr/>
          </p:nvSpPr>
          <p:spPr>
            <a:xfrm>
              <a:off x="606280" y="0"/>
              <a:ext cx="7838121" cy="6092461"/>
            </a:xfrm>
            <a:prstGeom prst="triangle">
              <a:avLst/>
            </a:prstGeom>
            <a:noFill/>
            <a:ln w="25400" cap="flat">
              <a:solidFill>
                <a:srgbClr val="1B2853"/>
              </a:solidFill>
              <a:prstDash val="solid"/>
              <a:bevel/>
            </a:ln>
            <a:effectLst/>
          </p:spPr>
          <p:txBody>
            <a:bodyPr wrap="square" lIns="45718" tIns="45718" rIns="45718" bIns="45718" numCol="1" anchor="ctr">
              <a:noAutofit/>
            </a:bodyPr>
            <a:lstStyle/>
            <a:p>
              <a:pPr algn="ctr">
                <a:defRPr>
                  <a:solidFill>
                    <a:srgbClr val="2C2620"/>
                  </a:solidFill>
                </a:defRPr>
              </a:pPr>
              <a:endParaRPr/>
            </a:p>
          </p:txBody>
        </p:sp>
        <p:grpSp>
          <p:nvGrpSpPr>
            <p:cNvPr id="534" name="Group"/>
            <p:cNvGrpSpPr/>
            <p:nvPr/>
          </p:nvGrpSpPr>
          <p:grpSpPr>
            <a:xfrm>
              <a:off x="3658082" y="352189"/>
              <a:ext cx="1734518" cy="1342030"/>
              <a:chOff x="134165" y="0"/>
              <a:chExt cx="1734516" cy="1342029"/>
            </a:xfrm>
          </p:grpSpPr>
          <p:sp>
            <p:nvSpPr>
              <p:cNvPr id="531" name="Triangle"/>
              <p:cNvSpPr/>
              <p:nvPr/>
            </p:nvSpPr>
            <p:spPr>
              <a:xfrm>
                <a:off x="134165" y="0"/>
                <a:ext cx="1734518" cy="1342030"/>
              </a:xfrm>
              <a:prstGeom prst="triangle">
                <a:avLst/>
              </a:prstGeom>
              <a:solidFill>
                <a:srgbClr val="89B4EF"/>
              </a:solidFill>
              <a:ln w="25400" cap="flat">
                <a:solidFill>
                  <a:srgbClr val="1B2853"/>
                </a:solidFill>
                <a:prstDash val="solid"/>
                <a:bevel/>
              </a:ln>
              <a:effectLst/>
            </p:spPr>
            <p:txBody>
              <a:bodyPr wrap="square" lIns="45718" tIns="45718" rIns="45718" bIns="45718" numCol="1" anchor="ctr">
                <a:noAutofit/>
              </a:bodyPr>
              <a:lstStyle/>
              <a:p>
                <a:pPr algn="ctr">
                  <a:defRPr>
                    <a:solidFill>
                      <a:srgbClr val="2C2620"/>
                    </a:solidFill>
                  </a:defRPr>
                </a:pPr>
                <a:endParaRPr/>
              </a:p>
            </p:txBody>
          </p:sp>
          <p:sp>
            <p:nvSpPr>
              <p:cNvPr id="532" name="✅"/>
              <p:cNvSpPr txBox="1"/>
              <p:nvPr/>
            </p:nvSpPr>
            <p:spPr>
              <a:xfrm>
                <a:off x="667291" y="363974"/>
                <a:ext cx="668264" cy="7666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lvl1pPr>
                  <a:defRPr sz="4000">
                    <a:latin typeface="Hind Light"/>
                    <a:ea typeface="Hind Light"/>
                    <a:cs typeface="Hind Light"/>
                    <a:sym typeface="Hind Light"/>
                  </a:defRPr>
                </a:lvl1pPr>
              </a:lstStyle>
              <a:p>
                <a:pPr>
                  <a:defRPr sz="1800"/>
                </a:pPr>
                <a:r>
                  <a:rPr sz="4000"/>
                  <a:t>✅</a:t>
                </a:r>
              </a:p>
            </p:txBody>
          </p:sp>
          <p:sp>
            <p:nvSpPr>
              <p:cNvPr id="533" name="Trust Mark"/>
              <p:cNvSpPr txBox="1"/>
              <p:nvPr/>
            </p:nvSpPr>
            <p:spPr>
              <a:xfrm>
                <a:off x="396836" y="941494"/>
                <a:ext cx="1263857" cy="3718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lvl1pPr>
                  <a:defRPr b="1">
                    <a:latin typeface="Hind Light"/>
                    <a:ea typeface="Hind Light"/>
                    <a:cs typeface="Hind Light"/>
                    <a:sym typeface="Hind Light"/>
                  </a:defRPr>
                </a:lvl1pPr>
              </a:lstStyle>
              <a:p>
                <a:pPr>
                  <a:defRPr b="0"/>
                </a:pPr>
                <a:r>
                  <a:rPr b="1"/>
                  <a:t>Trust Mark</a:t>
                </a:r>
              </a:p>
            </p:txBody>
          </p:sp>
        </p:grpSp>
        <p:grpSp>
          <p:nvGrpSpPr>
            <p:cNvPr id="537" name="Group"/>
            <p:cNvGrpSpPr/>
            <p:nvPr/>
          </p:nvGrpSpPr>
          <p:grpSpPr>
            <a:xfrm>
              <a:off x="2786548" y="1884889"/>
              <a:ext cx="3489594" cy="1212284"/>
              <a:chOff x="0" y="0"/>
              <a:chExt cx="3489593" cy="1212282"/>
            </a:xfrm>
          </p:grpSpPr>
          <p:sp>
            <p:nvSpPr>
              <p:cNvPr id="535" name="Shape"/>
              <p:cNvSpPr/>
              <p:nvPr/>
            </p:nvSpPr>
            <p:spPr>
              <a:xfrm>
                <a:off x="0" y="0"/>
                <a:ext cx="3489594" cy="121228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845" y="0"/>
                    </a:lnTo>
                    <a:lnTo>
                      <a:pt x="16755" y="0"/>
                    </a:lnTo>
                    <a:lnTo>
                      <a:pt x="21600" y="21600"/>
                    </a:lnTo>
                    <a:close/>
                  </a:path>
                </a:pathLst>
              </a:custGeom>
              <a:solidFill>
                <a:srgbClr val="89B4EF"/>
              </a:solidFill>
              <a:ln w="25400" cap="flat">
                <a:solidFill>
                  <a:srgbClr val="1B2853"/>
                </a:solidFill>
                <a:prstDash val="solid"/>
                <a:bevel/>
              </a:ln>
              <a:effectLst/>
            </p:spPr>
            <p:txBody>
              <a:bodyPr wrap="square" lIns="45718" tIns="45718" rIns="45718" bIns="45718" numCol="1" anchor="ctr">
                <a:noAutofit/>
              </a:bodyPr>
              <a:lstStyle/>
              <a:p>
                <a:pPr algn="ctr">
                  <a:defRPr b="1">
                    <a:latin typeface="Hind Light"/>
                    <a:ea typeface="Hind Light"/>
                    <a:cs typeface="Hind Light"/>
                    <a:sym typeface="Hind Light"/>
                  </a:defRPr>
                </a:pPr>
                <a:endParaRPr/>
              </a:p>
            </p:txBody>
          </p:sp>
          <p:sp>
            <p:nvSpPr>
              <p:cNvPr id="536" name="Ethical Commitments"/>
              <p:cNvSpPr txBox="1"/>
              <p:nvPr/>
            </p:nvSpPr>
            <p:spPr>
              <a:xfrm>
                <a:off x="521791" y="510835"/>
                <a:ext cx="2446011" cy="37188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noAutofit/>
              </a:bodyPr>
              <a:lstStyle>
                <a:lvl1pPr algn="ctr">
                  <a:defRPr b="1">
                    <a:latin typeface="Hind Light"/>
                    <a:ea typeface="Hind Light"/>
                    <a:cs typeface="Hind Light"/>
                    <a:sym typeface="Hind Light"/>
                  </a:defRPr>
                </a:lvl1pPr>
              </a:lstStyle>
              <a:p>
                <a:pPr>
                  <a:defRPr b="0">
                    <a:solidFill>
                      <a:srgbClr val="2C2620"/>
                    </a:solidFill>
                    <a:latin typeface="+mj-lt"/>
                    <a:ea typeface="+mj-ea"/>
                    <a:cs typeface="+mj-cs"/>
                    <a:sym typeface="Helvetica"/>
                  </a:defRPr>
                </a:pPr>
                <a:r>
                  <a:rPr lang="en-US" dirty="0" smtClean="0"/>
                  <a:t>Clear Principles</a:t>
                </a:r>
                <a:endParaRPr b="1" dirty="0">
                  <a:solidFill>
                    <a:srgbClr val="0C1C2C"/>
                  </a:solidFill>
                  <a:latin typeface="Hind Light"/>
                  <a:ea typeface="Hind Light"/>
                  <a:cs typeface="Hind Light"/>
                  <a:sym typeface="Hind Light"/>
                </a:endParaRPr>
              </a:p>
            </p:txBody>
          </p:sp>
        </p:grpSp>
        <p:grpSp>
          <p:nvGrpSpPr>
            <p:cNvPr id="540" name="Group"/>
            <p:cNvGrpSpPr/>
            <p:nvPr/>
          </p:nvGrpSpPr>
          <p:grpSpPr>
            <a:xfrm>
              <a:off x="1021564" y="3354617"/>
              <a:ext cx="3633545" cy="2522172"/>
              <a:chOff x="0" y="0"/>
              <a:chExt cx="3633544" cy="2522170"/>
            </a:xfrm>
          </p:grpSpPr>
          <p:sp>
            <p:nvSpPr>
              <p:cNvPr id="538" name="Shape"/>
              <p:cNvSpPr/>
              <p:nvPr/>
            </p:nvSpPr>
            <p:spPr>
              <a:xfrm>
                <a:off x="-1" y="0"/>
                <a:ext cx="3340624" cy="252217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551" y="0"/>
                    </a:lnTo>
                    <a:lnTo>
                      <a:pt x="21584" y="0"/>
                    </a:lnTo>
                    <a:lnTo>
                      <a:pt x="21600" y="21600"/>
                    </a:lnTo>
                    <a:lnTo>
                      <a:pt x="0" y="21600"/>
                    </a:lnTo>
                    <a:close/>
                  </a:path>
                </a:pathLst>
              </a:custGeom>
              <a:solidFill>
                <a:srgbClr val="CACACA"/>
              </a:solidFill>
              <a:ln w="12700" cap="flat">
                <a:solidFill>
                  <a:srgbClr val="1B2853"/>
                </a:solidFill>
                <a:prstDash val="solid"/>
                <a:bevel/>
              </a:ln>
              <a:effectLst/>
            </p:spPr>
            <p:txBody>
              <a:bodyPr wrap="square" lIns="45718" tIns="45718" rIns="45718" bIns="45718" numCol="1" anchor="ctr">
                <a:noAutofit/>
              </a:bodyPr>
              <a:lstStyle/>
              <a:p>
                <a:pPr algn="ctr">
                  <a:defRPr>
                    <a:solidFill>
                      <a:srgbClr val="2C2620"/>
                    </a:solidFill>
                  </a:defRPr>
                </a:pPr>
                <a:endParaRPr/>
              </a:p>
            </p:txBody>
          </p:sp>
          <p:sp>
            <p:nvSpPr>
              <p:cNvPr id="539" name="Assessment…"/>
              <p:cNvSpPr txBox="1"/>
              <p:nvPr/>
            </p:nvSpPr>
            <p:spPr>
              <a:xfrm>
                <a:off x="292922" y="700712"/>
                <a:ext cx="3340623" cy="112074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p>
                <a:pPr algn="ctr">
                  <a:defRPr>
                    <a:solidFill>
                      <a:srgbClr val="2C2620"/>
                    </a:solidFill>
                  </a:defRPr>
                </a:pPr>
                <a:r>
                  <a:rPr>
                    <a:solidFill>
                      <a:srgbClr val="0C1C2C"/>
                    </a:solidFill>
                    <a:latin typeface="Hind Light"/>
                    <a:ea typeface="Hind Light"/>
                    <a:cs typeface="Hind Light"/>
                    <a:sym typeface="Hind Light"/>
                  </a:rPr>
                  <a:t>Assessment</a:t>
                </a:r>
              </a:p>
              <a:p>
                <a:pPr algn="ctr">
                  <a:defRPr>
                    <a:solidFill>
                      <a:srgbClr val="2C2620"/>
                    </a:solidFill>
                  </a:defRPr>
                </a:pPr>
                <a:r>
                  <a:rPr>
                    <a:solidFill>
                      <a:srgbClr val="0C1C2C"/>
                    </a:solidFill>
                    <a:latin typeface="Hind Light"/>
                    <a:ea typeface="Hind Light"/>
                    <a:cs typeface="Hind Light"/>
                    <a:sym typeface="Hind Light"/>
                  </a:rPr>
                  <a:t>Accreditation</a:t>
                </a:r>
              </a:p>
              <a:p>
                <a:pPr algn="ctr">
                  <a:defRPr>
                    <a:solidFill>
                      <a:srgbClr val="2C2620"/>
                    </a:solidFill>
                  </a:defRPr>
                </a:pPr>
                <a:r>
                  <a:rPr>
                    <a:solidFill>
                      <a:srgbClr val="0C1C2C"/>
                    </a:solidFill>
                    <a:latin typeface="Hind Light"/>
                    <a:ea typeface="Hind Light"/>
                    <a:cs typeface="Hind Light"/>
                    <a:sym typeface="Hind Light"/>
                  </a:rPr>
                  <a:t>Audit</a:t>
                </a:r>
              </a:p>
              <a:p>
                <a:pPr algn="ctr">
                  <a:defRPr>
                    <a:solidFill>
                      <a:srgbClr val="2C2620"/>
                    </a:solidFill>
                  </a:defRPr>
                </a:pPr>
                <a:r>
                  <a:rPr>
                    <a:solidFill>
                      <a:srgbClr val="0C1C2C"/>
                    </a:solidFill>
                    <a:latin typeface="Hind Light"/>
                    <a:ea typeface="Hind Light"/>
                    <a:cs typeface="Hind Light"/>
                    <a:sym typeface="Hind Light"/>
                  </a:rPr>
                  <a:t>Accountability</a:t>
                </a:r>
              </a:p>
            </p:txBody>
          </p:sp>
        </p:grpSp>
        <p:grpSp>
          <p:nvGrpSpPr>
            <p:cNvPr id="543" name="Group"/>
            <p:cNvGrpSpPr/>
            <p:nvPr/>
          </p:nvGrpSpPr>
          <p:grpSpPr>
            <a:xfrm>
              <a:off x="4655426" y="3354617"/>
              <a:ext cx="3366865" cy="2522172"/>
              <a:chOff x="0" y="0"/>
              <a:chExt cx="3366863" cy="2522170"/>
            </a:xfrm>
          </p:grpSpPr>
          <p:sp>
            <p:nvSpPr>
              <p:cNvPr id="541" name="Shape"/>
              <p:cNvSpPr/>
              <p:nvPr/>
            </p:nvSpPr>
            <p:spPr>
              <a:xfrm flipH="1">
                <a:off x="-1" y="0"/>
                <a:ext cx="3366865" cy="252217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435" y="79"/>
                    </a:lnTo>
                    <a:lnTo>
                      <a:pt x="21584" y="0"/>
                    </a:lnTo>
                    <a:lnTo>
                      <a:pt x="21600" y="21600"/>
                    </a:lnTo>
                    <a:lnTo>
                      <a:pt x="0" y="21600"/>
                    </a:lnTo>
                    <a:close/>
                  </a:path>
                </a:pathLst>
              </a:custGeom>
              <a:solidFill>
                <a:srgbClr val="CACACA"/>
              </a:solidFill>
              <a:ln w="12700" cap="flat">
                <a:solidFill>
                  <a:srgbClr val="1B2853"/>
                </a:solidFill>
                <a:prstDash val="solid"/>
                <a:bevel/>
              </a:ln>
              <a:effectLst/>
            </p:spPr>
            <p:txBody>
              <a:bodyPr wrap="square" lIns="45718" tIns="45718" rIns="45718" bIns="45718" numCol="1" anchor="ctr">
                <a:noAutofit/>
              </a:bodyPr>
              <a:lstStyle/>
              <a:p>
                <a:pPr algn="ctr">
                  <a:defRPr>
                    <a:latin typeface="Hind Light"/>
                    <a:ea typeface="Hind Light"/>
                    <a:cs typeface="Hind Light"/>
                    <a:sym typeface="Hind Light"/>
                  </a:defRPr>
                </a:pPr>
                <a:endParaRPr/>
              </a:p>
            </p:txBody>
          </p:sp>
          <p:sp>
            <p:nvSpPr>
              <p:cNvPr id="542" name="Policies…"/>
              <p:cNvSpPr txBox="1"/>
              <p:nvPr/>
            </p:nvSpPr>
            <p:spPr>
              <a:xfrm>
                <a:off x="1" y="980899"/>
                <a:ext cx="3366863" cy="56037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p>
                <a:pPr algn="ctr">
                  <a:defRPr>
                    <a:solidFill>
                      <a:srgbClr val="2C2620"/>
                    </a:solidFill>
                  </a:defRPr>
                </a:pPr>
                <a:r>
                  <a:rPr>
                    <a:solidFill>
                      <a:srgbClr val="0C1C2C"/>
                    </a:solidFill>
                    <a:latin typeface="Hind Light"/>
                    <a:ea typeface="Hind Light"/>
                    <a:cs typeface="Hind Light"/>
                    <a:sym typeface="Hind Light"/>
                  </a:rPr>
                  <a:t>Policies</a:t>
                </a:r>
              </a:p>
              <a:p>
                <a:pPr algn="ctr">
                  <a:defRPr>
                    <a:solidFill>
                      <a:srgbClr val="2C2620"/>
                    </a:solidFill>
                  </a:defRPr>
                </a:pPr>
                <a:r>
                  <a:rPr>
                    <a:solidFill>
                      <a:srgbClr val="0C1C2C"/>
                    </a:solidFill>
                    <a:latin typeface="Hind Light"/>
                    <a:ea typeface="Hind Light"/>
                    <a:cs typeface="Hind Light"/>
                    <a:sym typeface="Hind Light"/>
                  </a:rPr>
                  <a:t>Processes</a:t>
                </a:r>
              </a:p>
            </p:txBody>
          </p:sp>
        </p:grpSp>
      </p:grpSp>
      <p:sp>
        <p:nvSpPr>
          <p:cNvPr id="545" name="Imagine the same approach applied to:…"/>
          <p:cNvSpPr txBox="1">
            <a:spLocks noGrp="1"/>
          </p:cNvSpPr>
          <p:nvPr>
            <p:ph type="body" sz="half" idx="1"/>
          </p:nvPr>
        </p:nvSpPr>
        <p:spPr>
          <a:xfrm>
            <a:off x="539998" y="1300748"/>
            <a:ext cx="5556003" cy="4866137"/>
          </a:xfrm>
          <a:prstGeom prst="rect">
            <a:avLst/>
          </a:prstGeom>
        </p:spPr>
        <p:txBody>
          <a:bodyPr anchor="t"/>
          <a:lstStyle/>
          <a:p>
            <a:pPr marL="301752" indent="-301752" algn="l" defTabSz="804672">
              <a:lnSpc>
                <a:spcPct val="105999"/>
              </a:lnSpc>
              <a:spcBef>
                <a:spcPts val="1000"/>
              </a:spcBef>
              <a:buSzPct val="100000"/>
              <a:buFont typeface="Arial"/>
              <a:buChar char="•"/>
              <a:defRPr sz="1700" spc="17">
                <a:solidFill>
                  <a:srgbClr val="0C1C2C"/>
                </a:solidFill>
                <a:latin typeface="Hind Light"/>
                <a:ea typeface="Hind Light"/>
                <a:cs typeface="Hind Light"/>
                <a:sym typeface="Hind Light"/>
              </a:defRPr>
            </a:pPr>
            <a:endParaRPr dirty="0"/>
          </a:p>
          <a:p>
            <a:pPr algn="l" defTabSz="804672">
              <a:lnSpc>
                <a:spcPct val="105999"/>
              </a:lnSpc>
              <a:spcBef>
                <a:spcPts val="1000"/>
              </a:spcBef>
              <a:defRPr sz="2100" spc="0">
                <a:solidFill>
                  <a:srgbClr val="0C1C2C"/>
                </a:solidFill>
                <a:latin typeface="Hind Light"/>
                <a:ea typeface="Hind Light"/>
                <a:cs typeface="Hind Light"/>
                <a:sym typeface="Hind Light"/>
              </a:defRPr>
            </a:pPr>
            <a:r>
              <a:rPr dirty="0"/>
              <a:t>Imagine the same approach applied to:</a:t>
            </a:r>
          </a:p>
          <a:p>
            <a:pPr marL="342900" lvl="1" indent="-342900" algn="l" defTabSz="804672">
              <a:lnSpc>
                <a:spcPct val="105999"/>
              </a:lnSpc>
              <a:spcBef>
                <a:spcPts val="1000"/>
              </a:spcBef>
              <a:buSzPct val="100000"/>
              <a:buFont typeface="Arial"/>
              <a:buChar char="•"/>
              <a:defRPr sz="2100" spc="0">
                <a:solidFill>
                  <a:srgbClr val="0C1C2C"/>
                </a:solidFill>
                <a:latin typeface="Hind Light"/>
                <a:ea typeface="Hind Light"/>
                <a:cs typeface="Hind Light"/>
                <a:sym typeface="Hind Light"/>
              </a:defRPr>
            </a:pPr>
            <a:r>
              <a:rPr dirty="0"/>
              <a:t>Labelling of apps</a:t>
            </a:r>
          </a:p>
          <a:p>
            <a:pPr marL="342900" lvl="1" indent="-342900" algn="l" defTabSz="804672">
              <a:lnSpc>
                <a:spcPct val="105999"/>
              </a:lnSpc>
              <a:spcBef>
                <a:spcPts val="1000"/>
              </a:spcBef>
              <a:buSzPct val="100000"/>
              <a:buFont typeface="Arial"/>
              <a:buChar char="•"/>
              <a:defRPr sz="2100" spc="0">
                <a:solidFill>
                  <a:srgbClr val="0C1C2C"/>
                </a:solidFill>
                <a:latin typeface="Hind Light"/>
                <a:ea typeface="Hind Light"/>
                <a:cs typeface="Hind Light"/>
                <a:sym typeface="Hind Light"/>
              </a:defRPr>
            </a:pPr>
            <a:r>
              <a:rPr dirty="0" smtClean="0"/>
              <a:t>Procurement/s</a:t>
            </a:r>
            <a:r>
              <a:rPr lang="en-US" dirty="0" smtClean="0"/>
              <a:t>u</a:t>
            </a:r>
            <a:r>
              <a:rPr dirty="0" smtClean="0"/>
              <a:t>ppl</a:t>
            </a:r>
            <a:r>
              <a:rPr lang="en-US" dirty="0"/>
              <a:t>y</a:t>
            </a:r>
            <a:r>
              <a:rPr dirty="0" smtClean="0"/>
              <a:t> </a:t>
            </a:r>
            <a:r>
              <a:rPr dirty="0"/>
              <a:t>chain management</a:t>
            </a:r>
          </a:p>
          <a:p>
            <a:pPr marL="342900" lvl="1" indent="-342900" algn="l" defTabSz="804672">
              <a:lnSpc>
                <a:spcPct val="105999"/>
              </a:lnSpc>
              <a:spcBef>
                <a:spcPts val="1000"/>
              </a:spcBef>
              <a:buSzPct val="100000"/>
              <a:buFont typeface="Arial"/>
              <a:buChar char="•"/>
              <a:defRPr sz="2100" spc="0">
                <a:solidFill>
                  <a:srgbClr val="0C1C2C"/>
                </a:solidFill>
                <a:latin typeface="Hind Light"/>
                <a:ea typeface="Hind Light"/>
                <a:cs typeface="Hind Light"/>
                <a:sym typeface="Hind Light"/>
              </a:defRPr>
            </a:pPr>
            <a:endParaRPr dirty="0"/>
          </a:p>
          <a:p>
            <a:pPr marL="342900" lvl="1" indent="-342900" algn="l" defTabSz="804672">
              <a:lnSpc>
                <a:spcPct val="105999"/>
              </a:lnSpc>
              <a:spcBef>
                <a:spcPts val="1000"/>
              </a:spcBef>
              <a:buSzPct val="100000"/>
              <a:buFont typeface="Arial"/>
              <a:buChar char="•"/>
              <a:defRPr sz="2100" spc="0">
                <a:solidFill>
                  <a:srgbClr val="0C1C2C"/>
                </a:solidFill>
                <a:latin typeface="Hind Light"/>
                <a:ea typeface="Hind Light"/>
                <a:cs typeface="Hind Light"/>
                <a:sym typeface="Hind Light"/>
              </a:defRPr>
            </a:pPr>
            <a:r>
              <a:rPr dirty="0"/>
              <a:t>Labelling of IoT devices for retail…</a:t>
            </a:r>
          </a:p>
          <a:p>
            <a:pPr marL="0" lvl="2" indent="0" algn="l" defTabSz="804672">
              <a:lnSpc>
                <a:spcPct val="105999"/>
              </a:lnSpc>
              <a:spcBef>
                <a:spcPts val="1000"/>
              </a:spcBef>
              <a:buSzTx/>
              <a:buNone/>
              <a:defRPr sz="2100" spc="0">
                <a:solidFill>
                  <a:srgbClr val="0C1C2C"/>
                </a:solidFill>
                <a:latin typeface="Hind Light"/>
                <a:ea typeface="Hind Light"/>
                <a:cs typeface="Hind Light"/>
                <a:sym typeface="Hind Light"/>
              </a:defRPr>
            </a:pPr>
            <a:endParaRPr dirty="0"/>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 name="Slide Number"/>
          <p:cNvSpPr txBox="1">
            <a:spLocks noGrp="1"/>
          </p:cNvSpPr>
          <p:nvPr>
            <p:ph type="sldNum" sz="quarter" idx="2"/>
          </p:nvPr>
        </p:nvSpPr>
        <p:spPr>
          <a:xfrm>
            <a:off x="11534775" y="6342062"/>
            <a:ext cx="127002" cy="152401"/>
          </a:xfrm>
          <a:prstGeom prst="rect">
            <a:avLst/>
          </a:prstGeom>
          <a:extLst>
            <a:ext uri="{C572A759-6A51-4108-AA02-DFA0A04FC94B}">
              <ma14:wrappingTextBoxFlag xmlns:ma14="http://schemas.microsoft.com/office/mac/drawingml/2011/main" val="1"/>
            </a:ext>
          </a:extLst>
        </p:spPr>
        <p:txBody>
          <a:bodyPr wrap="square">
            <a:normAutofit/>
          </a:bodyPr>
          <a:lstStyle/>
          <a:p>
            <a:fld id="{86CB4B4D-7CA3-9044-876B-883B54F8677D}" type="slidenum">
              <a:t>25</a:t>
            </a:fld>
            <a:endParaRPr/>
          </a:p>
        </p:txBody>
      </p:sp>
      <p:sp>
        <p:nvSpPr>
          <p:cNvPr id="554" name="Robin Wilton…"/>
          <p:cNvSpPr txBox="1"/>
          <p:nvPr/>
        </p:nvSpPr>
        <p:spPr>
          <a:xfrm>
            <a:off x="608351" y="4175150"/>
            <a:ext cx="3826335" cy="180273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1">
              <a:lnSpc>
                <a:spcPct val="116999"/>
              </a:lnSpc>
              <a:defRPr sz="1900">
                <a:solidFill>
                  <a:srgbClr val="EEF2EC"/>
                </a:solidFill>
                <a:latin typeface="Hind Medium"/>
                <a:ea typeface="Hind Medium"/>
                <a:cs typeface="Hind Medium"/>
                <a:sym typeface="Hind Medium"/>
              </a:defRPr>
            </a:pPr>
            <a:r>
              <a:rPr dirty="0">
                <a:latin typeface="Hind Light" charset="0"/>
                <a:ea typeface="Hind Light" charset="0"/>
                <a:cs typeface="Hind Light" charset="0"/>
              </a:rPr>
              <a:t>Robin Wilton</a:t>
            </a:r>
          </a:p>
          <a:p>
            <a:pPr lvl="1">
              <a:lnSpc>
                <a:spcPct val="116999"/>
              </a:lnSpc>
              <a:defRPr sz="1900">
                <a:solidFill>
                  <a:srgbClr val="EEF2EC"/>
                </a:solidFill>
                <a:latin typeface="Hind Medium"/>
                <a:ea typeface="Hind Medium"/>
                <a:cs typeface="Hind Medium"/>
                <a:sym typeface="Hind Medium"/>
              </a:defRPr>
            </a:pPr>
            <a:r>
              <a:rPr spc="25" dirty="0">
                <a:latin typeface="Hind Light" charset="0"/>
                <a:ea typeface="Hind Light" charset="0"/>
                <a:cs typeface="Hind Light" charset="0"/>
              </a:rPr>
              <a:t>Technical Outreach Director, Trust and Identity</a:t>
            </a:r>
          </a:p>
          <a:p>
            <a:pPr lvl="2">
              <a:lnSpc>
                <a:spcPct val="116999"/>
              </a:lnSpc>
              <a:defRPr sz="1900">
                <a:solidFill>
                  <a:schemeClr val="accent2"/>
                </a:solidFill>
                <a:latin typeface="Hind Light"/>
                <a:ea typeface="Hind Light"/>
                <a:cs typeface="Hind Light"/>
                <a:sym typeface="Hind Light"/>
              </a:defRPr>
            </a:pPr>
            <a:r>
              <a:rPr u="sng" dirty="0">
                <a:solidFill>
                  <a:srgbClr val="0000FF"/>
                </a:solidFill>
                <a:uFill>
                  <a:solidFill>
                    <a:srgbClr val="0000FF"/>
                  </a:solidFill>
                </a:uFill>
                <a:hlinkClick r:id="rId2"/>
              </a:rPr>
              <a:t>wilton@isoc.org</a:t>
            </a:r>
          </a:p>
          <a:p>
            <a:pPr lvl="2">
              <a:lnSpc>
                <a:spcPct val="116999"/>
              </a:lnSpc>
              <a:defRPr sz="1900">
                <a:solidFill>
                  <a:schemeClr val="accent2"/>
                </a:solidFill>
                <a:latin typeface="Hind Light"/>
                <a:ea typeface="Hind Light"/>
                <a:cs typeface="Hind Light"/>
                <a:sym typeface="Hind Light"/>
              </a:defRPr>
            </a:pPr>
            <a:r>
              <a:rPr dirty="0"/>
              <a:t>@futureidentity</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Data protection/compliance is falling short of protecting consumers"/>
          <p:cNvSpPr txBox="1">
            <a:spLocks noGrp="1"/>
          </p:cNvSpPr>
          <p:nvPr>
            <p:ph type="title"/>
          </p:nvPr>
        </p:nvSpPr>
        <p:spPr>
          <a:xfrm>
            <a:off x="540975" y="567099"/>
            <a:ext cx="11121298" cy="537801"/>
          </a:xfrm>
          <a:prstGeom prst="rect">
            <a:avLst/>
          </a:prstGeom>
        </p:spPr>
        <p:txBody>
          <a:bodyPr/>
          <a:lstStyle>
            <a:lvl1pPr defTabSz="804672">
              <a:defRPr sz="2600" spc="0"/>
            </a:lvl1pPr>
          </a:lstStyle>
          <a:p>
            <a:r>
              <a:rPr lang="en-US" dirty="0" smtClean="0"/>
              <a:t>Three Topics</a:t>
            </a:r>
            <a:endParaRPr dirty="0"/>
          </a:p>
        </p:txBody>
      </p:sp>
      <p:sp>
        <p:nvSpPr>
          <p:cNvPr id="209" name="The data protection approach to protecting privacy is over 35 years old…"/>
          <p:cNvSpPr txBox="1">
            <a:spLocks noGrp="1"/>
          </p:cNvSpPr>
          <p:nvPr>
            <p:ph type="body" sz="half" idx="1"/>
          </p:nvPr>
        </p:nvSpPr>
        <p:spPr>
          <a:xfrm>
            <a:off x="1683834" y="2475571"/>
            <a:ext cx="9244361" cy="2096430"/>
          </a:xfrm>
          <a:prstGeom prst="rect">
            <a:avLst/>
          </a:prstGeom>
        </p:spPr>
        <p:txBody>
          <a:bodyPr>
            <a:normAutofit/>
          </a:bodyPr>
          <a:lstStyle/>
          <a:p>
            <a:pPr marL="342900" indent="-342900" defTabSz="804672">
              <a:spcBef>
                <a:spcPts val="1000"/>
              </a:spcBef>
              <a:buFont typeface="Arial" charset="0"/>
              <a:buChar char="•"/>
              <a:defRPr sz="2100" spc="0"/>
            </a:pPr>
            <a:r>
              <a:rPr lang="en-US" sz="2400" dirty="0" smtClean="0"/>
              <a:t>Privacy, security and social impacts of IoT</a:t>
            </a:r>
          </a:p>
          <a:p>
            <a:pPr marL="342900" indent="-342900" defTabSz="804672">
              <a:spcBef>
                <a:spcPts val="1000"/>
              </a:spcBef>
              <a:buFont typeface="Arial" charset="0"/>
              <a:buChar char="•"/>
              <a:defRPr sz="2100" spc="0"/>
            </a:pPr>
            <a:r>
              <a:rPr lang="en-US" sz="2400" dirty="0" smtClean="0"/>
              <a:t>The Internet Society’s OTA Trust Framework</a:t>
            </a:r>
          </a:p>
          <a:p>
            <a:pPr marL="342900" indent="-342900" defTabSz="804672">
              <a:spcBef>
                <a:spcPts val="1000"/>
              </a:spcBef>
              <a:buFont typeface="Arial" charset="0"/>
              <a:buChar char="•"/>
              <a:defRPr sz="2100" spc="0"/>
            </a:pPr>
            <a:r>
              <a:rPr lang="en-US" sz="2400" dirty="0" smtClean="0"/>
              <a:t>The Internet Society’s trust-mark work with Consumers International</a:t>
            </a:r>
            <a:endParaRPr sz="2400" dirty="0"/>
          </a:p>
        </p:txBody>
      </p:sp>
      <p:sp>
        <p:nvSpPr>
          <p:cNvPr id="210" name="Slide Number"/>
          <p:cNvSpPr txBox="1">
            <a:spLocks noGrp="1"/>
          </p:cNvSpPr>
          <p:nvPr>
            <p:ph type="sldNum" sz="quarter" idx="2"/>
          </p:nvPr>
        </p:nvSpPr>
        <p:spPr>
          <a:xfrm>
            <a:off x="11534775" y="6342062"/>
            <a:ext cx="127002" cy="152401"/>
          </a:xfrm>
          <a:prstGeom prst="rect">
            <a:avLst/>
          </a:prstGeom>
          <a:extLst>
            <a:ext uri="{C572A759-6A51-4108-AA02-DFA0A04FC94B}">
              <ma14:wrappingTextBoxFlag xmlns:ma14="http://schemas.microsoft.com/office/mac/drawingml/2011/main" val="1"/>
            </a:ext>
          </a:extLst>
        </p:spPr>
        <p:txBody>
          <a:bodyPr wrap="square">
            <a:normAutofit/>
          </a:bodyPr>
          <a:lstStyle/>
          <a:p>
            <a:fld id="{86CB4B4D-7CA3-9044-876B-883B54F8677D}" type="slidenum">
              <a:t>3</a:t>
            </a:fld>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Increased centralisation of data"/>
          <p:cNvSpPr txBox="1">
            <a:spLocks noGrp="1"/>
          </p:cNvSpPr>
          <p:nvPr>
            <p:ph type="body" sz="half" idx="4294967295"/>
          </p:nvPr>
        </p:nvSpPr>
        <p:spPr>
          <a:xfrm>
            <a:off x="1943100" y="704452"/>
            <a:ext cx="6383319" cy="1404047"/>
          </a:xfrm>
          <a:prstGeom prst="rect">
            <a:avLst/>
          </a:prstGeom>
        </p:spPr>
        <p:txBody>
          <a:bodyPr lIns="91438" tIns="91438" rIns="91438" bIns="91438"/>
          <a:lstStyle>
            <a:lvl1pPr>
              <a:lnSpc>
                <a:spcPct val="90000"/>
              </a:lnSpc>
              <a:spcBef>
                <a:spcPts val="2400"/>
              </a:spcBef>
              <a:defRPr sz="3600" spc="0">
                <a:solidFill>
                  <a:srgbClr val="FFFFFF"/>
                </a:solidFill>
                <a:latin typeface="Arial"/>
                <a:ea typeface="Arial"/>
                <a:cs typeface="Arial"/>
                <a:sym typeface="Arial"/>
              </a:defRPr>
            </a:lvl1pPr>
          </a:lstStyle>
          <a:p>
            <a:pPr>
              <a:defRPr b="1">
                <a:solidFill>
                  <a:srgbClr val="535353"/>
                </a:solidFill>
              </a:defRPr>
            </a:pPr>
            <a:r>
              <a:rPr lang="en-US" b="0" dirty="0" smtClean="0">
                <a:solidFill>
                  <a:srgbClr val="FFFFFF"/>
                </a:solidFill>
              </a:rPr>
              <a:t>More distributed devices, more </a:t>
            </a:r>
            <a:r>
              <a:rPr b="0" dirty="0" err="1" smtClean="0">
                <a:solidFill>
                  <a:srgbClr val="FFFFFF"/>
                </a:solidFill>
              </a:rPr>
              <a:t>centralisation</a:t>
            </a:r>
            <a:r>
              <a:rPr b="0" dirty="0" smtClean="0">
                <a:solidFill>
                  <a:srgbClr val="FFFFFF"/>
                </a:solidFill>
              </a:rPr>
              <a:t> </a:t>
            </a:r>
            <a:r>
              <a:rPr b="0" dirty="0">
                <a:solidFill>
                  <a:srgbClr val="FFFFFF"/>
                </a:solidFill>
              </a:rPr>
              <a:t>of data</a:t>
            </a:r>
          </a:p>
        </p:txBody>
      </p:sp>
      <p:sp>
        <p:nvSpPr>
          <p:cNvPr id="217" name="Line"/>
          <p:cNvSpPr/>
          <p:nvPr/>
        </p:nvSpPr>
        <p:spPr>
          <a:xfrm>
            <a:off x="1943100" y="483869"/>
            <a:ext cx="1697038" cy="1"/>
          </a:xfrm>
          <a:prstGeom prst="line">
            <a:avLst/>
          </a:prstGeom>
          <a:ln w="50800">
            <a:solidFill>
              <a:srgbClr val="FFFFFF"/>
            </a:solidFill>
          </a:ln>
        </p:spPr>
        <p:txBody>
          <a:bodyPr lIns="45718" tIns="45718" rIns="45718" bIns="45718"/>
          <a:lstStyle/>
          <a:p>
            <a:pPr defTabSz="457200">
              <a:defRPr sz="1200">
                <a:solidFill>
                  <a:srgbClr val="000000"/>
                </a:solidFill>
              </a:defRPr>
            </a:pPr>
            <a:endParaRPr/>
          </a:p>
        </p:txBody>
      </p:sp>
      <p:sp>
        <p:nvSpPr>
          <p:cNvPr id="218" name="Machine-to-machine connectivity intensifies data collection and aggregation…"/>
          <p:cNvSpPr txBox="1"/>
          <p:nvPr/>
        </p:nvSpPr>
        <p:spPr>
          <a:xfrm>
            <a:off x="1943100" y="2405637"/>
            <a:ext cx="7304088" cy="40259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228600" indent="-228600">
              <a:spcBef>
                <a:spcPts val="2400"/>
              </a:spcBef>
              <a:buSzPct val="100000"/>
              <a:buChar char="•"/>
              <a:defRPr>
                <a:solidFill>
                  <a:srgbClr val="000000"/>
                </a:solidFill>
              </a:defRPr>
            </a:pPr>
            <a:r>
              <a:rPr dirty="0">
                <a:solidFill>
                  <a:srgbClr val="FFFFFF"/>
                </a:solidFill>
              </a:rPr>
              <a:t>Machine-to-machine connectivity intensifies data collection and aggregation</a:t>
            </a:r>
          </a:p>
          <a:p>
            <a:pPr marL="228600" indent="-228600">
              <a:spcBef>
                <a:spcPts val="2400"/>
              </a:spcBef>
              <a:buSzPct val="100000"/>
              <a:buChar char="•"/>
              <a:defRPr>
                <a:solidFill>
                  <a:srgbClr val="000000"/>
                </a:solidFill>
              </a:defRPr>
            </a:pPr>
            <a:r>
              <a:rPr dirty="0">
                <a:solidFill>
                  <a:srgbClr val="FFFFFF"/>
                </a:solidFill>
              </a:rPr>
              <a:t>The bulk of this data will be about users</a:t>
            </a:r>
          </a:p>
          <a:p>
            <a:pPr marL="228600" indent="-228600">
              <a:spcBef>
                <a:spcPts val="2400"/>
              </a:spcBef>
              <a:buSzPct val="100000"/>
              <a:buChar char="•"/>
              <a:defRPr>
                <a:solidFill>
                  <a:srgbClr val="000000"/>
                </a:solidFill>
              </a:defRPr>
            </a:pPr>
            <a:r>
              <a:rPr dirty="0">
                <a:solidFill>
                  <a:srgbClr val="FFFFFF"/>
                </a:solidFill>
              </a:rPr>
              <a:t>Such a surge in the volume of centralised data is bound to have a profound impact on individual privacy</a:t>
            </a:r>
          </a:p>
          <a:p>
            <a:pPr>
              <a:spcBef>
                <a:spcPts val="2400"/>
              </a:spcBef>
              <a:defRPr>
                <a:solidFill>
                  <a:srgbClr val="000000"/>
                </a:solidFill>
              </a:defRPr>
            </a:pPr>
            <a:endParaRPr dirty="0">
              <a:solidFill>
                <a:srgbClr val="FFFFFF"/>
              </a:solidFill>
            </a:endParaRPr>
          </a:p>
          <a:p>
            <a:pPr>
              <a:spcBef>
                <a:spcPts val="2400"/>
              </a:spcBef>
              <a:defRPr sz="1900">
                <a:solidFill>
                  <a:srgbClr val="000000"/>
                </a:solidFill>
              </a:defRPr>
            </a:pPr>
            <a:r>
              <a:rPr dirty="0">
                <a:solidFill>
                  <a:srgbClr val="FFFFFF"/>
                </a:solidFill>
              </a:rPr>
              <a:t>We’re often told we live in the Information Society: we’re less often reminded that most of the information is in the hands of others.</a:t>
            </a:r>
            <a:endParaRPr sz="1600" dirty="0">
              <a:solidFill>
                <a:srgbClr val="FFFFFF"/>
              </a:solidFill>
            </a:endParaRPr>
          </a:p>
        </p:txBody>
      </p:sp>
      <p:sp>
        <p:nvSpPr>
          <p:cNvPr id="219" name="5"/>
          <p:cNvSpPr txBox="1"/>
          <p:nvPr/>
        </p:nvSpPr>
        <p:spPr>
          <a:xfrm>
            <a:off x="1781175" y="6339999"/>
            <a:ext cx="2133600" cy="243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lgn="ctr">
              <a:defRPr sz="1000">
                <a:solidFill>
                  <a:srgbClr val="FFFFFF"/>
                </a:solidFill>
              </a:defRPr>
            </a:lvl1pPr>
          </a:lstStyle>
          <a:p>
            <a:pPr>
              <a:defRPr>
                <a:solidFill>
                  <a:srgbClr val="000000"/>
                </a:solidFill>
              </a:defRPr>
            </a:pPr>
            <a:r>
              <a:rPr>
                <a:solidFill>
                  <a:srgbClr val="FFFFFF"/>
                </a:solidFill>
              </a:rPr>
              <a:t>5</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A Real-World Example from 2016-17"/>
          <p:cNvSpPr txBox="1">
            <a:spLocks noGrp="1"/>
          </p:cNvSpPr>
          <p:nvPr>
            <p:ph type="title"/>
          </p:nvPr>
        </p:nvSpPr>
        <p:spPr>
          <a:xfrm>
            <a:off x="540977" y="567099"/>
            <a:ext cx="5483696" cy="614001"/>
          </a:xfrm>
          <a:prstGeom prst="rect">
            <a:avLst/>
          </a:prstGeom>
        </p:spPr>
        <p:txBody>
          <a:bodyPr/>
          <a:lstStyle>
            <a:lvl1pPr defTabSz="804672">
              <a:defRPr sz="2640" spc="0"/>
            </a:lvl1pPr>
          </a:lstStyle>
          <a:p>
            <a:pPr>
              <a:defRPr spc="17"/>
            </a:pPr>
            <a:r>
              <a:rPr lang="en-US" spc="0" dirty="0" smtClean="0"/>
              <a:t>Consumers and Contexts</a:t>
            </a:r>
            <a:endParaRPr spc="0" dirty="0"/>
          </a:p>
        </p:txBody>
      </p:sp>
      <p:sp>
        <p:nvSpPr>
          <p:cNvPr id="230" name="Slide Number"/>
          <p:cNvSpPr txBox="1">
            <a:spLocks noGrp="1"/>
          </p:cNvSpPr>
          <p:nvPr>
            <p:ph type="sldNum" sz="quarter" idx="2"/>
          </p:nvPr>
        </p:nvSpPr>
        <p:spPr>
          <a:xfrm>
            <a:off x="11534774" y="6342062"/>
            <a:ext cx="127002" cy="152401"/>
          </a:xfrm>
          <a:prstGeom prst="rect">
            <a:avLst/>
          </a:prstGeom>
          <a:extLst>
            <a:ext uri="{C572A759-6A51-4108-AA02-DFA0A04FC94B}">
              <ma14:wrappingTextBoxFlag xmlns:ma14="http://schemas.microsoft.com/office/mac/drawingml/2011/main" val="1"/>
            </a:ext>
          </a:extLst>
        </p:spPr>
        <p:txBody>
          <a:bodyPr wrap="square">
            <a:normAutofit/>
          </a:bodyPr>
          <a:lstStyle/>
          <a:p>
            <a:fld id="{86CB4B4D-7CA3-9044-876B-883B54F8677D}" type="slidenum">
              <a:t>5</a:t>
            </a:fld>
            <a:endParaRPr/>
          </a:p>
        </p:txBody>
      </p:sp>
      <p:pic>
        <p:nvPicPr>
          <p:cNvPr id="231" name="image13.jpeg" descr="image13.jpeg"/>
          <p:cNvPicPr>
            <a:picLocks noChangeAspect="1"/>
          </p:cNvPicPr>
          <p:nvPr/>
        </p:nvPicPr>
        <p:blipFill>
          <a:blip r:embed="rId3">
            <a:extLst/>
          </a:blip>
          <a:stretch>
            <a:fillRect/>
          </a:stretch>
        </p:blipFill>
        <p:spPr>
          <a:xfrm>
            <a:off x="6972300" y="241495"/>
            <a:ext cx="4901673" cy="6375010"/>
          </a:xfrm>
          <a:prstGeom prst="rect">
            <a:avLst/>
          </a:prstGeom>
          <a:ln w="12700">
            <a:miter lim="400000"/>
          </a:ln>
        </p:spPr>
      </p:pic>
      <p:sp>
        <p:nvSpPr>
          <p:cNvPr id="232" name="Share your child’s intimate thoughts with random strangers!…"/>
          <p:cNvSpPr txBox="1"/>
          <p:nvPr/>
        </p:nvSpPr>
        <p:spPr>
          <a:xfrm>
            <a:off x="406298" y="1271523"/>
            <a:ext cx="6199491" cy="4912110"/>
          </a:xfrm>
          <a:prstGeom prst="rect">
            <a:avLst/>
          </a:prstGeom>
          <a:ln w="12700">
            <a:miter lim="400000"/>
          </a:ln>
          <a:extLst>
            <a:ext uri="{C572A759-6A51-4108-AA02-DFA0A04FC94B}">
              <ma14:wrappingTextBoxFlag xmlns:ma14="http://schemas.microsoft.com/office/mac/drawingml/2011/main" val="1"/>
            </a:ext>
          </a:extLst>
        </p:spPr>
        <p:txBody>
          <a:bodyPr lIns="36000" tIns="45718" rIns="45718" bIns="45718">
            <a:noAutofit/>
          </a:bodyPr>
          <a:lstStyle/>
          <a:p>
            <a:pPr marL="342900" indent="-342900">
              <a:lnSpc>
                <a:spcPct val="105999"/>
              </a:lnSpc>
              <a:spcBef>
                <a:spcPts val="1200"/>
              </a:spcBef>
              <a:buSzPct val="60000"/>
              <a:buFont typeface="Wingdings" charset="2"/>
              <a:buChar char="Ø"/>
              <a:defRPr sz="2200">
                <a:latin typeface="Hind Light"/>
                <a:ea typeface="Hind Light"/>
                <a:cs typeface="Hind Light"/>
                <a:sym typeface="Hind Light"/>
              </a:defRPr>
            </a:pPr>
            <a:r>
              <a:rPr sz="2000" dirty="0"/>
              <a:t> </a:t>
            </a:r>
            <a:r>
              <a:rPr lang="en-US" sz="2000" dirty="0" smtClean="0"/>
              <a:t>Would you pay a stranger to walk into your child’s bedroom?</a:t>
            </a:r>
            <a:endParaRPr sz="2000" dirty="0"/>
          </a:p>
          <a:p>
            <a:pPr marL="342900" lvl="6" indent="-342900">
              <a:lnSpc>
                <a:spcPct val="105999"/>
              </a:lnSpc>
              <a:spcBef>
                <a:spcPts val="1200"/>
              </a:spcBef>
              <a:buSzPct val="60000"/>
              <a:buFont typeface="Wingdings" charset="2"/>
              <a:buChar char="Ø"/>
              <a:defRPr sz="2200">
                <a:latin typeface="Hind Light"/>
                <a:ea typeface="Hind Light"/>
                <a:cs typeface="Hind Light"/>
                <a:sym typeface="Hind Light"/>
              </a:defRPr>
            </a:pPr>
            <a:r>
              <a:rPr sz="2000" dirty="0"/>
              <a:t> </a:t>
            </a:r>
            <a:r>
              <a:rPr sz="2000" dirty="0" smtClean="0"/>
              <a:t>Pay </a:t>
            </a:r>
            <a:r>
              <a:rPr sz="2000" dirty="0"/>
              <a:t>for the toy, </a:t>
            </a:r>
          </a:p>
          <a:p>
            <a:pPr marL="342900" lvl="6" indent="-342900">
              <a:lnSpc>
                <a:spcPct val="105999"/>
              </a:lnSpc>
              <a:spcBef>
                <a:spcPts val="1200"/>
              </a:spcBef>
              <a:buSzPct val="60000"/>
              <a:buFont typeface="Wingdings" charset="2"/>
              <a:buChar char="Ø"/>
              <a:defRPr sz="2200">
                <a:latin typeface="Hind Light"/>
                <a:ea typeface="Hind Light"/>
                <a:cs typeface="Hind Light"/>
                <a:sym typeface="Hind Light"/>
              </a:defRPr>
            </a:pPr>
            <a:r>
              <a:rPr sz="2000" dirty="0"/>
              <a:t> Pay again with your data, </a:t>
            </a:r>
          </a:p>
          <a:p>
            <a:pPr marL="342900" lvl="6" indent="-342900">
              <a:lnSpc>
                <a:spcPct val="105999"/>
              </a:lnSpc>
              <a:spcBef>
                <a:spcPts val="1200"/>
              </a:spcBef>
              <a:buSzPct val="60000"/>
              <a:buFont typeface="Wingdings" charset="2"/>
              <a:buChar char="Ø"/>
              <a:defRPr sz="2200">
                <a:latin typeface="Hind Light"/>
                <a:ea typeface="Hind Light"/>
                <a:cs typeface="Hind Light"/>
                <a:sym typeface="Hind Light"/>
              </a:defRPr>
            </a:pPr>
            <a:r>
              <a:rPr sz="2000" dirty="0"/>
              <a:t> Pay again when the data is ransomed!</a:t>
            </a:r>
          </a:p>
          <a:p>
            <a:pPr marL="342900" indent="-342900">
              <a:lnSpc>
                <a:spcPct val="105999"/>
              </a:lnSpc>
              <a:spcBef>
                <a:spcPts val="1200"/>
              </a:spcBef>
              <a:buSzPct val="60000"/>
              <a:buFont typeface="Wingdings" charset="2"/>
              <a:buChar char="Ø"/>
              <a:defRPr sz="2200">
                <a:latin typeface="Hind Light"/>
                <a:ea typeface="Hind Light"/>
                <a:cs typeface="Hind Light"/>
                <a:sym typeface="Hind Light"/>
              </a:defRPr>
            </a:pPr>
            <a:r>
              <a:rPr sz="2000" dirty="0"/>
              <a:t> No need to worry about security, simply enable Bluetooth on your phone!</a:t>
            </a:r>
          </a:p>
          <a:p>
            <a:pPr marL="342900" indent="-342900">
              <a:lnSpc>
                <a:spcPct val="105999"/>
              </a:lnSpc>
              <a:spcBef>
                <a:spcPts val="1200"/>
              </a:spcBef>
              <a:buSzPct val="60000"/>
              <a:buFont typeface="Wingdings" charset="2"/>
              <a:buChar char="Ø"/>
              <a:defRPr sz="2200">
                <a:latin typeface="Hind Light"/>
                <a:ea typeface="Hind Light"/>
                <a:cs typeface="Hind Light"/>
                <a:sym typeface="Hind Light"/>
              </a:defRPr>
            </a:pPr>
            <a:endParaRPr sz="2000" dirty="0"/>
          </a:p>
          <a:p>
            <a:pPr marL="342900" indent="-342900">
              <a:lnSpc>
                <a:spcPct val="105999"/>
              </a:lnSpc>
              <a:spcBef>
                <a:spcPts val="1200"/>
              </a:spcBef>
              <a:buSzPct val="60000"/>
              <a:buFont typeface="Wingdings" charset="2"/>
              <a:buChar char="Ø"/>
              <a:defRPr sz="2200">
                <a:latin typeface="Hind Light"/>
                <a:ea typeface="Hind Light"/>
                <a:cs typeface="Hind Light"/>
                <a:sym typeface="Hind Light"/>
              </a:defRPr>
            </a:pPr>
            <a:r>
              <a:rPr sz="2000" dirty="0"/>
              <a:t>One retail product, aimed at young children</a:t>
            </a:r>
          </a:p>
          <a:p>
            <a:pPr marL="342900" lvl="4" indent="-342900">
              <a:lnSpc>
                <a:spcPct val="105999"/>
              </a:lnSpc>
              <a:spcBef>
                <a:spcPts val="1200"/>
              </a:spcBef>
              <a:buSzPct val="60000"/>
              <a:buFont typeface="Wingdings" charset="2"/>
              <a:buChar char="Ø"/>
              <a:defRPr sz="2200">
                <a:latin typeface="Hind Light"/>
                <a:ea typeface="Hind Light"/>
                <a:cs typeface="Hind Light"/>
                <a:sym typeface="Hind Light"/>
              </a:defRPr>
            </a:pPr>
            <a:r>
              <a:rPr sz="2000" dirty="0"/>
              <a:t>Over 800,000 accounts/profile photos compromised</a:t>
            </a:r>
          </a:p>
          <a:p>
            <a:pPr marL="342900" lvl="3" indent="-342900">
              <a:lnSpc>
                <a:spcPct val="105999"/>
              </a:lnSpc>
              <a:spcBef>
                <a:spcPts val="1200"/>
              </a:spcBef>
              <a:buSzPct val="60000"/>
              <a:buFont typeface="Wingdings" charset="2"/>
              <a:buChar char="Ø"/>
              <a:defRPr sz="2200">
                <a:latin typeface="Hind Light"/>
                <a:ea typeface="Hind Light"/>
                <a:cs typeface="Hind Light"/>
                <a:sym typeface="Hind Light"/>
              </a:defRPr>
            </a:pPr>
            <a:r>
              <a:rPr sz="2000" dirty="0"/>
              <a:t>Over 2 million voice recordings exposed</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Lessons from the connected toy"/>
          <p:cNvSpPr txBox="1">
            <a:spLocks noGrp="1"/>
          </p:cNvSpPr>
          <p:nvPr>
            <p:ph type="title"/>
          </p:nvPr>
        </p:nvSpPr>
        <p:spPr>
          <a:xfrm>
            <a:off x="540977" y="567099"/>
            <a:ext cx="5483696" cy="614001"/>
          </a:xfrm>
          <a:prstGeom prst="rect">
            <a:avLst/>
          </a:prstGeom>
        </p:spPr>
        <p:txBody>
          <a:bodyPr/>
          <a:lstStyle>
            <a:lvl1pPr>
              <a:defRPr spc="0"/>
            </a:lvl1pPr>
          </a:lstStyle>
          <a:p>
            <a:pPr>
              <a:defRPr spc="20"/>
            </a:pPr>
            <a:r>
              <a:rPr spc="0"/>
              <a:t>Lessons from the connected toy</a:t>
            </a:r>
          </a:p>
        </p:txBody>
      </p:sp>
      <p:sp>
        <p:nvSpPr>
          <p:cNvPr id="237" name="Slide Number"/>
          <p:cNvSpPr txBox="1">
            <a:spLocks noGrp="1"/>
          </p:cNvSpPr>
          <p:nvPr>
            <p:ph type="sldNum" sz="quarter" idx="2"/>
          </p:nvPr>
        </p:nvSpPr>
        <p:spPr>
          <a:xfrm>
            <a:off x="11534774" y="6342062"/>
            <a:ext cx="127002" cy="152401"/>
          </a:xfrm>
          <a:prstGeom prst="rect">
            <a:avLst/>
          </a:prstGeom>
          <a:extLst>
            <a:ext uri="{C572A759-6A51-4108-AA02-DFA0A04FC94B}">
              <ma14:wrappingTextBoxFlag xmlns:ma14="http://schemas.microsoft.com/office/mac/drawingml/2011/main" val="1"/>
            </a:ext>
          </a:extLst>
        </p:spPr>
        <p:txBody>
          <a:bodyPr wrap="square">
            <a:normAutofit/>
          </a:bodyPr>
          <a:lstStyle/>
          <a:p>
            <a:fld id="{86CB4B4D-7CA3-9044-876B-883B54F8677D}" type="slidenum">
              <a:t>6</a:t>
            </a:fld>
            <a:endParaRPr/>
          </a:p>
        </p:txBody>
      </p:sp>
      <p:pic>
        <p:nvPicPr>
          <p:cNvPr id="238" name="image13.jpeg" descr="image13.jpeg"/>
          <p:cNvPicPr>
            <a:picLocks noChangeAspect="1"/>
          </p:cNvPicPr>
          <p:nvPr/>
        </p:nvPicPr>
        <p:blipFill>
          <a:blip r:embed="rId3">
            <a:extLst/>
          </a:blip>
          <a:stretch>
            <a:fillRect/>
          </a:stretch>
        </p:blipFill>
        <p:spPr>
          <a:xfrm>
            <a:off x="6972300" y="241495"/>
            <a:ext cx="4901673" cy="6375010"/>
          </a:xfrm>
          <a:prstGeom prst="rect">
            <a:avLst/>
          </a:prstGeom>
          <a:ln w="12700">
            <a:miter lim="400000"/>
          </a:ln>
        </p:spPr>
      </p:pic>
      <p:sp>
        <p:nvSpPr>
          <p:cNvPr id="239" name="Security of the device was not designed in…"/>
          <p:cNvSpPr txBox="1"/>
          <p:nvPr/>
        </p:nvSpPr>
        <p:spPr>
          <a:xfrm>
            <a:off x="395147" y="1103043"/>
            <a:ext cx="6199491" cy="410573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200526" indent="-200526">
              <a:lnSpc>
                <a:spcPct val="105999"/>
              </a:lnSpc>
              <a:spcBef>
                <a:spcPts val="1200"/>
              </a:spcBef>
              <a:buSzPct val="60000"/>
              <a:buBlip>
                <a:blip r:embed="rId4"/>
              </a:buBlip>
              <a:defRPr sz="2200">
                <a:latin typeface="Hind Light"/>
                <a:ea typeface="Hind Light"/>
                <a:cs typeface="Hind Light"/>
                <a:sym typeface="Hind Light"/>
              </a:defRPr>
            </a:pPr>
            <a:r>
              <a:rPr sz="2000" dirty="0"/>
              <a:t>Security of the device was not designed in</a:t>
            </a:r>
          </a:p>
          <a:p>
            <a:pPr marL="200526" indent="-200526">
              <a:lnSpc>
                <a:spcPct val="105999"/>
              </a:lnSpc>
              <a:spcBef>
                <a:spcPts val="1200"/>
              </a:spcBef>
              <a:buSzPct val="60000"/>
              <a:buBlip>
                <a:blip r:embed="rId4"/>
              </a:buBlip>
              <a:defRPr sz="2200">
                <a:latin typeface="Hind Light"/>
                <a:ea typeface="Hind Light"/>
                <a:cs typeface="Hind Light"/>
                <a:sym typeface="Hind Light"/>
              </a:defRPr>
            </a:pPr>
            <a:r>
              <a:rPr sz="2000" dirty="0"/>
              <a:t>Security of the back end was not designed in</a:t>
            </a:r>
          </a:p>
          <a:p>
            <a:pPr marL="200526" indent="-200526">
              <a:lnSpc>
                <a:spcPct val="105999"/>
              </a:lnSpc>
              <a:spcBef>
                <a:spcPts val="1200"/>
              </a:spcBef>
              <a:buSzPct val="60000"/>
              <a:buBlip>
                <a:blip r:embed="rId4"/>
              </a:buBlip>
              <a:defRPr sz="2200">
                <a:latin typeface="Hind Light"/>
                <a:ea typeface="Hind Light"/>
                <a:cs typeface="Hind Light"/>
                <a:sym typeface="Hind Light"/>
              </a:defRPr>
            </a:pPr>
            <a:r>
              <a:rPr sz="2000" dirty="0"/>
              <a:t>What value set does this approach indicate?</a:t>
            </a:r>
          </a:p>
          <a:p>
            <a:pPr>
              <a:lnSpc>
                <a:spcPct val="105999"/>
              </a:lnSpc>
              <a:spcBef>
                <a:spcPts val="1200"/>
              </a:spcBef>
              <a:defRPr sz="2200">
                <a:latin typeface="Hind Light"/>
                <a:ea typeface="Hind Light"/>
                <a:cs typeface="Hind Light"/>
                <a:sym typeface="Hind Light"/>
              </a:defRPr>
            </a:pPr>
            <a:endParaRPr sz="2000" dirty="0"/>
          </a:p>
          <a:p>
            <a:pPr marL="200526" indent="-200526">
              <a:lnSpc>
                <a:spcPct val="105999"/>
              </a:lnSpc>
              <a:spcBef>
                <a:spcPts val="1200"/>
              </a:spcBef>
              <a:buSzPct val="60000"/>
              <a:buBlip>
                <a:blip r:embed="rId4"/>
              </a:buBlip>
              <a:defRPr sz="2200">
                <a:latin typeface="Hind Light"/>
                <a:ea typeface="Hind Light"/>
                <a:cs typeface="Hind Light"/>
                <a:sym typeface="Hind Light"/>
              </a:defRPr>
            </a:pPr>
            <a:r>
              <a:rPr lang="en-US" sz="2000" dirty="0" smtClean="0"/>
              <a:t>Insecurity has a cost </a:t>
            </a:r>
            <a:r>
              <a:rPr lang="mr-IN" sz="2000" dirty="0" smtClean="0"/>
              <a:t>–</a:t>
            </a:r>
            <a:r>
              <a:rPr lang="en-US" sz="2000" dirty="0" smtClean="0"/>
              <a:t> but who does the cost fall on?</a:t>
            </a:r>
            <a:endParaRPr sz="2000" dirty="0"/>
          </a:p>
          <a:p>
            <a:pPr>
              <a:lnSpc>
                <a:spcPct val="105999"/>
              </a:lnSpc>
              <a:spcBef>
                <a:spcPts val="1200"/>
              </a:spcBef>
              <a:defRPr sz="2200">
                <a:latin typeface="Hind Light"/>
                <a:ea typeface="Hind Light"/>
                <a:cs typeface="Hind Light"/>
                <a:sym typeface="Hind Light"/>
              </a:defRPr>
            </a:pPr>
            <a:endParaRPr sz="2000" dirty="0"/>
          </a:p>
          <a:p>
            <a:pPr marL="200526" indent="-200526">
              <a:lnSpc>
                <a:spcPct val="105999"/>
              </a:lnSpc>
              <a:spcBef>
                <a:spcPts val="1200"/>
              </a:spcBef>
              <a:buSzPct val="60000"/>
              <a:buBlip>
                <a:blip r:embed="rId4"/>
              </a:buBlip>
              <a:defRPr sz="2200">
                <a:latin typeface="Hind Light"/>
                <a:ea typeface="Hind Light"/>
                <a:cs typeface="Hind Light"/>
                <a:sym typeface="Hind Light"/>
              </a:defRPr>
            </a:pPr>
            <a:r>
              <a:rPr lang="en-US" sz="2000" dirty="0" smtClean="0"/>
              <a:t>Security and privacy reflect values that must be designed in from the outset</a:t>
            </a:r>
            <a:endParaRPr lang="en-US" sz="2000" dirty="0"/>
          </a:p>
          <a:p>
            <a:pPr marL="200526" indent="-200526">
              <a:lnSpc>
                <a:spcPct val="105999"/>
              </a:lnSpc>
              <a:spcBef>
                <a:spcPts val="1200"/>
              </a:spcBef>
              <a:buSzPct val="60000"/>
              <a:buBlip>
                <a:blip r:embed="rId4"/>
              </a:buBlip>
              <a:defRPr sz="2200">
                <a:latin typeface="Hind Light"/>
                <a:ea typeface="Hind Light"/>
                <a:cs typeface="Hind Light"/>
                <a:sym typeface="Hind Light"/>
              </a:defRPr>
            </a:pPr>
            <a:r>
              <a:rPr lang="en-US" sz="2000" dirty="0" smtClean="0"/>
              <a:t>Value-based design is a maturing discipline</a:t>
            </a:r>
            <a:endParaRPr sz="2000"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Things and Contexts"/>
          <p:cNvSpPr txBox="1">
            <a:spLocks noGrp="1"/>
          </p:cNvSpPr>
          <p:nvPr>
            <p:ph type="title"/>
          </p:nvPr>
        </p:nvSpPr>
        <p:spPr>
          <a:xfrm>
            <a:off x="540977" y="399137"/>
            <a:ext cx="6795355" cy="781963"/>
          </a:xfrm>
          <a:prstGeom prst="rect">
            <a:avLst/>
          </a:prstGeom>
        </p:spPr>
        <p:txBody>
          <a:bodyPr/>
          <a:lstStyle>
            <a:lvl1pPr>
              <a:defRPr spc="0"/>
            </a:lvl1pPr>
          </a:lstStyle>
          <a:p>
            <a:r>
              <a:rPr lang="en-US" dirty="0" smtClean="0"/>
              <a:t>Governments </a:t>
            </a:r>
            <a:r>
              <a:rPr dirty="0" smtClean="0"/>
              <a:t>and </a:t>
            </a:r>
            <a:r>
              <a:rPr dirty="0"/>
              <a:t>Contexts</a:t>
            </a:r>
          </a:p>
        </p:txBody>
      </p:sp>
      <p:sp>
        <p:nvSpPr>
          <p:cNvPr id="249" name="Slide Number"/>
          <p:cNvSpPr txBox="1">
            <a:spLocks noGrp="1"/>
          </p:cNvSpPr>
          <p:nvPr>
            <p:ph type="sldNum" sz="quarter" idx="2"/>
          </p:nvPr>
        </p:nvSpPr>
        <p:spPr>
          <a:xfrm>
            <a:off x="11534774" y="6342062"/>
            <a:ext cx="127002" cy="152401"/>
          </a:xfrm>
          <a:prstGeom prst="rect">
            <a:avLst/>
          </a:prstGeom>
          <a:extLst>
            <a:ext uri="{C572A759-6A51-4108-AA02-DFA0A04FC94B}">
              <ma14:wrappingTextBoxFlag xmlns:ma14="http://schemas.microsoft.com/office/mac/drawingml/2011/main" val="1"/>
            </a:ext>
          </a:extLst>
        </p:spPr>
        <p:txBody>
          <a:bodyPr wrap="square">
            <a:normAutofit/>
          </a:bodyPr>
          <a:lstStyle/>
          <a:p>
            <a:fld id="{86CB4B4D-7CA3-9044-876B-883B54F8677D}" type="slidenum">
              <a:t>7</a:t>
            </a:fld>
            <a:endParaRPr/>
          </a:p>
        </p:txBody>
      </p:sp>
      <p:sp>
        <p:nvSpPr>
          <p:cNvPr id="250" name="In the Good Old Days, a stuffed unicorn was just a stuffed unicorn.…"/>
          <p:cNvSpPr txBox="1"/>
          <p:nvPr/>
        </p:nvSpPr>
        <p:spPr>
          <a:xfrm>
            <a:off x="1593445" y="1195983"/>
            <a:ext cx="9618753" cy="134720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200526" indent="-200526">
              <a:lnSpc>
                <a:spcPct val="105999"/>
              </a:lnSpc>
              <a:spcBef>
                <a:spcPts val="1200"/>
              </a:spcBef>
              <a:buSzPct val="60000"/>
              <a:buBlip>
                <a:blip r:embed="rId3"/>
              </a:buBlip>
              <a:defRPr sz="2200">
                <a:latin typeface="Hind Light"/>
                <a:ea typeface="Hind Light"/>
                <a:cs typeface="Hind Light"/>
                <a:sym typeface="Hind Light"/>
              </a:defRPr>
            </a:pPr>
            <a:r>
              <a:rPr sz="2000"/>
              <a:t>In the Good Old Days, a stuffed unicorn was just a stuffed unicorn.</a:t>
            </a:r>
          </a:p>
          <a:p>
            <a:pPr marL="200526" indent="-200526">
              <a:lnSpc>
                <a:spcPct val="105999"/>
              </a:lnSpc>
              <a:spcBef>
                <a:spcPts val="1200"/>
              </a:spcBef>
              <a:buSzPct val="60000"/>
              <a:buBlip>
                <a:blip r:embed="rId3"/>
              </a:buBlip>
              <a:defRPr sz="2200">
                <a:latin typeface="Hind Light"/>
                <a:ea typeface="Hind Light"/>
                <a:cs typeface="Hind Light"/>
                <a:sym typeface="Hind Light"/>
              </a:defRPr>
            </a:pPr>
            <a:r>
              <a:rPr sz="2000"/>
              <a:t>Nowadays, a fitness tracker might personally identify military/intelligence staff.</a:t>
            </a:r>
          </a:p>
        </p:txBody>
      </p:sp>
      <p:pic>
        <p:nvPicPr>
          <p:cNvPr id="251" name="Image" descr="Image"/>
          <p:cNvPicPr>
            <a:picLocks noChangeAspect="1"/>
          </p:cNvPicPr>
          <p:nvPr/>
        </p:nvPicPr>
        <p:blipFill>
          <a:blip r:embed="rId4">
            <a:extLst/>
          </a:blip>
          <a:stretch>
            <a:fillRect/>
          </a:stretch>
        </p:blipFill>
        <p:spPr>
          <a:xfrm>
            <a:off x="3186026" y="2246404"/>
            <a:ext cx="4898208" cy="3255378"/>
          </a:xfrm>
          <a:prstGeom prst="rect">
            <a:avLst/>
          </a:prstGeom>
          <a:ln w="12700">
            <a:miter lim="400000"/>
          </a:ln>
        </p:spPr>
      </p:pic>
      <p:sp>
        <p:nvSpPr>
          <p:cNvPr id="252" name="Part of the problem, here, is the erosion of “privacy contexts”, without the individual’s awareness, consent or control."/>
          <p:cNvSpPr txBox="1"/>
          <p:nvPr/>
        </p:nvSpPr>
        <p:spPr>
          <a:xfrm>
            <a:off x="1593445" y="5663191"/>
            <a:ext cx="8130418" cy="744815"/>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lvl1pPr marL="200526" indent="-200526">
              <a:lnSpc>
                <a:spcPct val="105999"/>
              </a:lnSpc>
              <a:spcBef>
                <a:spcPts val="1200"/>
              </a:spcBef>
              <a:buSzPct val="60000"/>
              <a:buBlip>
                <a:blip r:embed="rId3"/>
              </a:buBlip>
              <a:defRPr sz="2000">
                <a:latin typeface="Hind Light"/>
                <a:ea typeface="Hind Light"/>
                <a:cs typeface="Hind Light"/>
                <a:sym typeface="Hind Light"/>
              </a:defRPr>
            </a:lvl1pPr>
          </a:lstStyle>
          <a:p>
            <a:pPr>
              <a:defRPr sz="2200"/>
            </a:pPr>
            <a:r>
              <a:rPr lang="en-US" sz="2000" dirty="0" smtClean="0"/>
              <a:t>Governments need to be aware of</a:t>
            </a:r>
            <a:r>
              <a:rPr sz="2000" dirty="0" smtClean="0"/>
              <a:t> </a:t>
            </a:r>
            <a:r>
              <a:rPr sz="2000" dirty="0"/>
              <a:t>the erosion of “privacy contexts</a:t>
            </a:r>
            <a:r>
              <a:rPr sz="2000"/>
              <a:t>”, </a:t>
            </a:r>
            <a:r>
              <a:rPr lang="en-US" sz="2000" smtClean="0"/>
              <a:t>often </a:t>
            </a:r>
            <a:r>
              <a:rPr sz="2000" smtClean="0"/>
              <a:t>without </a:t>
            </a:r>
            <a:r>
              <a:rPr sz="2000" dirty="0"/>
              <a:t>the individual’s awareness, consent or control.</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What about sensors… aren’t they simpler?"/>
          <p:cNvSpPr txBox="1">
            <a:spLocks noGrp="1"/>
          </p:cNvSpPr>
          <p:nvPr>
            <p:ph type="title"/>
          </p:nvPr>
        </p:nvSpPr>
        <p:spPr>
          <a:xfrm>
            <a:off x="540977" y="399137"/>
            <a:ext cx="8279638" cy="994765"/>
          </a:xfrm>
          <a:prstGeom prst="rect">
            <a:avLst/>
          </a:prstGeom>
        </p:spPr>
        <p:txBody>
          <a:bodyPr>
            <a:normAutofit/>
          </a:bodyPr>
          <a:lstStyle>
            <a:lvl1pPr defTabSz="859536">
              <a:defRPr sz="2820" spc="0"/>
            </a:lvl1pPr>
          </a:lstStyle>
          <a:p>
            <a:r>
              <a:rPr dirty="0"/>
              <a:t>What about sensors</a:t>
            </a:r>
            <a:r>
              <a:rPr/>
              <a:t>… </a:t>
            </a:r>
            <a:r>
              <a:rPr lang="en-US" smtClean="0"/>
              <a:t>does simpler mean better?</a:t>
            </a:r>
            <a:endParaRPr dirty="0"/>
          </a:p>
        </p:txBody>
      </p:sp>
      <p:sp>
        <p:nvSpPr>
          <p:cNvPr id="257" name="Slide Number"/>
          <p:cNvSpPr txBox="1">
            <a:spLocks noGrp="1"/>
          </p:cNvSpPr>
          <p:nvPr>
            <p:ph type="sldNum" sz="quarter" idx="2"/>
          </p:nvPr>
        </p:nvSpPr>
        <p:spPr>
          <a:xfrm>
            <a:off x="11534774" y="6342062"/>
            <a:ext cx="127002" cy="152401"/>
          </a:xfrm>
          <a:prstGeom prst="rect">
            <a:avLst/>
          </a:prstGeom>
          <a:extLst>
            <a:ext uri="{C572A759-6A51-4108-AA02-DFA0A04FC94B}">
              <ma14:wrappingTextBoxFlag xmlns:ma14="http://schemas.microsoft.com/office/mac/drawingml/2011/main" val="1"/>
            </a:ext>
          </a:extLst>
        </p:spPr>
        <p:txBody>
          <a:bodyPr wrap="square">
            <a:normAutofit/>
          </a:bodyPr>
          <a:lstStyle/>
          <a:p>
            <a:fld id="{86CB4B4D-7CA3-9044-876B-883B54F8677D}" type="slidenum">
              <a:t>8</a:t>
            </a:fld>
            <a:endParaRPr/>
          </a:p>
        </p:txBody>
      </p:sp>
      <p:sp>
        <p:nvSpPr>
          <p:cNvPr id="258" name="One sensor gives you a data point (or maybe several): a CO room sensor might also measure CO2…"/>
          <p:cNvSpPr txBox="1"/>
          <p:nvPr/>
        </p:nvSpPr>
        <p:spPr>
          <a:xfrm>
            <a:off x="847494" y="1393902"/>
            <a:ext cx="9740572" cy="3984485"/>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marL="200526" indent="-200526">
              <a:lnSpc>
                <a:spcPct val="105999"/>
              </a:lnSpc>
              <a:spcBef>
                <a:spcPts val="1200"/>
              </a:spcBef>
              <a:buSzPct val="60000"/>
              <a:buBlip>
                <a:blip r:embed="rId3"/>
              </a:buBlip>
              <a:defRPr sz="2200">
                <a:latin typeface="Hind Light"/>
                <a:ea typeface="Hind Light"/>
                <a:cs typeface="Hind Light"/>
                <a:sym typeface="Hind Light"/>
              </a:defRPr>
            </a:pPr>
            <a:r>
              <a:rPr sz="2000" dirty="0"/>
              <a:t>One sensor gives you a data point (or maybe several): a CO room sensor might also measure CO</a:t>
            </a:r>
            <a:r>
              <a:rPr sz="1300" dirty="0"/>
              <a:t>2</a:t>
            </a:r>
          </a:p>
          <a:p>
            <a:pPr marL="200526" indent="-200526">
              <a:lnSpc>
                <a:spcPct val="105999"/>
              </a:lnSpc>
              <a:spcBef>
                <a:spcPts val="1200"/>
              </a:spcBef>
              <a:buSzPct val="60000"/>
              <a:buBlip>
                <a:blip r:embed="rId3"/>
              </a:buBlip>
              <a:defRPr sz="2200">
                <a:latin typeface="Hind Light"/>
                <a:ea typeface="Hind Light"/>
                <a:cs typeface="Hind Light"/>
                <a:sym typeface="Hind Light"/>
              </a:defRPr>
            </a:pPr>
            <a:r>
              <a:rPr sz="2000" dirty="0"/>
              <a:t>CO</a:t>
            </a:r>
            <a:r>
              <a:rPr sz="1300" dirty="0"/>
              <a:t>2 </a:t>
            </a:r>
            <a:r>
              <a:rPr sz="2000" dirty="0"/>
              <a:t>measurements might allow inferences about human occupancy of the room; CO</a:t>
            </a:r>
            <a:r>
              <a:rPr sz="1300" dirty="0"/>
              <a:t>2</a:t>
            </a:r>
            <a:r>
              <a:rPr dirty="0"/>
              <a:t> </a:t>
            </a:r>
            <a:r>
              <a:rPr sz="2000" dirty="0"/>
              <a:t>production data might allow inferences about activity levels in the room.</a:t>
            </a:r>
          </a:p>
          <a:p>
            <a:pPr marL="200526" indent="-200526">
              <a:lnSpc>
                <a:spcPct val="105999"/>
              </a:lnSpc>
              <a:spcBef>
                <a:spcPts val="1200"/>
              </a:spcBef>
              <a:buSzPct val="60000"/>
              <a:buBlip>
                <a:blip r:embed="rId3"/>
              </a:buBlip>
              <a:defRPr sz="2200">
                <a:latin typeface="Hind Light"/>
                <a:ea typeface="Hind Light"/>
                <a:cs typeface="Hind Light"/>
                <a:sym typeface="Hind Light"/>
              </a:defRPr>
            </a:pPr>
            <a:r>
              <a:rPr sz="2000" dirty="0"/>
              <a:t>All of a sudden, simple sensor data isn’t so binary any more.</a:t>
            </a:r>
          </a:p>
          <a:p>
            <a:pPr>
              <a:lnSpc>
                <a:spcPct val="105999"/>
              </a:lnSpc>
              <a:spcBef>
                <a:spcPts val="1200"/>
              </a:spcBef>
              <a:defRPr sz="2200">
                <a:latin typeface="Hind Light"/>
                <a:ea typeface="Hind Light"/>
                <a:cs typeface="Hind Light"/>
                <a:sym typeface="Hind Light"/>
              </a:defRPr>
            </a:pPr>
            <a:r>
              <a:rPr sz="2000" dirty="0"/>
              <a:t>	</a:t>
            </a:r>
            <a:r>
              <a:rPr sz="2000" dirty="0" smtClean="0"/>
              <a:t>(</a:t>
            </a:r>
            <a:r>
              <a:rPr sz="2000" dirty="0"/>
              <a:t>Thanks </a:t>
            </a:r>
            <a:r>
              <a:rPr sz="2000" dirty="0" smtClean="0"/>
              <a:t>to </a:t>
            </a:r>
            <a:r>
              <a:rPr sz="2000" dirty="0"/>
              <a:t>Ted Hardie</a:t>
            </a:r>
            <a:r>
              <a:rPr sz="2000" dirty="0" smtClean="0"/>
              <a:t>,</a:t>
            </a:r>
            <a:r>
              <a:rPr lang="en-US" sz="2000" dirty="0" smtClean="0"/>
              <a:t> Chair of the Internet Architecture Board</a:t>
            </a:r>
            <a:r>
              <a:rPr sz="2000" dirty="0" smtClean="0"/>
              <a:t> </a:t>
            </a:r>
            <a:r>
              <a:rPr sz="2000" dirty="0"/>
              <a:t>for the example</a:t>
            </a:r>
            <a:r>
              <a:rPr sz="2000" dirty="0" smtClean="0"/>
              <a:t>)</a:t>
            </a:r>
            <a:endParaRPr lang="en-US" sz="2000" dirty="0" smtClean="0"/>
          </a:p>
          <a:p>
            <a:pPr>
              <a:lnSpc>
                <a:spcPct val="105999"/>
              </a:lnSpc>
              <a:spcBef>
                <a:spcPts val="1200"/>
              </a:spcBef>
              <a:defRPr sz="2200">
                <a:latin typeface="Hind Light"/>
                <a:ea typeface="Hind Light"/>
                <a:cs typeface="Hind Light"/>
                <a:sym typeface="Hind Light"/>
              </a:defRPr>
            </a:pPr>
            <a:endParaRPr lang="en-US" sz="2000" dirty="0"/>
          </a:p>
          <a:p>
            <a:pPr>
              <a:lnSpc>
                <a:spcPct val="105999"/>
              </a:lnSpc>
              <a:spcBef>
                <a:spcPts val="1200"/>
              </a:spcBef>
              <a:defRPr sz="2200">
                <a:latin typeface="Hind Light"/>
                <a:ea typeface="Hind Light"/>
                <a:cs typeface="Hind Light"/>
                <a:sym typeface="Hind Light"/>
              </a:defRPr>
            </a:pPr>
            <a:r>
              <a:rPr lang="en-US" sz="2000" dirty="0" smtClean="0"/>
              <a:t>”Smart” devices aren’t usually smart </a:t>
            </a:r>
            <a:r>
              <a:rPr lang="mr-IN" sz="2000" dirty="0" smtClean="0"/>
              <a:t>–</a:t>
            </a:r>
            <a:r>
              <a:rPr lang="en-US" sz="2000" dirty="0" smtClean="0"/>
              <a:t> they’re usually dumb </a:t>
            </a:r>
            <a:r>
              <a:rPr lang="mr-IN" sz="2000" dirty="0" smtClean="0"/>
              <a:t>–</a:t>
            </a:r>
            <a:r>
              <a:rPr lang="en-US" sz="2000" dirty="0" smtClean="0"/>
              <a:t> but still connected.</a:t>
            </a:r>
          </a:p>
          <a:p>
            <a:pPr>
              <a:lnSpc>
                <a:spcPct val="105999"/>
              </a:lnSpc>
              <a:spcBef>
                <a:spcPts val="1200"/>
              </a:spcBef>
              <a:defRPr sz="2200">
                <a:latin typeface="Hind Light"/>
                <a:ea typeface="Hind Light"/>
                <a:cs typeface="Hind Light"/>
                <a:sym typeface="Hind Light"/>
              </a:defRPr>
            </a:pPr>
            <a:r>
              <a:rPr lang="en-US" sz="2000" dirty="0" smtClean="0"/>
              <a:t>That means the intelligence is elsewhere. Who controls it?</a:t>
            </a:r>
            <a:endParaRPr sz="2000" dirty="0"/>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It’s not so much the data, as what can be done with it"/>
          <p:cNvSpPr txBox="1">
            <a:spLocks noGrp="1"/>
          </p:cNvSpPr>
          <p:nvPr>
            <p:ph type="title"/>
          </p:nvPr>
        </p:nvSpPr>
        <p:spPr>
          <a:xfrm>
            <a:off x="540977" y="399137"/>
            <a:ext cx="8365432" cy="781963"/>
          </a:xfrm>
          <a:prstGeom prst="rect">
            <a:avLst/>
          </a:prstGeom>
        </p:spPr>
        <p:txBody>
          <a:bodyPr/>
          <a:lstStyle>
            <a:lvl1pPr defTabSz="850391">
              <a:defRPr sz="2790" spc="0"/>
            </a:lvl1pPr>
          </a:lstStyle>
          <a:p>
            <a:r>
              <a:t>It’s not so much the data, as what can be done with it</a:t>
            </a:r>
          </a:p>
        </p:txBody>
      </p:sp>
      <p:sp>
        <p:nvSpPr>
          <p:cNvPr id="369" name="Slide Number"/>
          <p:cNvSpPr txBox="1">
            <a:spLocks noGrp="1"/>
          </p:cNvSpPr>
          <p:nvPr>
            <p:ph type="sldNum" sz="quarter" idx="2"/>
          </p:nvPr>
        </p:nvSpPr>
        <p:spPr>
          <a:xfrm>
            <a:off x="11534774" y="6342062"/>
            <a:ext cx="127002" cy="152401"/>
          </a:xfrm>
          <a:prstGeom prst="rect">
            <a:avLst/>
          </a:prstGeom>
          <a:extLst>
            <a:ext uri="{C572A759-6A51-4108-AA02-DFA0A04FC94B}">
              <ma14:wrappingTextBoxFlag xmlns:ma14="http://schemas.microsoft.com/office/mac/drawingml/2011/main" val="1"/>
            </a:ext>
          </a:extLst>
        </p:spPr>
        <p:txBody>
          <a:bodyPr wrap="square">
            <a:normAutofit/>
          </a:bodyPr>
          <a:lstStyle/>
          <a:p>
            <a:fld id="{86CB4B4D-7CA3-9044-876B-883B54F8677D}" type="slidenum">
              <a:t>9</a:t>
            </a:fld>
            <a:endParaRPr/>
          </a:p>
        </p:txBody>
      </p:sp>
      <p:sp>
        <p:nvSpPr>
          <p:cNvPr id="370" name="Inference and correlation change the picture dramatically…"/>
          <p:cNvSpPr txBox="1"/>
          <p:nvPr/>
        </p:nvSpPr>
        <p:spPr>
          <a:xfrm>
            <a:off x="1696514" y="2715772"/>
            <a:ext cx="8798972" cy="142645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220578" indent="-220578">
              <a:lnSpc>
                <a:spcPct val="105999"/>
              </a:lnSpc>
              <a:spcBef>
                <a:spcPts val="1200"/>
              </a:spcBef>
              <a:buSzPct val="60000"/>
              <a:buBlip>
                <a:blip r:embed="rId3"/>
              </a:buBlip>
              <a:defRPr sz="2200">
                <a:latin typeface="Hind Light"/>
                <a:ea typeface="Hind Light"/>
                <a:cs typeface="Hind Light"/>
                <a:sym typeface="Hind Light"/>
              </a:defRPr>
            </a:pPr>
            <a:r>
              <a:t>Inference and correlation change the picture dramatically</a:t>
            </a:r>
          </a:p>
          <a:p>
            <a:pPr marL="220578" indent="-220578">
              <a:lnSpc>
                <a:spcPct val="105999"/>
              </a:lnSpc>
              <a:spcBef>
                <a:spcPts val="1200"/>
              </a:spcBef>
              <a:buSzPct val="60000"/>
              <a:buBlip>
                <a:blip r:embed="rId3"/>
              </a:buBlip>
              <a:defRPr sz="2200">
                <a:latin typeface="Hind Light"/>
                <a:ea typeface="Hind Light"/>
                <a:cs typeface="Hind Light"/>
                <a:sym typeface="Hind Light"/>
              </a:defRPr>
            </a:pPr>
            <a:r>
              <a:t>The same data may mean very different things to different people</a:t>
            </a:r>
          </a:p>
          <a:p>
            <a:pPr marL="220578" indent="-220578">
              <a:lnSpc>
                <a:spcPct val="105999"/>
              </a:lnSpc>
              <a:spcBef>
                <a:spcPts val="1200"/>
              </a:spcBef>
              <a:buSzPct val="60000"/>
              <a:buBlip>
                <a:blip r:embed="rId3"/>
              </a:buBlip>
              <a:defRPr sz="2200">
                <a:latin typeface="Hind Light"/>
                <a:ea typeface="Hind Light"/>
                <a:cs typeface="Hind Light"/>
                <a:sym typeface="Hind Light"/>
              </a:defRPr>
            </a:pPr>
            <a:r>
              <a:t>Not all stakeholders are focused on the common good (!) </a:t>
            </a:r>
          </a:p>
        </p:txBody>
      </p:sp>
    </p:spTree>
  </p:cSld>
  <p:clrMapOvr>
    <a:masterClrMapping/>
  </p:clrMapOvr>
  <p:transition spd="med"/>
</p:sld>
</file>

<file path=ppt/theme/theme1.xml><?xml version="1.0" encoding="utf-8"?>
<a:theme xmlns:a="http://schemas.openxmlformats.org/drawingml/2006/main" name="Default">
  <a:themeElements>
    <a:clrScheme name="Default">
      <a:dk1>
        <a:srgbClr val="0C1C2C"/>
      </a:dk1>
      <a:lt1>
        <a:srgbClr val="2C2620"/>
      </a:lt1>
      <a:dk2>
        <a:srgbClr val="A7A7A7"/>
      </a:dk2>
      <a:lt2>
        <a:srgbClr val="535353"/>
      </a:lt2>
      <a:accent1>
        <a:srgbClr val="24366E"/>
      </a:accent1>
      <a:accent2>
        <a:srgbClr val="3A82E4"/>
      </a:accent2>
      <a:accent3>
        <a:srgbClr val="40B2A4"/>
      </a:accent3>
      <a:accent4>
        <a:srgbClr val="7E245C"/>
      </a:accent4>
      <a:accent5>
        <a:srgbClr val="D25238"/>
      </a:accent5>
      <a:accent6>
        <a:srgbClr val="EECA4A"/>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C2620"/>
        </a:solidFill>
        <a:ln w="25400" cap="flat">
          <a:solidFill>
            <a:schemeClr val="accent1"/>
          </a:solidFill>
          <a:prstDash val="solid"/>
          <a:bevel/>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C1C2C"/>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beve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C1C2C"/>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24366E"/>
      </a:accent1>
      <a:accent2>
        <a:srgbClr val="3A82E4"/>
      </a:accent2>
      <a:accent3>
        <a:srgbClr val="40B2A4"/>
      </a:accent3>
      <a:accent4>
        <a:srgbClr val="7E245C"/>
      </a:accent4>
      <a:accent5>
        <a:srgbClr val="D25238"/>
      </a:accent5>
      <a:accent6>
        <a:srgbClr val="EECA4A"/>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C2620"/>
        </a:solidFill>
        <a:ln w="25400" cap="flat">
          <a:solidFill>
            <a:schemeClr val="accent1"/>
          </a:solidFill>
          <a:prstDash val="solid"/>
          <a:bevel/>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C1C2C"/>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beve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C1C2C"/>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87</TotalTime>
  <Words>3213</Words>
  <Application>Microsoft Macintosh PowerPoint</Application>
  <PresentationFormat>Widescreen</PresentationFormat>
  <Paragraphs>339</Paragraphs>
  <Slides>25</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Avenir Roman</vt:lpstr>
      <vt:lpstr>Calibri</vt:lpstr>
      <vt:lpstr>Georgia</vt:lpstr>
      <vt:lpstr>Helvetica</vt:lpstr>
      <vt:lpstr>Hind Light</vt:lpstr>
      <vt:lpstr>Hind Medium</vt:lpstr>
      <vt:lpstr>SymbolMT</vt:lpstr>
      <vt:lpstr>Wingdings</vt:lpstr>
      <vt:lpstr>Default</vt:lpstr>
      <vt:lpstr>IoT and the Online Trust Alliance framework</vt:lpstr>
      <vt:lpstr>The Internet Society</vt:lpstr>
      <vt:lpstr>Three Topics</vt:lpstr>
      <vt:lpstr>PowerPoint Presentation</vt:lpstr>
      <vt:lpstr>Consumers and Contexts</vt:lpstr>
      <vt:lpstr>Lessons from the connected toy</vt:lpstr>
      <vt:lpstr>Governments and Contexts</vt:lpstr>
      <vt:lpstr>What about sensors… does simpler mean better?</vt:lpstr>
      <vt:lpstr>It’s not so much the data, as what can be done with it</vt:lpstr>
      <vt:lpstr>PowerPoint Presentation</vt:lpstr>
      <vt:lpstr>Embedding values into the design process</vt:lpstr>
      <vt:lpstr>PowerPoint Presentation</vt:lpstr>
      <vt:lpstr>IoT Trust Framework</vt:lpstr>
      <vt:lpstr>IoT Trust Framework</vt:lpstr>
      <vt:lpstr>IoT Trust Framework</vt:lpstr>
      <vt:lpstr>Evolution</vt:lpstr>
      <vt:lpstr>Framework Overview</vt:lpstr>
      <vt:lpstr>PowerPoint Presentation</vt:lpstr>
      <vt:lpstr>The Internet Society Calls for Responsible Data Handling</vt:lpstr>
      <vt:lpstr>Making Responsible Data Handling The New Norm</vt:lpstr>
      <vt:lpstr>Trust framework</vt:lpstr>
      <vt:lpstr>Trust framework</vt:lpstr>
      <vt:lpstr>Trust framework</vt:lpstr>
      <vt:lpstr>A reusable model</vt:lpstr>
      <vt:lpstr>PowerPoint Presentation</vt:lpstr>
    </vt:vector>
  </TitlesOfParts>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IoT Privacy, Security and Trust </dc:title>
  <cp:lastModifiedBy>RW</cp:lastModifiedBy>
  <cp:revision>20</cp:revision>
  <cp:lastPrinted>2019-04-08T12:01:19Z</cp:lastPrinted>
  <dcterms:modified xsi:type="dcterms:W3CDTF">2019-04-08T12:04:59Z</dcterms:modified>
</cp:coreProperties>
</file>