
<file path=[Content_Types].xml><?xml version="1.0" encoding="utf-8"?>
<Types xmlns="http://schemas.openxmlformats.org/package/2006/content-types">
  <Default ContentType="image/png" Extension="png"/>
  <Default ContentType="image/jpeg" Extension="jpeg"/>
  <Default ContentType="application/vnd.openxmlformats-package.relationships+xml" Extension="rels"/>
  <Default ContentType="application/xml" Extension="xml"/>
  <Default ContentType="application/x-fontdata" Extension="fntdata"/>
  <Default ContentType="image/jpeg" Extension="jpg"/>
  <Override ContentType="application/vnd.openxmlformats-officedocument.presentationml.presentation.main+xml" PartName="/ppt/presentation.xml"/>
  <Override ContentType="application/vnd.openxmlformats-officedocument.presentationml.slideMaster+xml" PartName="/ppt/slideMasters/slideMaster1.xml"/>
  <Override ContentType="application/vnd.openxmlformats-officedocument.presentationml.slide+xml" PartName="/ppt/slides/slide1.xml"/>
  <Override ContentType="application/vnd.openxmlformats-officedocument.presentationml.slide+xml" PartName="/ppt/slides/slide2.xml"/>
  <Override ContentType="application/vnd.openxmlformats-officedocument.presentationml.slide+xml" PartName="/ppt/slides/slide3.xml"/>
  <Override ContentType="application/vnd.openxmlformats-officedocument.presentationml.slide+xml" PartName="/ppt/slides/slide4.xml"/>
  <Override ContentType="application/vnd.openxmlformats-officedocument.presentationml.slide+xml" PartName="/ppt/slides/slide5.xml"/>
  <Override ContentType="application/vnd.openxmlformats-officedocument.presentationml.slide+xml" PartName="/ppt/slides/slide6.xml"/>
  <Override ContentType="application/vnd.openxmlformats-officedocument.presentationml.slide+xml" PartName="/ppt/slides/slide7.xml"/>
  <Override ContentType="application/vnd.openxmlformats-officedocument.presentationml.slide+xml" PartName="/ppt/slides/slide8.xml"/>
  <Override ContentType="application/vnd.openxmlformats-officedocument.presentationml.slide+xml" PartName="/ppt/slides/slide9.xml"/>
  <Override ContentType="application/vnd.openxmlformats-officedocument.presentationml.slide+xml" PartName="/ppt/slides/slide10.xml"/>
  <Override ContentType="application/vnd.openxmlformats-officedocument.presentationml.slide+xml" PartName="/ppt/slides/slide11.xml"/>
  <Override ContentType="application/vnd.openxmlformats-officedocument.presentationml.slide+xml" PartName="/ppt/slides/slide12.xml"/>
  <Override ContentType="application/vnd.openxmlformats-officedocument.presentationml.slide+xml" PartName="/ppt/slides/slide13.xml"/>
  <Override ContentType="application/vnd.openxmlformats-officedocument.presentationml.slide+xml" PartName="/ppt/slides/slide14.xml"/>
  <Override ContentType="application/vnd.openxmlformats-officedocument.presentationml.slide+xml" PartName="/ppt/slides/slide15.xml"/>
  <Override ContentType="application/vnd.openxmlformats-officedocument.presentationml.notesMaster+xml" PartName="/ppt/notesMasters/notesMaster1.xml"/>
  <Override ContentType="application/vnd.openxmlformats-officedocument.presentationml.commentAuthors+xml" PartName="/ppt/commentAuthors.xml"/>
  <Override ContentType="application/vnd.openxmlformats-officedocument.presentationml.presProps+xml" PartName="/ppt/presProps.xml"/>
  <Override ContentType="application/vnd.openxmlformats-officedocument.presentationml.viewProps+xml" PartName="/ppt/viewProps.xml"/>
  <Override ContentType="application/vnd.openxmlformats-officedocument.theme+xml" PartName="/ppt/theme/theme1.xml"/>
  <Override ContentType="application/vnd.openxmlformats-officedocument.presentationml.tableStyles+xml" PartName="/ppt/tableStyles.xml"/>
  <Override ContentType="application/vnd.openxmlformats-officedocument.presentationml.slideLayout+xml" PartName="/ppt/slideLayouts/slideLayout1.xml"/>
  <Override ContentType="application/vnd.openxmlformats-officedocument.presentationml.slideLayout+xml" PartName="/ppt/slideLayouts/slideLayout2.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6.xml"/>
  <Override ContentType="application/vnd.openxmlformats-officedocument.presentationml.slideLayout+xml" PartName="/ppt/slideLayouts/slideLayout7.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Layout+xml" PartName="/ppt/slideLayouts/slideLayout10.xml"/>
  <Override ContentType="application/vnd.openxmlformats-officedocument.theme+xml" PartName="/ppt/theme/theme2.xml"/>
  <Override ContentType="application/vnd.openxmlformats-officedocument.presentationml.notesSlide+xml" PartName="/ppt/notesSlides/notesSlide1.xml"/>
  <Override ContentType="application/vnd.openxmlformats-officedocument.presentationml.notesSlide+xml" PartName="/ppt/notesSlides/notesSlide2.xml"/>
  <Override ContentType="application/vnd.openxmlformats-officedocument.presentationml.notesSlide+xml" PartName="/ppt/notesSlides/notesSlide3.xml"/>
  <Override ContentType="application/vnd.openxmlformats-officedocument.presentationml.notesSlide+xml" PartName="/ppt/notesSlides/notesSlide4.xml"/>
  <Override ContentType="application/vnd.openxmlformats-officedocument.presentationml.notesSlide+xml" PartName="/ppt/notesSlides/notesSlide5.xml"/>
  <Override ContentType="application/vnd.openxmlformats-officedocument.presentationml.notesSlide+xml" PartName="/ppt/notesSlides/notesSlide6.xml"/>
  <Override ContentType="application/vnd.openxmlformats-officedocument.presentationml.notesSlide+xml" PartName="/ppt/notesSlides/notesSlide7.xml"/>
  <Override ContentType="application/vnd.openxmlformats-officedocument.presentationml.notesSlide+xml" PartName="/ppt/notesSlides/notesSlide8.xml"/>
  <Override ContentType="application/vnd.openxmlformats-officedocument.presentationml.notesSlide+xml" PartName="/ppt/notesSlides/notesSlide9.xml"/>
  <Override ContentType="application/vnd.openxmlformats-officedocument.presentationml.notesSlide+xml" PartName="/ppt/notesSlides/notesSlide10.xml"/>
  <Override ContentType="application/vnd.openxmlformats-officedocument.presentationml.notesSlide+xml" PartName="/ppt/notesSlides/notesSlide11.xml"/>
  <Override ContentType="application/vnd.openxmlformats-officedocument.presentationml.notesSlide+xml" PartName="/ppt/notesSlides/notesSlide12.xml"/>
  <Override ContentType="application/vnd.openxmlformats-package.core-properties+xml" PartName="/docProps/core.xml"/>
  <Override ContentType="application/vnd.openxmlformats-officedocument.extended-properties+xml" PartName="/docProps/app.xml"/>
  <Override ContentType="application/vnd.openxmlformats-officedocument.custom-properties+xml" PartName="/docProps/custom.xml"/>
</Types>
</file>

<file path=_rels/.rels><?xml version="1.0" encoding="UTF-8" standalone="yes" ?><Relationships xmlns="http://schemas.openxmlformats.org/package/2006/relationships"><Relationship Id="rId3" Target="docProps/app.xml" Type="http://schemas.openxmlformats.org/officeDocument/2006/relationships/extended-properties"/><Relationship Id="rId2" Target="docProps/core.xml" Type="http://schemas.openxmlformats.org/package/2006/relationships/metadata/core-properties"/><Relationship Id="rId1" Target="ppt/presentation.xml" Type="http://schemas.openxmlformats.org/officeDocument/2006/relationships/officeDocument"/><Relationship Id="rId4" Target="docProps/custom.xml" Type="http://schemas.openxmlformats.org/officeDocument/2006/relationships/custom-properties"/></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71" r:id="rId1"/>
  </p:sldMasterIdLst>
  <p:notesMasterIdLst>
    <p:notesMasterId r:id="rId17"/>
  </p:notesMasterIdLst>
  <p:sldIdLst>
    <p:sldId id="256" r:id="rId2"/>
    <p:sldId id="257" r:id="rId3"/>
    <p:sldId id="314" r:id="rId4"/>
    <p:sldId id="258" r:id="rId5"/>
    <p:sldId id="312" r:id="rId6"/>
    <p:sldId id="259" r:id="rId7"/>
    <p:sldId id="311" r:id="rId8"/>
    <p:sldId id="260" r:id="rId9"/>
    <p:sldId id="261" r:id="rId10"/>
    <p:sldId id="280" r:id="rId11"/>
    <p:sldId id="315" r:id="rId12"/>
    <p:sldId id="295" r:id="rId13"/>
    <p:sldId id="278" r:id="rId14"/>
    <p:sldId id="277" r:id="rId15"/>
    <p:sldId id="310" r:id="rId16"/>
  </p:sldIdLst>
  <p:sldSz cx="9144000" cy="5143500" type="screen16x9"/>
  <p:notesSz cx="6858000" cy="9144000"/>
  <p:embeddedFontLst>
    <p:embeddedFont>
      <p:font typeface="Proxima Nova" panose="020B0604020202020204" charset="0"/>
      <p:regular r:id="rId18"/>
      <p:bold r:id="rId19"/>
      <p:italic r:id="rId20"/>
      <p:boldItalic r:id="rId21"/>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pc" initials="p" lastIdx="1" clrIdx="0">
    <p:extLst>
      <p:ext uri="{19B8F6BF-5375-455C-9EA6-DF929625EA0E}">
        <p15:presenceInfo xmlns:p15="http://schemas.microsoft.com/office/powerpoint/2012/main" userId="pc" providerId="Non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0A957A6C-E7AB-4D34-B1F5-C942977203F2}">
  <a:tblStyle styleId="{0A957A6C-E7AB-4D34-B1F5-C942977203F2}"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80072" autoAdjust="0"/>
  </p:normalViewPr>
  <p:slideViewPr>
    <p:cSldViewPr snapToGrid="0">
      <p:cViewPr varScale="1">
        <p:scale>
          <a:sx n="79" d="100"/>
          <a:sy n="79" d="100"/>
        </p:scale>
        <p:origin x="1116" y="60"/>
      </p:cViewPr>
      <p:guideLst/>
    </p:cSldViewPr>
  </p:slideViewPr>
  <p:notesTextViewPr>
    <p:cViewPr>
      <p:scale>
        <a:sx n="1" d="1"/>
        <a:sy n="1" d="1"/>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font" Target="fonts/font1.fntdata"/><Relationship Id="rId26"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font" Target="fonts/font4.fntdata"/><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notesMaster" Target="notesMasters/notesMaster1.xml"/><Relationship Id="rId25"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font" Target="fonts/font3.fntdata"/><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font" Target="fonts/font2.fntdata"/><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commentAuthors" Target="commentAuthor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Shape 3"/>
          <p:cNvSpPr>
            <a:spLocks noGrp="1" noRot="1" noChangeAspect="1"/>
          </p:cNvSpPr>
          <p:nvPr>
            <p:ph type="sldImg" idx="2"/>
          </p:nvPr>
        </p:nvSpPr>
        <p:spPr>
          <a:xfrm>
            <a:off x="381300" y="685800"/>
            <a:ext cx="6096075"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Shape 4"/>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lstStyle>
            <a:lvl1pPr marL="457200" lvl="0" indent="-317500">
              <a:spcBef>
                <a:spcPts val="0"/>
              </a:spcBef>
              <a:spcAft>
                <a:spcPts val="0"/>
              </a:spcAft>
              <a:buSzPts val="1400"/>
              <a:buChar char="●"/>
              <a:defRPr sz="1100"/>
            </a:lvl1pPr>
            <a:lvl2pPr marL="914400" lvl="1" indent="-317500">
              <a:spcBef>
                <a:spcPts val="0"/>
              </a:spcBef>
              <a:spcAft>
                <a:spcPts val="0"/>
              </a:spcAft>
              <a:buSzPts val="1400"/>
              <a:buChar char="○"/>
              <a:defRPr sz="1100"/>
            </a:lvl2pPr>
            <a:lvl3pPr marL="1371600" lvl="2" indent="-317500">
              <a:spcBef>
                <a:spcPts val="0"/>
              </a:spcBef>
              <a:spcAft>
                <a:spcPts val="0"/>
              </a:spcAft>
              <a:buSzPts val="1400"/>
              <a:buChar char="■"/>
              <a:defRPr sz="1100"/>
            </a:lvl3pPr>
            <a:lvl4pPr marL="1828800" lvl="3" indent="-317500">
              <a:spcBef>
                <a:spcPts val="0"/>
              </a:spcBef>
              <a:spcAft>
                <a:spcPts val="0"/>
              </a:spcAft>
              <a:buSzPts val="1400"/>
              <a:buChar char="●"/>
              <a:defRPr sz="1100"/>
            </a:lvl4pPr>
            <a:lvl5pPr marL="2286000" lvl="4" indent="-317500">
              <a:spcBef>
                <a:spcPts val="0"/>
              </a:spcBef>
              <a:spcAft>
                <a:spcPts val="0"/>
              </a:spcAft>
              <a:buSzPts val="1400"/>
              <a:buChar char="○"/>
              <a:defRPr sz="1100"/>
            </a:lvl5pPr>
            <a:lvl6pPr marL="2743200" lvl="5" indent="-317500">
              <a:spcBef>
                <a:spcPts val="0"/>
              </a:spcBef>
              <a:spcAft>
                <a:spcPts val="0"/>
              </a:spcAft>
              <a:buSzPts val="1400"/>
              <a:buChar char="■"/>
              <a:defRPr sz="1100"/>
            </a:lvl6pPr>
            <a:lvl7pPr marL="3200400" lvl="6" indent="-317500">
              <a:spcBef>
                <a:spcPts val="0"/>
              </a:spcBef>
              <a:spcAft>
                <a:spcPts val="0"/>
              </a:spcAft>
              <a:buSzPts val="1400"/>
              <a:buChar char="●"/>
              <a:defRPr sz="1100"/>
            </a:lvl7pPr>
            <a:lvl8pPr marL="3657600" lvl="7" indent="-317500">
              <a:spcBef>
                <a:spcPts val="0"/>
              </a:spcBef>
              <a:spcAft>
                <a:spcPts val="0"/>
              </a:spcAft>
              <a:buSzPts val="1400"/>
              <a:buChar char="○"/>
              <a:defRPr sz="1100"/>
            </a:lvl8pPr>
            <a:lvl9pPr marL="4114800" lvl="8" indent="-317500">
              <a:spcBef>
                <a:spcPts val="0"/>
              </a:spcBef>
              <a:spcAft>
                <a:spcPts val="0"/>
              </a:spcAft>
              <a:buSzPts val="1400"/>
              <a:buChar char="■"/>
              <a:defRPr sz="1100"/>
            </a:lvl9pPr>
          </a:lstStyle>
          <a:p>
            <a:endParaRPr/>
          </a:p>
        </p:txBody>
      </p:sp>
    </p:spTree>
    <p:extLst>
      <p:ext uri="{BB962C8B-B14F-4D97-AF65-F5344CB8AC3E}">
        <p14:creationId xmlns:p14="http://schemas.microsoft.com/office/powerpoint/2010/main" val="3963596789"/>
      </p:ext>
    </p:extLst>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www.guifi.net/" TargetMode="External"/><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0"/>
        <p:cNvGrpSpPr/>
        <p:nvPr/>
      </p:nvGrpSpPr>
      <p:grpSpPr>
        <a:xfrm>
          <a:off x="0" y="0"/>
          <a:ext cx="0" cy="0"/>
          <a:chOff x="0" y="0"/>
          <a:chExt cx="0" cy="0"/>
        </a:xfrm>
      </p:grpSpPr>
      <p:sp>
        <p:nvSpPr>
          <p:cNvPr id="101" name="Shape 101"/>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02" name="Shape 102"/>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just" rtl="0">
              <a:spcBef>
                <a:spcPts val="0"/>
              </a:spcBef>
              <a:spcAft>
                <a:spcPts val="0"/>
              </a:spcAft>
              <a:buNone/>
            </a:pPr>
            <a:r>
              <a:rPr lang="en" dirty="0"/>
              <a:t>Good morning, thank you for giving me the opportunity to </a:t>
            </a:r>
            <a:r>
              <a:rPr lang="en" dirty="0" smtClean="0"/>
              <a:t>participate in </a:t>
            </a:r>
            <a:r>
              <a:rPr lang="en" dirty="0"/>
              <a:t>this panel and share some of the work from the South African community Network Zenzeleni. I am Sol Luca de Tena, a director in Zenzeleni non for profit company. </a:t>
            </a:r>
            <a:endParaRPr dirty="0"/>
          </a:p>
          <a:p>
            <a:pPr marL="0" lvl="0" indent="0" algn="just" rtl="0">
              <a:spcBef>
                <a:spcPts val="0"/>
              </a:spcBef>
              <a:spcAft>
                <a:spcPts val="0"/>
              </a:spcAft>
              <a:buNone/>
            </a:pPr>
            <a:r>
              <a:rPr lang="en" dirty="0"/>
              <a:t>In this presentation I will briefly introduce Zenzeleni, some our our main achievements in 2017, and what lies ahead for us in 2018, showing both our imminent growth and some of our challenges.</a:t>
            </a:r>
            <a:endParaRPr dirty="0"/>
          </a:p>
        </p:txBody>
      </p:sp>
    </p:spTree>
    <p:extLst>
      <p:ext uri="{BB962C8B-B14F-4D97-AF65-F5344CB8AC3E}">
        <p14:creationId xmlns:p14="http://schemas.microsoft.com/office/powerpoint/2010/main" val="311464679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0"/>
        <p:cNvGrpSpPr/>
        <p:nvPr/>
      </p:nvGrpSpPr>
      <p:grpSpPr>
        <a:xfrm>
          <a:off x="0" y="0"/>
          <a:ext cx="0" cy="0"/>
          <a:chOff x="0" y="0"/>
          <a:chExt cx="0" cy="0"/>
        </a:xfrm>
      </p:grpSpPr>
      <p:sp>
        <p:nvSpPr>
          <p:cNvPr id="111" name="Shape 111"/>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12" name="Shape 112"/>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just" rtl="0">
              <a:spcBef>
                <a:spcPts val="0"/>
              </a:spcBef>
              <a:spcAft>
                <a:spcPts val="0"/>
              </a:spcAft>
              <a:buNone/>
            </a:pPr>
            <a:r>
              <a:rPr lang="en" dirty="0"/>
              <a:t>Zenzeleni </a:t>
            </a:r>
            <a:r>
              <a:rPr lang="en" b="1" dirty="0"/>
              <a:t>started in 2012</a:t>
            </a:r>
            <a:r>
              <a:rPr lang="en" dirty="0"/>
              <a:t> as an </a:t>
            </a:r>
            <a:r>
              <a:rPr lang="en" b="1" dirty="0"/>
              <a:t>initiative to support people to provide telecommunications services to themselves</a:t>
            </a:r>
            <a:r>
              <a:rPr lang="en" dirty="0"/>
              <a:t> in the rural Eastern Cape region. There have been </a:t>
            </a:r>
            <a:r>
              <a:rPr lang="en" b="1" dirty="0"/>
              <a:t>various phases</a:t>
            </a:r>
            <a:r>
              <a:rPr lang="en" dirty="0"/>
              <a:t> Zenzeleni. at first as an wireless </a:t>
            </a:r>
            <a:r>
              <a:rPr lang="en" b="1" dirty="0"/>
              <a:t>intranet </a:t>
            </a:r>
            <a:r>
              <a:rPr lang="en" dirty="0"/>
              <a:t>for people in the community to communicate, then giving </a:t>
            </a:r>
            <a:r>
              <a:rPr lang="en" b="1" dirty="0"/>
              <a:t>mobile phone charging services</a:t>
            </a:r>
            <a:r>
              <a:rPr lang="en" dirty="0"/>
              <a:t> as the area had no power grid, then gaining a </a:t>
            </a:r>
            <a:r>
              <a:rPr lang="en" b="1" dirty="0"/>
              <a:t>gateway </a:t>
            </a:r>
            <a:r>
              <a:rPr lang="en" dirty="0"/>
              <a:t>to internet through a 3G modem and eventually - through creating our </a:t>
            </a:r>
            <a:r>
              <a:rPr lang="en" b="1" dirty="0"/>
              <a:t>own backbone </a:t>
            </a:r>
            <a:r>
              <a:rPr lang="en" dirty="0"/>
              <a:t>- a </a:t>
            </a:r>
            <a:r>
              <a:rPr lang="en" b="1" dirty="0"/>
              <a:t>connection first to the </a:t>
            </a:r>
            <a:r>
              <a:rPr lang="en" dirty="0"/>
              <a:t>National research and education network, and then </a:t>
            </a:r>
            <a:r>
              <a:rPr lang="en" b="1" dirty="0"/>
              <a:t>to fibre - providing internet in </a:t>
            </a:r>
            <a:r>
              <a:rPr lang="en" b="1" dirty="0" smtClean="0"/>
              <a:t>5 villages, </a:t>
            </a:r>
            <a:r>
              <a:rPr lang="en" b="1" dirty="0"/>
              <a:t>3 to schools, and </a:t>
            </a:r>
            <a:r>
              <a:rPr lang="en" b="1" dirty="0" smtClean="0"/>
              <a:t>7 </a:t>
            </a:r>
            <a:r>
              <a:rPr lang="en" b="1" dirty="0"/>
              <a:t>local businesses.</a:t>
            </a:r>
            <a:r>
              <a:rPr lang="en" dirty="0"/>
              <a:t>  </a:t>
            </a:r>
            <a:endParaRPr dirty="0"/>
          </a:p>
          <a:p>
            <a:pPr marL="0" lvl="0" indent="0" algn="just" rtl="0">
              <a:spcBef>
                <a:spcPts val="0"/>
              </a:spcBef>
              <a:spcAft>
                <a:spcPts val="0"/>
              </a:spcAft>
              <a:buNone/>
            </a:pPr>
            <a:r>
              <a:rPr lang="en" dirty="0"/>
              <a:t>Over the years Zenzeleni has grown into </a:t>
            </a:r>
            <a:r>
              <a:rPr lang="en" b="1" dirty="0"/>
              <a:t>two legal entities</a:t>
            </a:r>
            <a:r>
              <a:rPr lang="en" dirty="0"/>
              <a:t> - constituted by </a:t>
            </a:r>
            <a:r>
              <a:rPr lang="en" b="1" dirty="0"/>
              <a:t>people from the locality and a few experts from SA and abroad.</a:t>
            </a:r>
            <a:r>
              <a:rPr lang="en" dirty="0"/>
              <a:t> The locally owned </a:t>
            </a:r>
            <a:r>
              <a:rPr lang="en" b="1" dirty="0"/>
              <a:t>cooperative</a:t>
            </a:r>
            <a:r>
              <a:rPr lang="en" dirty="0"/>
              <a:t>, Zenzeleni Networks Mankosi, is the </a:t>
            </a:r>
            <a:r>
              <a:rPr lang="en" b="1" dirty="0"/>
              <a:t>local, legal internet service provider that focuses on giving services and liaising with what is relevant at a local level - user needs, local tribal authorities, retaining and reinvesting the network income into locally relevant development</a:t>
            </a:r>
            <a:r>
              <a:rPr lang="en" dirty="0"/>
              <a:t>, and Zenzeleni non for profit company - where I sit-  which firstly provides support to the local cooperative in addressing technical, legal, financial (business) and social barriers that arise, and secondly is the liaison with the greater national and international ecosystem which the CN has to manage - government policies, other operators, seed funders, engaging new communities, and gaining lessons and exposure from forum such as this one. </a:t>
            </a:r>
            <a:r>
              <a:rPr lang="en" dirty="0" smtClean="0"/>
              <a:t> </a:t>
            </a:r>
          </a:p>
          <a:p>
            <a:pPr marL="0" lvl="0" indent="0" algn="just" rtl="0">
              <a:spcBef>
                <a:spcPts val="0"/>
              </a:spcBef>
              <a:spcAft>
                <a:spcPts val="0"/>
              </a:spcAft>
              <a:buNone/>
            </a:pPr>
            <a:r>
              <a:rPr lang="en" dirty="0" smtClean="0"/>
              <a:t>We are in</a:t>
            </a:r>
            <a:r>
              <a:rPr lang="en" baseline="0" dirty="0" smtClean="0"/>
              <a:t> the process of </a:t>
            </a:r>
            <a:r>
              <a:rPr lang="en" b="1" baseline="0" dirty="0" smtClean="0"/>
              <a:t>seeding another </a:t>
            </a:r>
            <a:r>
              <a:rPr lang="en" baseline="0" dirty="0" smtClean="0"/>
              <a:t>local Cooperative. </a:t>
            </a:r>
            <a:endParaRPr dirty="0"/>
          </a:p>
        </p:txBody>
      </p:sp>
    </p:spTree>
    <p:extLst>
      <p:ext uri="{BB962C8B-B14F-4D97-AF65-F5344CB8AC3E}">
        <p14:creationId xmlns:p14="http://schemas.microsoft.com/office/powerpoint/2010/main" val="6490979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pPr marL="139700" indent="0">
              <a:buNone/>
            </a:pPr>
            <a:endParaRPr lang="en-US" dirty="0"/>
          </a:p>
        </p:txBody>
      </p:sp>
    </p:spTree>
    <p:extLst>
      <p:ext uri="{BB962C8B-B14F-4D97-AF65-F5344CB8AC3E}">
        <p14:creationId xmlns:p14="http://schemas.microsoft.com/office/powerpoint/2010/main" val="149434912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7"/>
        <p:cNvGrpSpPr/>
        <p:nvPr/>
      </p:nvGrpSpPr>
      <p:grpSpPr>
        <a:xfrm>
          <a:off x="0" y="0"/>
          <a:ext cx="0" cy="0"/>
          <a:chOff x="0" y="0"/>
          <a:chExt cx="0" cy="0"/>
        </a:xfrm>
      </p:grpSpPr>
      <p:sp>
        <p:nvSpPr>
          <p:cNvPr id="118" name="Shape 11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19" name="Shape 119"/>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just" rtl="0">
              <a:spcBef>
                <a:spcPts val="0"/>
              </a:spcBef>
              <a:spcAft>
                <a:spcPts val="0"/>
              </a:spcAft>
              <a:buNone/>
            </a:pPr>
            <a:endParaRPr lang="en" dirty="0" smtClean="0"/>
          </a:p>
          <a:p>
            <a:pPr marL="0" lvl="0" indent="0" algn="just" rtl="0">
              <a:spcBef>
                <a:spcPts val="0"/>
              </a:spcBef>
              <a:spcAft>
                <a:spcPts val="0"/>
              </a:spcAft>
              <a:buNone/>
            </a:pPr>
            <a:r>
              <a:rPr lang="en" dirty="0" smtClean="0"/>
              <a:t>Now </a:t>
            </a:r>
            <a:r>
              <a:rPr lang="en" dirty="0"/>
              <a:t>a brief picture into the </a:t>
            </a:r>
            <a:r>
              <a:rPr lang="en" b="1" dirty="0"/>
              <a:t>context </a:t>
            </a:r>
            <a:r>
              <a:rPr lang="en" dirty="0"/>
              <a:t>in which Zenzeleni exists. We are located in the Mthatha river valley in the Eastern Cape Province of South Africa. This is a beautiful region, birthplace of the amaXhosa peoples, and still today a </a:t>
            </a:r>
            <a:r>
              <a:rPr lang="en" b="1" dirty="0"/>
              <a:t>severely underserviced area </a:t>
            </a:r>
            <a:r>
              <a:rPr lang="en" dirty="0"/>
              <a:t>- with little or no basic infrastructure (roads difficult to travel on, no or poor power and water supplies, etc)  -, with people living in difficult financial and social circumstances, in a </a:t>
            </a:r>
            <a:r>
              <a:rPr lang="en" b="1" dirty="0"/>
              <a:t>country riddled with socio-economic </a:t>
            </a:r>
            <a:r>
              <a:rPr lang="en" b="1" dirty="0" smtClean="0"/>
              <a:t>inequalities vestiges of colonial, apartheid regime which deliberately</a:t>
            </a:r>
            <a:r>
              <a:rPr lang="en" b="1" baseline="0" dirty="0" smtClean="0"/>
              <a:t> restrained development – education, health and other basic infrastructure and services</a:t>
            </a:r>
            <a:r>
              <a:rPr lang="en" b="1" dirty="0" smtClean="0"/>
              <a:t>. </a:t>
            </a:r>
            <a:r>
              <a:rPr lang="en" dirty="0"/>
              <a:t>The name Zenzeleni in IsiXhosa means </a:t>
            </a:r>
            <a:r>
              <a:rPr lang="en" b="1" dirty="0"/>
              <a:t>“do it yourselves” echoing our </a:t>
            </a:r>
            <a:r>
              <a:rPr lang="en" dirty="0"/>
              <a:t>people centred mission - common in CN - and also alludes to the major challenges we face. Here there are few businesses and job opportunities, so people rely on w</a:t>
            </a:r>
            <a:r>
              <a:rPr lang="en" b="1" dirty="0"/>
              <a:t>elfare grants and remittance </a:t>
            </a:r>
            <a:r>
              <a:rPr lang="en" dirty="0"/>
              <a:t>from family members in the cities and mines. In these</a:t>
            </a:r>
            <a:r>
              <a:rPr lang="en" b="1" dirty="0"/>
              <a:t> circumstances people spent up to ¼ of their monthly income on telecommunication services, t</a:t>
            </a:r>
            <a:r>
              <a:rPr lang="en" dirty="0"/>
              <a:t>his is often money spent that is needed for food, transport, clothing or other basic needs. People also pay for the </a:t>
            </a:r>
            <a:r>
              <a:rPr lang="en" b="1" dirty="0"/>
              <a:t>most expensive rates</a:t>
            </a:r>
            <a:r>
              <a:rPr lang="en" dirty="0"/>
              <a:t>, as they cannot afford contracts and often buy re-sold prepaid data vouchers. Furthermore the mobile networks that are available have </a:t>
            </a:r>
            <a:r>
              <a:rPr lang="en" b="1" dirty="0"/>
              <a:t>poor connectivity, </a:t>
            </a:r>
            <a:r>
              <a:rPr lang="en" dirty="0"/>
              <a:t>last week a doctor in the area told me he has contracts with all 3 other telecoms companies to try and always have access to one, even then his signal drops. This luxury of having </a:t>
            </a:r>
            <a:r>
              <a:rPr lang="en" b="0" dirty="0"/>
              <a:t>3 contracts is obviously not accessible to local people. </a:t>
            </a:r>
            <a:endParaRPr lang="en" b="0" dirty="0" smtClean="0"/>
          </a:p>
          <a:p>
            <a:pPr marL="0" lvl="0" indent="0" algn="just" rtl="0">
              <a:spcBef>
                <a:spcPts val="0"/>
              </a:spcBef>
              <a:spcAft>
                <a:spcPts val="0"/>
              </a:spcAft>
              <a:buNone/>
            </a:pPr>
            <a:r>
              <a:rPr lang="en" b="1" dirty="0" smtClean="0"/>
              <a:t>In </a:t>
            </a:r>
            <a:r>
              <a:rPr lang="en" b="1" dirty="0"/>
              <a:t>this scenario the impetus of “Zenzeleni/ do it yourselves” is for local, indigenous people to be able to access affordable, reliable internet, while also retaining the expenditure in a local ISP business and - through the coop - to reinvest it in their </a:t>
            </a:r>
            <a:r>
              <a:rPr lang="en" b="1" dirty="0" smtClean="0"/>
              <a:t>community </a:t>
            </a:r>
            <a:r>
              <a:rPr lang="en" b="1" dirty="0"/>
              <a:t>needs. </a:t>
            </a:r>
            <a:endParaRPr lang="en" b="1" dirty="0" smtClean="0"/>
          </a:p>
          <a:p>
            <a:pPr marL="0" lvl="0" indent="0" algn="just" rtl="0">
              <a:spcBef>
                <a:spcPts val="0"/>
              </a:spcBef>
              <a:spcAft>
                <a:spcPts val="0"/>
              </a:spcAft>
              <a:buNone/>
            </a:pPr>
            <a:r>
              <a:rPr lang="en" b="1" dirty="0" smtClean="0"/>
              <a:t>Addresses</a:t>
            </a:r>
            <a:r>
              <a:rPr lang="en" b="1" baseline="0" dirty="0" smtClean="0"/>
              <a:t> m</a:t>
            </a:r>
            <a:r>
              <a:rPr lang="en" b="1" dirty="0" smtClean="0"/>
              <a:t>ultiple</a:t>
            </a:r>
            <a:r>
              <a:rPr lang="en" b="1" baseline="0" dirty="0" smtClean="0"/>
              <a:t> policy issues. </a:t>
            </a:r>
            <a:endParaRPr lang="en" b="1" dirty="0" smtClean="0"/>
          </a:p>
        </p:txBody>
      </p:sp>
    </p:spTree>
    <p:extLst>
      <p:ext uri="{BB962C8B-B14F-4D97-AF65-F5344CB8AC3E}">
        <p14:creationId xmlns:p14="http://schemas.microsoft.com/office/powerpoint/2010/main" val="212704738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7"/>
        <p:cNvGrpSpPr/>
        <p:nvPr/>
      </p:nvGrpSpPr>
      <p:grpSpPr>
        <a:xfrm>
          <a:off x="0" y="0"/>
          <a:ext cx="0" cy="0"/>
          <a:chOff x="0" y="0"/>
          <a:chExt cx="0" cy="0"/>
        </a:xfrm>
      </p:grpSpPr>
      <p:sp>
        <p:nvSpPr>
          <p:cNvPr id="118" name="Shape 11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19" name="Shape 119"/>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just" rtl="0">
              <a:spcBef>
                <a:spcPts val="0"/>
              </a:spcBef>
              <a:spcAft>
                <a:spcPts val="0"/>
              </a:spcAft>
              <a:buNone/>
            </a:pPr>
            <a:endParaRPr lang="en" b="1" dirty="0" smtClean="0"/>
          </a:p>
          <a:p>
            <a:pPr marL="0" lvl="0" indent="0" algn="just" rtl="0">
              <a:spcBef>
                <a:spcPts val="0"/>
              </a:spcBef>
              <a:spcAft>
                <a:spcPts val="0"/>
              </a:spcAft>
              <a:buNone/>
            </a:pPr>
            <a:r>
              <a:rPr lang="en" b="1" dirty="0" smtClean="0"/>
              <a:t>Project</a:t>
            </a:r>
            <a:r>
              <a:rPr lang="en" b="1" baseline="0" dirty="0" smtClean="0"/>
              <a:t> failure! </a:t>
            </a:r>
            <a:r>
              <a:rPr lang="en-US" b="1" baseline="0" dirty="0" smtClean="0"/>
              <a:t>A</a:t>
            </a:r>
            <a:r>
              <a:rPr lang="en" b="1" baseline="0" dirty="0" smtClean="0"/>
              <a:t>nd distrust </a:t>
            </a:r>
          </a:p>
          <a:p>
            <a:pPr marL="0" lvl="0" indent="0" algn="just" rtl="0">
              <a:spcBef>
                <a:spcPts val="0"/>
              </a:spcBef>
              <a:spcAft>
                <a:spcPts val="0"/>
              </a:spcAft>
              <a:buNone/>
            </a:pPr>
            <a:r>
              <a:rPr lang="en-US" b="1" baseline="0" dirty="0" smtClean="0"/>
              <a:t>S</a:t>
            </a:r>
            <a:r>
              <a:rPr lang="en" b="1" baseline="0" dirty="0" smtClean="0"/>
              <a:t>chool with 3 connections, not working. PCs 7 years </a:t>
            </a:r>
            <a:endParaRPr b="1" dirty="0"/>
          </a:p>
        </p:txBody>
      </p:sp>
    </p:spTree>
    <p:extLst>
      <p:ext uri="{BB962C8B-B14F-4D97-AF65-F5344CB8AC3E}">
        <p14:creationId xmlns:p14="http://schemas.microsoft.com/office/powerpoint/2010/main" val="93593339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4"/>
        <p:cNvGrpSpPr/>
        <p:nvPr/>
      </p:nvGrpSpPr>
      <p:grpSpPr>
        <a:xfrm>
          <a:off x="0" y="0"/>
          <a:ext cx="0" cy="0"/>
          <a:chOff x="0" y="0"/>
          <a:chExt cx="0" cy="0"/>
        </a:xfrm>
      </p:grpSpPr>
      <p:sp>
        <p:nvSpPr>
          <p:cNvPr id="125" name="Shape 125"/>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26" name="Shape 126"/>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just" rtl="0">
              <a:spcBef>
                <a:spcPts val="0"/>
              </a:spcBef>
              <a:spcAft>
                <a:spcPts val="0"/>
              </a:spcAft>
              <a:buNone/>
            </a:pPr>
            <a:r>
              <a:rPr lang="en" dirty="0" smtClean="0"/>
              <a:t>But </a:t>
            </a:r>
            <a:r>
              <a:rPr lang="en" dirty="0"/>
              <a:t>for all the logic this makes it has taken massive perseverance, creativity and patience to get anything done….facing countless challenges along the way, requiring work to shift technical, legal, financial and social status quos that simply does not cater for the people and conditions we are working in.</a:t>
            </a:r>
            <a:endParaRPr dirty="0"/>
          </a:p>
          <a:p>
            <a:pPr marL="0" lvl="0" indent="0" algn="just" rtl="0">
              <a:spcBef>
                <a:spcPts val="0"/>
              </a:spcBef>
              <a:spcAft>
                <a:spcPts val="0"/>
              </a:spcAft>
              <a:buNone/>
            </a:pPr>
            <a:endParaRPr dirty="0"/>
          </a:p>
          <a:p>
            <a:pPr marL="0" lvl="0" indent="0" algn="just" rtl="0">
              <a:spcBef>
                <a:spcPts val="0"/>
              </a:spcBef>
              <a:spcAft>
                <a:spcPts val="0"/>
              </a:spcAft>
              <a:buNone/>
            </a:pPr>
            <a:r>
              <a:rPr lang="en" dirty="0"/>
              <a:t>This slide shows some of the installation, and our team at our weekly meeting speaking remotely between Cape Town and Mankosi. You can see in the top picture the first frames for the solar panels. Incidentally were power for the network really is the by far th</a:t>
            </a:r>
            <a:r>
              <a:rPr lang="en" b="1" dirty="0"/>
              <a:t>e most costly element in some cases 80%</a:t>
            </a:r>
            <a:r>
              <a:rPr lang="en" dirty="0"/>
              <a:t> of the cost. Just to illustrate how difficult it really is for some one to locally “do it themselves”, firstly one needs skills or research capacity to find the panels and batteries, and even wood for the frames as roofs are either thatched of not the right angle, the you need to organise transport, then mount them without power tools, and so on.  Requiring heaps of resilience, creativity and patience. </a:t>
            </a:r>
            <a:endParaRPr dirty="0"/>
          </a:p>
          <a:p>
            <a:pPr marL="0" lvl="0" indent="0">
              <a:spcBef>
                <a:spcPts val="0"/>
              </a:spcBef>
              <a:spcAft>
                <a:spcPts val="0"/>
              </a:spcAft>
              <a:buNone/>
            </a:pPr>
            <a:endParaRPr dirty="0"/>
          </a:p>
          <a:p>
            <a:pPr marL="0" lvl="0" indent="0">
              <a:spcBef>
                <a:spcPts val="0"/>
              </a:spcBef>
              <a:spcAft>
                <a:spcPts val="0"/>
              </a:spcAft>
              <a:buNone/>
            </a:pPr>
            <a:endParaRPr dirty="0"/>
          </a:p>
        </p:txBody>
      </p:sp>
    </p:spTree>
    <p:extLst>
      <p:ext uri="{BB962C8B-B14F-4D97-AF65-F5344CB8AC3E}">
        <p14:creationId xmlns:p14="http://schemas.microsoft.com/office/powerpoint/2010/main" val="306119745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2"/>
        <p:cNvGrpSpPr/>
        <p:nvPr/>
      </p:nvGrpSpPr>
      <p:grpSpPr>
        <a:xfrm>
          <a:off x="0" y="0"/>
          <a:ext cx="0" cy="0"/>
          <a:chOff x="0" y="0"/>
          <a:chExt cx="0" cy="0"/>
        </a:xfrm>
      </p:grpSpPr>
      <p:sp>
        <p:nvSpPr>
          <p:cNvPr id="133" name="Shape 133"/>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34" name="Shape 134"/>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just" rtl="0">
              <a:spcBef>
                <a:spcPts val="0"/>
              </a:spcBef>
              <a:spcAft>
                <a:spcPts val="0"/>
              </a:spcAft>
              <a:buNone/>
            </a:pPr>
            <a:r>
              <a:rPr lang="en" dirty="0"/>
              <a:t>Some hard facts. September marks the moment when we were able to access fiber. We are focusing on TIA which is slowing down connecting businesses. No marketing and 7 </a:t>
            </a:r>
            <a:r>
              <a:rPr lang="en" dirty="0" smtClean="0"/>
              <a:t>businesses </a:t>
            </a:r>
            <a:r>
              <a:rPr lang="en" dirty="0"/>
              <a:t>waiting. </a:t>
            </a:r>
            <a:endParaRPr lang="en" dirty="0" smtClean="0"/>
          </a:p>
          <a:p>
            <a:r>
              <a:rPr lang="en-US" sz="1100" b="0" i="0" u="none" strike="noStrike" cap="none" dirty="0" smtClean="0">
                <a:solidFill>
                  <a:srgbClr val="000000"/>
                </a:solidFill>
                <a:effectLst/>
                <a:latin typeface="Arial"/>
                <a:ea typeface="Arial"/>
                <a:cs typeface="Arial"/>
                <a:sym typeface="Arial"/>
              </a:rPr>
              <a:t>To illustrate: residents typically buy the smallest prepaid voucher, R5 (South African </a:t>
            </a:r>
            <a:r>
              <a:rPr lang="en-US" sz="1100" b="0" i="0" u="none" strike="noStrike" cap="none" dirty="0" err="1" smtClean="0">
                <a:solidFill>
                  <a:srgbClr val="000000"/>
                </a:solidFill>
                <a:effectLst/>
                <a:latin typeface="Arial"/>
                <a:ea typeface="Arial"/>
                <a:cs typeface="Arial"/>
                <a:sym typeface="Arial"/>
              </a:rPr>
              <a:t>Rands</a:t>
            </a:r>
            <a:r>
              <a:rPr lang="en-US" sz="1100" b="0" i="0" u="none" strike="noStrike" cap="none" dirty="0" smtClean="0">
                <a:solidFill>
                  <a:srgbClr val="000000"/>
                </a:solidFill>
                <a:effectLst/>
                <a:latin typeface="Arial"/>
                <a:ea typeface="Arial"/>
                <a:cs typeface="Arial"/>
                <a:sym typeface="Arial"/>
              </a:rPr>
              <a:t>) at a time, which equates to around 5 megabits (MB) of data, or 6 minutes of call time. Better rates can be accessed by buying moderate monthly contracts – such as R199 for 5 gigabits (GB) or R499 for 20 GB - but both are unaffordable to residents. The costs are exacerbated by the fact that vouchers in such areas retail through local distributors at a 40% margin (hence a R5 voucher is actually sold for R7). Residents also have to pay an additional R5 to recharge their phones – possibly at a </a:t>
            </a:r>
            <a:r>
              <a:rPr lang="en-US" sz="1100" b="0" i="0" u="none" strike="noStrike" cap="none" dirty="0" err="1" smtClean="0">
                <a:solidFill>
                  <a:srgbClr val="000000"/>
                </a:solidFill>
                <a:effectLst/>
                <a:latin typeface="Arial"/>
                <a:ea typeface="Arial"/>
                <a:cs typeface="Arial"/>
                <a:sym typeface="Arial"/>
              </a:rPr>
              <a:t>neighbour</a:t>
            </a:r>
            <a:r>
              <a:rPr lang="en-US" sz="1100" b="0" i="0" u="none" strike="noStrike" cap="none" dirty="0" smtClean="0">
                <a:solidFill>
                  <a:srgbClr val="000000"/>
                </a:solidFill>
                <a:effectLst/>
                <a:latin typeface="Arial"/>
                <a:ea typeface="Arial"/>
                <a:cs typeface="Arial"/>
                <a:sym typeface="Arial"/>
              </a:rPr>
              <a:t> or local shop - as many do not have electricity at home. Yet once they have purchased vouchers and charged phones, residents then struggled with unreliable network coverage.</a:t>
            </a:r>
          </a:p>
          <a:p>
            <a:pPr marL="139700" indent="0">
              <a:buNone/>
            </a:pPr>
            <a:r>
              <a:rPr lang="en-US" sz="1100" b="0" i="0" u="none" strike="noStrike" cap="none" dirty="0" smtClean="0">
                <a:solidFill>
                  <a:srgbClr val="000000"/>
                </a:solidFill>
                <a:effectLst/>
                <a:latin typeface="Arial"/>
                <a:ea typeface="Arial"/>
                <a:cs typeface="Arial"/>
                <a:sym typeface="Arial"/>
              </a:rPr>
              <a:t>Current currency conversion is 1 </a:t>
            </a:r>
            <a:r>
              <a:rPr lang="en-US" sz="1100" b="0" i="0" u="none" strike="noStrike" cap="none" dirty="0" err="1" smtClean="0">
                <a:solidFill>
                  <a:srgbClr val="000000"/>
                </a:solidFill>
                <a:effectLst/>
                <a:latin typeface="Arial"/>
                <a:ea typeface="Arial"/>
                <a:cs typeface="Arial"/>
                <a:sym typeface="Arial"/>
              </a:rPr>
              <a:t>Rands</a:t>
            </a:r>
            <a:r>
              <a:rPr lang="en-US" sz="1100" b="0" i="0" u="none" strike="noStrike" cap="none" dirty="0" smtClean="0">
                <a:solidFill>
                  <a:srgbClr val="000000"/>
                </a:solidFill>
                <a:effectLst/>
                <a:latin typeface="Arial"/>
                <a:ea typeface="Arial"/>
                <a:cs typeface="Arial"/>
                <a:sym typeface="Arial"/>
              </a:rPr>
              <a:t> is equal to USD 0,08c, so R5 is about USD 40c.</a:t>
            </a:r>
          </a:p>
          <a:p>
            <a:pPr marL="0" lvl="0" indent="0" algn="just" rtl="0">
              <a:spcBef>
                <a:spcPts val="0"/>
              </a:spcBef>
              <a:spcAft>
                <a:spcPts val="0"/>
              </a:spcAft>
              <a:buNone/>
            </a:pPr>
            <a:endParaRPr dirty="0"/>
          </a:p>
        </p:txBody>
      </p:sp>
    </p:spTree>
    <p:extLst>
      <p:ext uri="{BB962C8B-B14F-4D97-AF65-F5344CB8AC3E}">
        <p14:creationId xmlns:p14="http://schemas.microsoft.com/office/powerpoint/2010/main" val="464525905"/>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3"/>
        <p:cNvGrpSpPr/>
        <p:nvPr/>
      </p:nvGrpSpPr>
      <p:grpSpPr>
        <a:xfrm>
          <a:off x="0" y="0"/>
          <a:ext cx="0" cy="0"/>
          <a:chOff x="0" y="0"/>
          <a:chExt cx="0" cy="0"/>
        </a:xfrm>
      </p:grpSpPr>
      <p:sp>
        <p:nvSpPr>
          <p:cNvPr id="144" name="Shape 144"/>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45" name="Shape 145"/>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just" rtl="0">
              <a:lnSpc>
                <a:spcPct val="115000"/>
              </a:lnSpc>
              <a:spcBef>
                <a:spcPts val="0"/>
              </a:spcBef>
              <a:spcAft>
                <a:spcPts val="0"/>
              </a:spcAft>
              <a:buNone/>
            </a:pPr>
            <a:r>
              <a:rPr lang="en" dirty="0"/>
              <a:t>Last year Zenzeleni took a couple of quantum leaps. After exhausting every avenue to utlilise existing telecoms infrastructure, we were able to </a:t>
            </a:r>
            <a:r>
              <a:rPr lang="en" b="1" dirty="0"/>
              <a:t>build our own backbone</a:t>
            </a:r>
            <a:r>
              <a:rPr lang="en" dirty="0"/>
              <a:t> with a beyond the net grant from ISOC. Through work</a:t>
            </a:r>
            <a:r>
              <a:rPr lang="en" b="1" dirty="0"/>
              <a:t> liaising nationally and international</a:t>
            </a:r>
            <a:r>
              <a:rPr lang="en" dirty="0"/>
              <a:t>, we were awarded funds from the Mozilla Equal Rating Challenge (in which we were finalists), we were able to access the National research and education network, bring in some additional expertise into our team, and add batteries to the whole network (because even in the capital of the region power cuts would cut the network regularly). This allowed us to </a:t>
            </a:r>
            <a:r>
              <a:rPr lang="en" b="1" dirty="0"/>
              <a:t>start building a more robust team and network</a:t>
            </a:r>
            <a:r>
              <a:rPr lang="en" dirty="0"/>
              <a:t>. The jump to</a:t>
            </a:r>
            <a:r>
              <a:rPr lang="en" b="1" dirty="0"/>
              <a:t> fiber </a:t>
            </a:r>
            <a:r>
              <a:rPr lang="en" dirty="0"/>
              <a:t>was a massive success, currently the service is better and cheaper than the NREN but we could only access it with an </a:t>
            </a:r>
            <a:r>
              <a:rPr lang="en" b="1" dirty="0"/>
              <a:t>anchor tenan</a:t>
            </a:r>
            <a:r>
              <a:rPr lang="en" dirty="0"/>
              <a:t>t to ensure fixed monthly payments, which could not be expected yet from community users alone. However to access anchor tenants we again required expert skills, not available in the community. Thus the </a:t>
            </a:r>
            <a:r>
              <a:rPr lang="en" b="1" dirty="0"/>
              <a:t>NPC was born</a:t>
            </a:r>
            <a:r>
              <a:rPr lang="en" dirty="0"/>
              <a:t>. We also started receiving more </a:t>
            </a:r>
            <a:r>
              <a:rPr lang="en" b="1" dirty="0"/>
              <a:t>recognition </a:t>
            </a:r>
            <a:r>
              <a:rPr lang="en" dirty="0"/>
              <a:t>nationally and international as Zenzeleni was </a:t>
            </a:r>
            <a:r>
              <a:rPr lang="en" b="1" dirty="0"/>
              <a:t>creating solutions to multiple challenges. </a:t>
            </a:r>
            <a:r>
              <a:rPr lang="en" dirty="0"/>
              <a:t>We were awarded the national prize for B</a:t>
            </a:r>
            <a:r>
              <a:rPr lang="en" b="1" dirty="0"/>
              <a:t>est Innovation with Social Impact,</a:t>
            </a:r>
            <a:r>
              <a:rPr lang="en" dirty="0"/>
              <a:t> were requested to support the creation of an intergovernmental Zenzeleni</a:t>
            </a:r>
            <a:r>
              <a:rPr lang="en" b="1" dirty="0"/>
              <a:t> Steering Committee</a:t>
            </a:r>
            <a:r>
              <a:rPr lang="en" dirty="0"/>
              <a:t> through which to liaise with government, we have presented - together with APC - recommendations to the </a:t>
            </a:r>
            <a:r>
              <a:rPr lang="en" b="1" dirty="0"/>
              <a:t>Electronic Communication Amendment Bill</a:t>
            </a:r>
            <a:r>
              <a:rPr lang="en" dirty="0"/>
              <a:t>, </a:t>
            </a:r>
            <a:r>
              <a:rPr lang="en" b="1" dirty="0" smtClean="0"/>
              <a:t>Budget speech </a:t>
            </a:r>
            <a:r>
              <a:rPr lang="en" dirty="0" smtClean="0"/>
              <a:t>we </a:t>
            </a:r>
            <a:r>
              <a:rPr lang="en" dirty="0"/>
              <a:t>are an active member of APC and the vice-chair of the ISOC Special Interest group on CN. Over and above this we have participated and presented various projects to develop open software, study social barriers to effective use of the internet in the area through APC and the UWC, and more... All these achievements complement each other, we have learned that we need to act on all this levels and aspects to progress. </a:t>
            </a:r>
            <a:endParaRPr dirty="0"/>
          </a:p>
          <a:p>
            <a:pPr marL="0" lvl="0" indent="0" algn="just" rtl="0">
              <a:lnSpc>
                <a:spcPct val="115000"/>
              </a:lnSpc>
              <a:spcBef>
                <a:spcPts val="1600"/>
              </a:spcBef>
              <a:spcAft>
                <a:spcPts val="1600"/>
              </a:spcAft>
              <a:buNone/>
            </a:pPr>
            <a:r>
              <a:rPr lang="en" dirty="0"/>
              <a:t>And beyond all these quantifiable achievements, there is an overall critical one without which it would be impossible to truly achieve anything sustainable.Maintaining and further building Trust. In an area were people have been undermined, overlooked, un-services for so long any new, innovation “project” can easily turn into another failed good idea of dumping technology, another exploitative initiative, or another excuse for someone to be a gate-keeper for people to access services. Zenzeleni has avoided these pitfalls through establishing and maintaining trust over time.</a:t>
            </a:r>
            <a:endParaRPr dirty="0"/>
          </a:p>
        </p:txBody>
      </p:sp>
    </p:spTree>
    <p:extLst>
      <p:ext uri="{BB962C8B-B14F-4D97-AF65-F5344CB8AC3E}">
        <p14:creationId xmlns:p14="http://schemas.microsoft.com/office/powerpoint/2010/main" val="323780597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r>
              <a:rPr lang="en-US" sz="1100" b="0" i="0" u="none" strike="noStrike" cap="none" dirty="0" smtClean="0">
                <a:solidFill>
                  <a:srgbClr val="000000"/>
                </a:solidFill>
                <a:effectLst/>
                <a:latin typeface="Arial"/>
                <a:ea typeface="Arial"/>
                <a:cs typeface="Arial"/>
                <a:sym typeface="Arial"/>
              </a:rPr>
              <a:t>This year </a:t>
            </a:r>
            <a:r>
              <a:rPr lang="en-US" sz="1100" b="0" i="0" u="none" strike="noStrike" cap="none" dirty="0" err="1" smtClean="0">
                <a:solidFill>
                  <a:srgbClr val="000000"/>
                </a:solidFill>
                <a:effectLst/>
                <a:latin typeface="Arial"/>
                <a:ea typeface="Arial"/>
                <a:cs typeface="Arial"/>
                <a:sym typeface="Arial"/>
              </a:rPr>
              <a:t>Zenzeleni</a:t>
            </a:r>
            <a:r>
              <a:rPr lang="en-US" sz="1100" b="0" i="0" u="none" strike="noStrike" cap="none" dirty="0" smtClean="0">
                <a:solidFill>
                  <a:srgbClr val="000000"/>
                </a:solidFill>
                <a:effectLst/>
                <a:latin typeface="Arial"/>
                <a:ea typeface="Arial"/>
                <a:cs typeface="Arial"/>
                <a:sym typeface="Arial"/>
              </a:rPr>
              <a:t> will test its ability to scale towards sustainability by expanding to a new area and seeding a new cooperative. This is partly funded by the South African Department of Science and Technology and the Technology Innovation Agency, and will allow </a:t>
            </a:r>
            <a:r>
              <a:rPr lang="en-US" sz="1100" b="0" i="0" u="none" strike="noStrike" cap="none" dirty="0" err="1" smtClean="0">
                <a:solidFill>
                  <a:srgbClr val="000000"/>
                </a:solidFill>
                <a:effectLst/>
                <a:latin typeface="Arial"/>
                <a:ea typeface="Arial"/>
                <a:cs typeface="Arial"/>
                <a:sym typeface="Arial"/>
              </a:rPr>
              <a:t>Zenzeleni</a:t>
            </a:r>
            <a:r>
              <a:rPr lang="en-US" sz="1100" b="0" i="0" u="none" strike="noStrike" cap="none" dirty="0" smtClean="0">
                <a:solidFill>
                  <a:srgbClr val="000000"/>
                </a:solidFill>
                <a:effectLst/>
                <a:latin typeface="Arial"/>
                <a:ea typeface="Arial"/>
                <a:cs typeface="Arial"/>
                <a:sym typeface="Arial"/>
              </a:rPr>
              <a:t> to undertake a more systematic – resourced – incubation process. Key to this is setting up systems and transferring skills for cooperatives to take a further step toward autonomy. Here there is a strong element on the inclusion of women in taking the lead of the new cooperative and also further </a:t>
            </a:r>
            <a:r>
              <a:rPr lang="en-US" sz="1100" b="0" i="0" u="none" strike="noStrike" cap="none" dirty="0" err="1" smtClean="0">
                <a:solidFill>
                  <a:srgbClr val="000000"/>
                </a:solidFill>
                <a:effectLst/>
                <a:latin typeface="Arial"/>
                <a:ea typeface="Arial"/>
                <a:cs typeface="Arial"/>
                <a:sym typeface="Arial"/>
              </a:rPr>
              <a:t>recognising</a:t>
            </a:r>
            <a:r>
              <a:rPr lang="en-US" sz="1100" b="0" i="0" u="none" strike="noStrike" cap="none" dirty="0" smtClean="0">
                <a:solidFill>
                  <a:srgbClr val="000000"/>
                </a:solidFill>
                <a:effectLst/>
                <a:latin typeface="Arial"/>
                <a:ea typeface="Arial"/>
                <a:cs typeface="Arial"/>
                <a:sym typeface="Arial"/>
              </a:rPr>
              <a:t> their role within the </a:t>
            </a:r>
            <a:r>
              <a:rPr lang="en-US" sz="1100" b="0" i="0" u="none" strike="noStrike" cap="none" dirty="0" err="1" smtClean="0">
                <a:solidFill>
                  <a:srgbClr val="000000"/>
                </a:solidFill>
                <a:effectLst/>
                <a:latin typeface="Arial"/>
                <a:ea typeface="Arial"/>
                <a:cs typeface="Arial"/>
                <a:sym typeface="Arial"/>
              </a:rPr>
              <a:t>Zenzeleni</a:t>
            </a:r>
            <a:r>
              <a:rPr lang="en-US" sz="1100" b="0" i="0" u="none" strike="noStrike" cap="none" dirty="0" smtClean="0">
                <a:solidFill>
                  <a:srgbClr val="000000"/>
                </a:solidFill>
                <a:effectLst/>
                <a:latin typeface="Arial"/>
                <a:ea typeface="Arial"/>
                <a:cs typeface="Arial"/>
                <a:sym typeface="Arial"/>
              </a:rPr>
              <a:t> ecosystem. Another key focus area for </a:t>
            </a:r>
            <a:r>
              <a:rPr lang="en-US" sz="1100" b="0" i="0" u="none" strike="noStrike" cap="none" dirty="0" err="1" smtClean="0">
                <a:solidFill>
                  <a:srgbClr val="000000"/>
                </a:solidFill>
                <a:effectLst/>
                <a:latin typeface="Arial"/>
                <a:ea typeface="Arial"/>
                <a:cs typeface="Arial"/>
                <a:sym typeface="Arial"/>
              </a:rPr>
              <a:t>Zenzeleni</a:t>
            </a:r>
            <a:r>
              <a:rPr lang="en-US" sz="1100" b="0" i="0" u="none" strike="noStrike" cap="none" dirty="0" smtClean="0">
                <a:solidFill>
                  <a:srgbClr val="000000"/>
                </a:solidFill>
                <a:effectLst/>
                <a:latin typeface="Arial"/>
                <a:ea typeface="Arial"/>
                <a:cs typeface="Arial"/>
                <a:sym typeface="Arial"/>
              </a:rPr>
              <a:t> is defining its commons approach to managing its network infrastructure. </a:t>
            </a:r>
          </a:p>
          <a:p>
            <a:r>
              <a:rPr lang="en-US" sz="1100" b="0" i="0" u="none" strike="noStrike" cap="none" dirty="0" err="1" smtClean="0">
                <a:solidFill>
                  <a:srgbClr val="000000"/>
                </a:solidFill>
                <a:effectLst/>
                <a:latin typeface="Arial"/>
                <a:ea typeface="Arial"/>
                <a:cs typeface="Arial"/>
                <a:sym typeface="Arial"/>
              </a:rPr>
              <a:t>Zenzeleni</a:t>
            </a:r>
            <a:r>
              <a:rPr lang="en-US" sz="1100" b="0" i="0" u="none" strike="noStrike" cap="none" dirty="0" smtClean="0">
                <a:solidFill>
                  <a:srgbClr val="000000"/>
                </a:solidFill>
                <a:effectLst/>
                <a:latin typeface="Arial"/>
                <a:ea typeface="Arial"/>
                <a:cs typeface="Arial"/>
                <a:sym typeface="Arial"/>
              </a:rPr>
              <a:t> bases its management of the commons-pool-resource from the model developed by Guifi.net which services more than 34 000 active nodes. </a:t>
            </a:r>
            <a:r>
              <a:rPr lang="en-US" sz="1100" b="0" i="0" u="sng" strike="noStrike" cap="none" dirty="0" smtClean="0">
                <a:solidFill>
                  <a:srgbClr val="000000"/>
                </a:solidFill>
                <a:effectLst/>
                <a:latin typeface="Arial"/>
                <a:ea typeface="Arial"/>
                <a:cs typeface="Arial"/>
                <a:sym typeface="Arial"/>
                <a:hlinkClick r:id="rId3"/>
              </a:rPr>
              <a:t>http://www.guifi.net</a:t>
            </a:r>
            <a:r>
              <a:rPr lang="en-US" sz="1100" b="0" i="0" u="none" strike="noStrike" cap="none" dirty="0" smtClean="0">
                <a:solidFill>
                  <a:srgbClr val="000000"/>
                </a:solidFill>
                <a:effectLst/>
                <a:latin typeface="Arial"/>
                <a:ea typeface="Arial"/>
                <a:cs typeface="Arial"/>
                <a:sym typeface="Arial"/>
              </a:rPr>
              <a:t>www.guifi.net</a:t>
            </a:r>
          </a:p>
          <a:p>
            <a:endParaRPr lang="en-US" dirty="0"/>
          </a:p>
        </p:txBody>
      </p:sp>
    </p:spTree>
    <p:extLst>
      <p:ext uri="{BB962C8B-B14F-4D97-AF65-F5344CB8AC3E}">
        <p14:creationId xmlns:p14="http://schemas.microsoft.com/office/powerpoint/2010/main" val="158026732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r>
              <a:rPr lang="en-US" dirty="0" smtClean="0"/>
              <a:t>Governance, technical, sustainability</a:t>
            </a:r>
            <a:endParaRPr lang="en-US" dirty="0"/>
          </a:p>
        </p:txBody>
      </p:sp>
    </p:spTree>
    <p:extLst>
      <p:ext uri="{BB962C8B-B14F-4D97-AF65-F5344CB8AC3E}">
        <p14:creationId xmlns:p14="http://schemas.microsoft.com/office/powerpoint/2010/main" val="93988768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9"/>
        <p:cNvGrpSpPr/>
        <p:nvPr/>
      </p:nvGrpSpPr>
      <p:grpSpPr>
        <a:xfrm>
          <a:off x="0" y="0"/>
          <a:ext cx="0" cy="0"/>
          <a:chOff x="0" y="0"/>
          <a:chExt cx="0" cy="0"/>
        </a:xfrm>
      </p:grpSpPr>
      <p:sp>
        <p:nvSpPr>
          <p:cNvPr id="280" name="Shape 280"/>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81" name="Shape 281"/>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a:spcBef>
                <a:spcPts val="0"/>
              </a:spcBef>
              <a:spcAft>
                <a:spcPts val="0"/>
              </a:spcAft>
              <a:buNone/>
            </a:pPr>
            <a:r>
              <a:rPr lang="en" dirty="0" smtClean="0"/>
              <a:t>I</a:t>
            </a:r>
            <a:r>
              <a:rPr lang="en" baseline="0" dirty="0" smtClean="0"/>
              <a:t> want to end with two quotes from board members of the Zenzeleni Mankosi cooperative </a:t>
            </a:r>
            <a:r>
              <a:rPr lang="en" dirty="0" smtClean="0"/>
              <a:t>which </a:t>
            </a:r>
            <a:r>
              <a:rPr lang="en" dirty="0"/>
              <a:t>illustrates what drives us and why people in rural eastern cape have put 6 years to make this a reality.  </a:t>
            </a:r>
          </a:p>
          <a:p>
            <a:pPr marL="0" lvl="0" indent="0" algn="l">
              <a:spcBef>
                <a:spcPts val="0"/>
              </a:spcBef>
              <a:spcAft>
                <a:spcPts val="0"/>
              </a:spcAft>
              <a:buNone/>
            </a:pPr>
            <a:endParaRPr lang="en" dirty="0" smtClean="0"/>
          </a:p>
          <a:p>
            <a:pPr marL="0" lvl="0" indent="0" algn="l">
              <a:spcBef>
                <a:spcPts val="0"/>
              </a:spcBef>
              <a:spcAft>
                <a:spcPts val="0"/>
              </a:spcAft>
              <a:buNone/>
            </a:pPr>
            <a:endParaRPr dirty="0"/>
          </a:p>
        </p:txBody>
      </p:sp>
    </p:spTree>
    <p:extLst>
      <p:ext uri="{BB962C8B-B14F-4D97-AF65-F5344CB8AC3E}">
        <p14:creationId xmlns:p14="http://schemas.microsoft.com/office/powerpoint/2010/main" val="303986331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9"/>
        <p:cNvGrpSpPr/>
        <p:nvPr/>
      </p:nvGrpSpPr>
      <p:grpSpPr>
        <a:xfrm>
          <a:off x="0" y="0"/>
          <a:ext cx="0" cy="0"/>
          <a:chOff x="0" y="0"/>
          <a:chExt cx="0" cy="0"/>
        </a:xfrm>
      </p:grpSpPr>
      <p:sp>
        <p:nvSpPr>
          <p:cNvPr id="280" name="Shape 280"/>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81" name="Shape 281"/>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just" rtl="0">
              <a:spcBef>
                <a:spcPts val="0"/>
              </a:spcBef>
              <a:spcAft>
                <a:spcPts val="0"/>
              </a:spcAft>
              <a:buNone/>
            </a:pPr>
            <a:r>
              <a:rPr lang="en" dirty="0"/>
              <a:t>To end off I would like to share this quote from one of the Zenzeleni networks cooperative board member, David Lukhozi, which illustrates what drives us and why people in rural eastern cape have put 6 years to make this a reality.  </a:t>
            </a:r>
            <a:endParaRPr dirty="0"/>
          </a:p>
          <a:p>
            <a:pPr marL="0" lvl="0" indent="0" algn="just" rtl="0">
              <a:spcBef>
                <a:spcPts val="0"/>
              </a:spcBef>
              <a:spcAft>
                <a:spcPts val="0"/>
              </a:spcAft>
              <a:buNone/>
            </a:pPr>
            <a:endParaRPr dirty="0"/>
          </a:p>
          <a:p>
            <a:pPr marL="0" lvl="0" indent="0" algn="just" rtl="0">
              <a:spcBef>
                <a:spcPts val="0"/>
              </a:spcBef>
              <a:spcAft>
                <a:spcPts val="0"/>
              </a:spcAft>
              <a:buNone/>
            </a:pPr>
            <a:r>
              <a:rPr lang="en"/>
              <a:t>Thank you</a:t>
            </a:r>
            <a:endParaRPr dirty="0"/>
          </a:p>
        </p:txBody>
      </p:sp>
    </p:spTree>
    <p:extLst>
      <p:ext uri="{BB962C8B-B14F-4D97-AF65-F5344CB8AC3E}">
        <p14:creationId xmlns:p14="http://schemas.microsoft.com/office/powerpoint/2010/main" val="59394048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bg>
      <p:bgPr>
        <a:solidFill>
          <a:schemeClr val="dk1"/>
        </a:solidFill>
        <a:effectLst/>
      </p:bgPr>
    </p:bg>
    <p:spTree>
      <p:nvGrpSpPr>
        <p:cNvPr id="1" name="Shape 59"/>
        <p:cNvGrpSpPr/>
        <p:nvPr/>
      </p:nvGrpSpPr>
      <p:grpSpPr>
        <a:xfrm>
          <a:off x="0" y="0"/>
          <a:ext cx="0" cy="0"/>
          <a:chOff x="0" y="0"/>
          <a:chExt cx="0" cy="0"/>
        </a:xfrm>
      </p:grpSpPr>
      <p:cxnSp>
        <p:nvCxnSpPr>
          <p:cNvPr id="60" name="Shape 60"/>
          <p:cNvCxnSpPr/>
          <p:nvPr/>
        </p:nvCxnSpPr>
        <p:spPr>
          <a:xfrm>
            <a:off x="0" y="2998150"/>
            <a:ext cx="9144000" cy="0"/>
          </a:xfrm>
          <a:prstGeom prst="straightConnector1">
            <a:avLst/>
          </a:prstGeom>
          <a:noFill/>
          <a:ln w="19050" cap="flat" cmpd="sng">
            <a:solidFill>
              <a:schemeClr val="lt2"/>
            </a:solidFill>
            <a:prstDash val="solid"/>
            <a:round/>
            <a:headEnd type="none" w="sm" len="sm"/>
            <a:tailEnd type="none" w="sm" len="sm"/>
          </a:ln>
        </p:spPr>
      </p:cxnSp>
      <p:sp>
        <p:nvSpPr>
          <p:cNvPr id="61" name="Shape 61"/>
          <p:cNvSpPr txBox="1">
            <a:spLocks noGrp="1"/>
          </p:cNvSpPr>
          <p:nvPr>
            <p:ph type="title"/>
          </p:nvPr>
        </p:nvSpPr>
        <p:spPr>
          <a:xfrm>
            <a:off x="510450" y="2057400"/>
            <a:ext cx="8123100" cy="778800"/>
          </a:xfrm>
          <a:prstGeom prst="rect">
            <a:avLst/>
          </a:prstGeom>
        </p:spPr>
        <p:txBody>
          <a:bodyPr spcFirstLastPara="1" wrap="square" lIns="91425" tIns="91425" rIns="91425" bIns="91425" anchor="b" anchorCtr="0"/>
          <a:lstStyle>
            <a:lvl1pPr lvl="0" rtl="0">
              <a:spcBef>
                <a:spcPts val="0"/>
              </a:spcBef>
              <a:spcAft>
                <a:spcPts val="0"/>
              </a:spcAft>
              <a:buClr>
                <a:schemeClr val="lt1"/>
              </a:buClr>
              <a:buSzPts val="3600"/>
              <a:buNone/>
              <a:defRPr sz="3600">
                <a:solidFill>
                  <a:schemeClr val="lt1"/>
                </a:solidFill>
              </a:defRPr>
            </a:lvl1pPr>
            <a:lvl2pPr lvl="1" rtl="0">
              <a:spcBef>
                <a:spcPts val="0"/>
              </a:spcBef>
              <a:spcAft>
                <a:spcPts val="0"/>
              </a:spcAft>
              <a:buClr>
                <a:schemeClr val="lt1"/>
              </a:buClr>
              <a:buSzPts val="3600"/>
              <a:buNone/>
              <a:defRPr sz="3600">
                <a:solidFill>
                  <a:schemeClr val="lt1"/>
                </a:solidFill>
              </a:defRPr>
            </a:lvl2pPr>
            <a:lvl3pPr lvl="2" rtl="0">
              <a:spcBef>
                <a:spcPts val="0"/>
              </a:spcBef>
              <a:spcAft>
                <a:spcPts val="0"/>
              </a:spcAft>
              <a:buClr>
                <a:schemeClr val="lt1"/>
              </a:buClr>
              <a:buSzPts val="3600"/>
              <a:buNone/>
              <a:defRPr sz="3600">
                <a:solidFill>
                  <a:schemeClr val="lt1"/>
                </a:solidFill>
              </a:defRPr>
            </a:lvl3pPr>
            <a:lvl4pPr lvl="3" rtl="0">
              <a:spcBef>
                <a:spcPts val="0"/>
              </a:spcBef>
              <a:spcAft>
                <a:spcPts val="0"/>
              </a:spcAft>
              <a:buClr>
                <a:schemeClr val="lt1"/>
              </a:buClr>
              <a:buSzPts val="3600"/>
              <a:buNone/>
              <a:defRPr sz="3600">
                <a:solidFill>
                  <a:schemeClr val="lt1"/>
                </a:solidFill>
              </a:defRPr>
            </a:lvl4pPr>
            <a:lvl5pPr lvl="4" rtl="0">
              <a:spcBef>
                <a:spcPts val="0"/>
              </a:spcBef>
              <a:spcAft>
                <a:spcPts val="0"/>
              </a:spcAft>
              <a:buClr>
                <a:schemeClr val="lt1"/>
              </a:buClr>
              <a:buSzPts val="3600"/>
              <a:buNone/>
              <a:defRPr sz="3600">
                <a:solidFill>
                  <a:schemeClr val="lt1"/>
                </a:solidFill>
              </a:defRPr>
            </a:lvl5pPr>
            <a:lvl6pPr lvl="5" rtl="0">
              <a:spcBef>
                <a:spcPts val="0"/>
              </a:spcBef>
              <a:spcAft>
                <a:spcPts val="0"/>
              </a:spcAft>
              <a:buClr>
                <a:schemeClr val="lt1"/>
              </a:buClr>
              <a:buSzPts val="3600"/>
              <a:buNone/>
              <a:defRPr sz="3600">
                <a:solidFill>
                  <a:schemeClr val="lt1"/>
                </a:solidFill>
              </a:defRPr>
            </a:lvl6pPr>
            <a:lvl7pPr lvl="6" rtl="0">
              <a:spcBef>
                <a:spcPts val="0"/>
              </a:spcBef>
              <a:spcAft>
                <a:spcPts val="0"/>
              </a:spcAft>
              <a:buClr>
                <a:schemeClr val="lt1"/>
              </a:buClr>
              <a:buSzPts val="3600"/>
              <a:buNone/>
              <a:defRPr sz="3600">
                <a:solidFill>
                  <a:schemeClr val="lt1"/>
                </a:solidFill>
              </a:defRPr>
            </a:lvl7pPr>
            <a:lvl8pPr lvl="7" rtl="0">
              <a:spcBef>
                <a:spcPts val="0"/>
              </a:spcBef>
              <a:spcAft>
                <a:spcPts val="0"/>
              </a:spcAft>
              <a:buClr>
                <a:schemeClr val="lt1"/>
              </a:buClr>
              <a:buSzPts val="3600"/>
              <a:buNone/>
              <a:defRPr sz="3600">
                <a:solidFill>
                  <a:schemeClr val="lt1"/>
                </a:solidFill>
              </a:defRPr>
            </a:lvl8pPr>
            <a:lvl9pPr lvl="8" rtl="0">
              <a:spcBef>
                <a:spcPts val="0"/>
              </a:spcBef>
              <a:spcAft>
                <a:spcPts val="0"/>
              </a:spcAft>
              <a:buClr>
                <a:schemeClr val="lt1"/>
              </a:buClr>
              <a:buSzPts val="3600"/>
              <a:buNone/>
              <a:defRPr sz="3600">
                <a:solidFill>
                  <a:schemeClr val="lt1"/>
                </a:solidFill>
              </a:defRPr>
            </a:lvl9pPr>
          </a:lstStyle>
          <a:p>
            <a:endParaRPr/>
          </a:p>
        </p:txBody>
      </p:sp>
      <p:sp>
        <p:nvSpPr>
          <p:cNvPr id="62" name="Shape 62"/>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rtl="0">
              <a:buNone/>
              <a:defRPr>
                <a:solidFill>
                  <a:schemeClr val="lt1"/>
                </a:solidFill>
              </a:defRPr>
            </a:lvl1pPr>
            <a:lvl2pPr lvl="1" rtl="0">
              <a:buNone/>
              <a:defRPr>
                <a:solidFill>
                  <a:schemeClr val="lt1"/>
                </a:solidFill>
              </a:defRPr>
            </a:lvl2pPr>
            <a:lvl3pPr lvl="2" rtl="0">
              <a:buNone/>
              <a:defRPr>
                <a:solidFill>
                  <a:schemeClr val="lt1"/>
                </a:solidFill>
              </a:defRPr>
            </a:lvl3pPr>
            <a:lvl4pPr lvl="3" rtl="0">
              <a:buNone/>
              <a:defRPr>
                <a:solidFill>
                  <a:schemeClr val="lt1"/>
                </a:solidFill>
              </a:defRPr>
            </a:lvl4pPr>
            <a:lvl5pPr lvl="4" rtl="0">
              <a:buNone/>
              <a:defRPr>
                <a:solidFill>
                  <a:schemeClr val="lt1"/>
                </a:solidFill>
              </a:defRPr>
            </a:lvl5pPr>
            <a:lvl6pPr lvl="5" rtl="0">
              <a:buNone/>
              <a:defRPr>
                <a:solidFill>
                  <a:schemeClr val="lt1"/>
                </a:solidFill>
              </a:defRPr>
            </a:lvl6pPr>
            <a:lvl7pPr lvl="6" rtl="0">
              <a:buNone/>
              <a:defRPr>
                <a:solidFill>
                  <a:schemeClr val="lt1"/>
                </a:solidFill>
              </a:defRPr>
            </a:lvl7pPr>
            <a:lvl8pPr lvl="7" rtl="0">
              <a:buNone/>
              <a:defRPr>
                <a:solidFill>
                  <a:schemeClr val="lt1"/>
                </a:solidFill>
              </a:defRPr>
            </a:lvl8pPr>
            <a:lvl9pPr lvl="8" rtl="0">
              <a:buNone/>
              <a:defRPr>
                <a:solidFill>
                  <a:schemeClr val="lt1"/>
                </a:solidFill>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63"/>
        <p:cNvGrpSpPr/>
        <p:nvPr/>
      </p:nvGrpSpPr>
      <p:grpSpPr>
        <a:xfrm>
          <a:off x="0" y="0"/>
          <a:ext cx="0" cy="0"/>
          <a:chOff x="0" y="0"/>
          <a:chExt cx="0" cy="0"/>
        </a:xfrm>
      </p:grpSpPr>
      <p:sp>
        <p:nvSpPr>
          <p:cNvPr id="64" name="Shape 64"/>
          <p:cNvSpPr/>
          <p:nvPr/>
        </p:nvSpPr>
        <p:spPr>
          <a:xfrm>
            <a:off x="0" y="5045700"/>
            <a:ext cx="9144000" cy="97800"/>
          </a:xfrm>
          <a:prstGeom prst="rect">
            <a:avLst/>
          </a:prstGeom>
          <a:solidFill>
            <a:schemeClr val="lt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65" name="Shape 65"/>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lstStyle>
            <a:lvl1pPr lvl="0" rtl="0">
              <a:spcBef>
                <a:spcPts val="0"/>
              </a:spcBef>
              <a:spcAft>
                <a:spcPts val="0"/>
              </a:spcAft>
              <a:buSzPts val="2800"/>
              <a:buNone/>
              <a:defRPr/>
            </a:lvl1pPr>
            <a:lvl2pPr lvl="1" rtl="0">
              <a:spcBef>
                <a:spcPts val="0"/>
              </a:spcBef>
              <a:spcAft>
                <a:spcPts val="0"/>
              </a:spcAft>
              <a:buSzPts val="2800"/>
              <a:buNone/>
              <a:defRPr/>
            </a:lvl2pPr>
            <a:lvl3pPr lvl="2" rtl="0">
              <a:spcBef>
                <a:spcPts val="0"/>
              </a:spcBef>
              <a:spcAft>
                <a:spcPts val="0"/>
              </a:spcAft>
              <a:buSzPts val="2800"/>
              <a:buNone/>
              <a:defRPr/>
            </a:lvl3pPr>
            <a:lvl4pPr lvl="3" rtl="0">
              <a:spcBef>
                <a:spcPts val="0"/>
              </a:spcBef>
              <a:spcAft>
                <a:spcPts val="0"/>
              </a:spcAft>
              <a:buSzPts val="2800"/>
              <a:buNone/>
              <a:defRPr/>
            </a:lvl4pPr>
            <a:lvl5pPr lvl="4" rtl="0">
              <a:spcBef>
                <a:spcPts val="0"/>
              </a:spcBef>
              <a:spcAft>
                <a:spcPts val="0"/>
              </a:spcAft>
              <a:buSzPts val="2800"/>
              <a:buNone/>
              <a:defRPr/>
            </a:lvl5pPr>
            <a:lvl6pPr lvl="5" rtl="0">
              <a:spcBef>
                <a:spcPts val="0"/>
              </a:spcBef>
              <a:spcAft>
                <a:spcPts val="0"/>
              </a:spcAft>
              <a:buSzPts val="2800"/>
              <a:buNone/>
              <a:defRPr/>
            </a:lvl6pPr>
            <a:lvl7pPr lvl="6" rtl="0">
              <a:spcBef>
                <a:spcPts val="0"/>
              </a:spcBef>
              <a:spcAft>
                <a:spcPts val="0"/>
              </a:spcAft>
              <a:buSzPts val="2800"/>
              <a:buNone/>
              <a:defRPr/>
            </a:lvl7pPr>
            <a:lvl8pPr lvl="7" rtl="0">
              <a:spcBef>
                <a:spcPts val="0"/>
              </a:spcBef>
              <a:spcAft>
                <a:spcPts val="0"/>
              </a:spcAft>
              <a:buSzPts val="2800"/>
              <a:buNone/>
              <a:defRPr/>
            </a:lvl8pPr>
            <a:lvl9pPr lvl="8" rtl="0">
              <a:spcBef>
                <a:spcPts val="0"/>
              </a:spcBef>
              <a:spcAft>
                <a:spcPts val="0"/>
              </a:spcAft>
              <a:buSzPts val="2800"/>
              <a:buNone/>
              <a:defRPr/>
            </a:lvl9pPr>
          </a:lstStyle>
          <a:p>
            <a:endParaRPr/>
          </a:p>
        </p:txBody>
      </p:sp>
      <p:sp>
        <p:nvSpPr>
          <p:cNvPr id="66" name="Shape 66"/>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lstStyle>
            <a:lvl1pPr marL="457200" lvl="0" indent="-342900" rtl="0">
              <a:spcBef>
                <a:spcPts val="0"/>
              </a:spcBef>
              <a:spcAft>
                <a:spcPts val="0"/>
              </a:spcAft>
              <a:buSzPts val="1800"/>
              <a:buChar char="●"/>
              <a:defRPr/>
            </a:lvl1pPr>
            <a:lvl2pPr marL="914400" lvl="1" indent="-317500" rtl="0">
              <a:spcBef>
                <a:spcPts val="1600"/>
              </a:spcBef>
              <a:spcAft>
                <a:spcPts val="0"/>
              </a:spcAft>
              <a:buSzPts val="1400"/>
              <a:buChar char="○"/>
              <a:defRPr/>
            </a:lvl2pPr>
            <a:lvl3pPr marL="1371600" lvl="2" indent="-317500" rtl="0">
              <a:spcBef>
                <a:spcPts val="1600"/>
              </a:spcBef>
              <a:spcAft>
                <a:spcPts val="0"/>
              </a:spcAft>
              <a:buSzPts val="1400"/>
              <a:buChar char="■"/>
              <a:defRPr/>
            </a:lvl3pPr>
            <a:lvl4pPr marL="1828800" lvl="3" indent="-317500" rtl="0">
              <a:spcBef>
                <a:spcPts val="1600"/>
              </a:spcBef>
              <a:spcAft>
                <a:spcPts val="0"/>
              </a:spcAft>
              <a:buSzPts val="1400"/>
              <a:buChar char="●"/>
              <a:defRPr/>
            </a:lvl4pPr>
            <a:lvl5pPr marL="2286000" lvl="4" indent="-317500" rtl="0">
              <a:spcBef>
                <a:spcPts val="1600"/>
              </a:spcBef>
              <a:spcAft>
                <a:spcPts val="0"/>
              </a:spcAft>
              <a:buSzPts val="1400"/>
              <a:buChar char="○"/>
              <a:defRPr/>
            </a:lvl5pPr>
            <a:lvl6pPr marL="2743200" lvl="5" indent="-317500" rtl="0">
              <a:spcBef>
                <a:spcPts val="1600"/>
              </a:spcBef>
              <a:spcAft>
                <a:spcPts val="0"/>
              </a:spcAft>
              <a:buSzPts val="1400"/>
              <a:buChar char="■"/>
              <a:defRPr/>
            </a:lvl6pPr>
            <a:lvl7pPr marL="3200400" lvl="6" indent="-317500" rtl="0">
              <a:spcBef>
                <a:spcPts val="1600"/>
              </a:spcBef>
              <a:spcAft>
                <a:spcPts val="0"/>
              </a:spcAft>
              <a:buSzPts val="1400"/>
              <a:buChar char="●"/>
              <a:defRPr/>
            </a:lvl7pPr>
            <a:lvl8pPr marL="3657600" lvl="7" indent="-317500" rtl="0">
              <a:spcBef>
                <a:spcPts val="1600"/>
              </a:spcBef>
              <a:spcAft>
                <a:spcPts val="0"/>
              </a:spcAft>
              <a:buSzPts val="1400"/>
              <a:buChar char="○"/>
              <a:defRPr/>
            </a:lvl8pPr>
            <a:lvl9pPr marL="4114800" lvl="8" indent="-317500" rtl="0">
              <a:spcBef>
                <a:spcPts val="1600"/>
              </a:spcBef>
              <a:spcAft>
                <a:spcPts val="1600"/>
              </a:spcAft>
              <a:buSzPts val="1400"/>
              <a:buChar char="■"/>
              <a:defRPr/>
            </a:lvl9pPr>
          </a:lstStyle>
          <a:p>
            <a:endParaRPr/>
          </a:p>
        </p:txBody>
      </p:sp>
      <p:sp>
        <p:nvSpPr>
          <p:cNvPr id="67" name="Shape 67"/>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two columns" type="twoColTx">
  <p:cSld name="TITLE_AND_TWO_COLUMNS">
    <p:spTree>
      <p:nvGrpSpPr>
        <p:cNvPr id="1" name="Shape 68"/>
        <p:cNvGrpSpPr/>
        <p:nvPr/>
      </p:nvGrpSpPr>
      <p:grpSpPr>
        <a:xfrm>
          <a:off x="0" y="0"/>
          <a:ext cx="0" cy="0"/>
          <a:chOff x="0" y="0"/>
          <a:chExt cx="0" cy="0"/>
        </a:xfrm>
      </p:grpSpPr>
      <p:sp>
        <p:nvSpPr>
          <p:cNvPr id="69" name="Shape 69"/>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lstStyle>
            <a:lvl1pPr lvl="0" rtl="0">
              <a:spcBef>
                <a:spcPts val="0"/>
              </a:spcBef>
              <a:spcAft>
                <a:spcPts val="0"/>
              </a:spcAft>
              <a:buSzPts val="2800"/>
              <a:buNone/>
              <a:defRPr/>
            </a:lvl1pPr>
            <a:lvl2pPr lvl="1" rtl="0">
              <a:spcBef>
                <a:spcPts val="0"/>
              </a:spcBef>
              <a:spcAft>
                <a:spcPts val="0"/>
              </a:spcAft>
              <a:buSzPts val="2800"/>
              <a:buNone/>
              <a:defRPr/>
            </a:lvl2pPr>
            <a:lvl3pPr lvl="2" rtl="0">
              <a:spcBef>
                <a:spcPts val="0"/>
              </a:spcBef>
              <a:spcAft>
                <a:spcPts val="0"/>
              </a:spcAft>
              <a:buSzPts val="2800"/>
              <a:buNone/>
              <a:defRPr/>
            </a:lvl3pPr>
            <a:lvl4pPr lvl="3" rtl="0">
              <a:spcBef>
                <a:spcPts val="0"/>
              </a:spcBef>
              <a:spcAft>
                <a:spcPts val="0"/>
              </a:spcAft>
              <a:buSzPts val="2800"/>
              <a:buNone/>
              <a:defRPr/>
            </a:lvl4pPr>
            <a:lvl5pPr lvl="4" rtl="0">
              <a:spcBef>
                <a:spcPts val="0"/>
              </a:spcBef>
              <a:spcAft>
                <a:spcPts val="0"/>
              </a:spcAft>
              <a:buSzPts val="2800"/>
              <a:buNone/>
              <a:defRPr/>
            </a:lvl5pPr>
            <a:lvl6pPr lvl="5" rtl="0">
              <a:spcBef>
                <a:spcPts val="0"/>
              </a:spcBef>
              <a:spcAft>
                <a:spcPts val="0"/>
              </a:spcAft>
              <a:buSzPts val="2800"/>
              <a:buNone/>
              <a:defRPr/>
            </a:lvl6pPr>
            <a:lvl7pPr lvl="6" rtl="0">
              <a:spcBef>
                <a:spcPts val="0"/>
              </a:spcBef>
              <a:spcAft>
                <a:spcPts val="0"/>
              </a:spcAft>
              <a:buSzPts val="2800"/>
              <a:buNone/>
              <a:defRPr/>
            </a:lvl7pPr>
            <a:lvl8pPr lvl="7" rtl="0">
              <a:spcBef>
                <a:spcPts val="0"/>
              </a:spcBef>
              <a:spcAft>
                <a:spcPts val="0"/>
              </a:spcAft>
              <a:buSzPts val="2800"/>
              <a:buNone/>
              <a:defRPr/>
            </a:lvl8pPr>
            <a:lvl9pPr lvl="8" rtl="0">
              <a:spcBef>
                <a:spcPts val="0"/>
              </a:spcBef>
              <a:spcAft>
                <a:spcPts val="0"/>
              </a:spcAft>
              <a:buSzPts val="2800"/>
              <a:buNone/>
              <a:defRPr/>
            </a:lvl9pPr>
          </a:lstStyle>
          <a:p>
            <a:endParaRPr/>
          </a:p>
        </p:txBody>
      </p:sp>
      <p:sp>
        <p:nvSpPr>
          <p:cNvPr id="70" name="Shape 70"/>
          <p:cNvSpPr txBox="1">
            <a:spLocks noGrp="1"/>
          </p:cNvSpPr>
          <p:nvPr>
            <p:ph type="body" idx="1"/>
          </p:nvPr>
        </p:nvSpPr>
        <p:spPr>
          <a:xfrm>
            <a:off x="311700" y="1152475"/>
            <a:ext cx="3999900" cy="3416400"/>
          </a:xfrm>
          <a:prstGeom prst="rect">
            <a:avLst/>
          </a:prstGeom>
        </p:spPr>
        <p:txBody>
          <a:bodyPr spcFirstLastPara="1" wrap="square" lIns="91425" tIns="91425" rIns="91425" bIns="91425" anchor="t" anchorCtr="0"/>
          <a:lstStyle>
            <a:lvl1pPr marL="457200" lvl="0" indent="-317500" rtl="0">
              <a:spcBef>
                <a:spcPts val="0"/>
              </a:spcBef>
              <a:spcAft>
                <a:spcPts val="0"/>
              </a:spcAft>
              <a:buSzPts val="1400"/>
              <a:buChar char="●"/>
              <a:defRPr sz="1400"/>
            </a:lvl1pPr>
            <a:lvl2pPr marL="914400" lvl="1" indent="-304800" rtl="0">
              <a:spcBef>
                <a:spcPts val="1600"/>
              </a:spcBef>
              <a:spcAft>
                <a:spcPts val="0"/>
              </a:spcAft>
              <a:buSzPts val="1200"/>
              <a:buChar char="○"/>
              <a:defRPr sz="1200"/>
            </a:lvl2pPr>
            <a:lvl3pPr marL="1371600" lvl="2" indent="-304800" rtl="0">
              <a:spcBef>
                <a:spcPts val="1600"/>
              </a:spcBef>
              <a:spcAft>
                <a:spcPts val="0"/>
              </a:spcAft>
              <a:buSzPts val="1200"/>
              <a:buChar char="■"/>
              <a:defRPr sz="1200"/>
            </a:lvl3pPr>
            <a:lvl4pPr marL="1828800" lvl="3" indent="-304800" rtl="0">
              <a:spcBef>
                <a:spcPts val="1600"/>
              </a:spcBef>
              <a:spcAft>
                <a:spcPts val="0"/>
              </a:spcAft>
              <a:buSzPts val="1200"/>
              <a:buChar char="●"/>
              <a:defRPr sz="1200"/>
            </a:lvl4pPr>
            <a:lvl5pPr marL="2286000" lvl="4" indent="-304800" rtl="0">
              <a:spcBef>
                <a:spcPts val="1600"/>
              </a:spcBef>
              <a:spcAft>
                <a:spcPts val="0"/>
              </a:spcAft>
              <a:buSzPts val="1200"/>
              <a:buChar char="○"/>
              <a:defRPr sz="1200"/>
            </a:lvl5pPr>
            <a:lvl6pPr marL="2743200" lvl="5" indent="-304800" rtl="0">
              <a:spcBef>
                <a:spcPts val="1600"/>
              </a:spcBef>
              <a:spcAft>
                <a:spcPts val="0"/>
              </a:spcAft>
              <a:buSzPts val="1200"/>
              <a:buChar char="■"/>
              <a:defRPr sz="1200"/>
            </a:lvl6pPr>
            <a:lvl7pPr marL="3200400" lvl="6" indent="-304800" rtl="0">
              <a:spcBef>
                <a:spcPts val="1600"/>
              </a:spcBef>
              <a:spcAft>
                <a:spcPts val="0"/>
              </a:spcAft>
              <a:buSzPts val="1200"/>
              <a:buChar char="●"/>
              <a:defRPr sz="1200"/>
            </a:lvl7pPr>
            <a:lvl8pPr marL="3657600" lvl="7" indent="-304800" rtl="0">
              <a:spcBef>
                <a:spcPts val="1600"/>
              </a:spcBef>
              <a:spcAft>
                <a:spcPts val="0"/>
              </a:spcAft>
              <a:buSzPts val="1200"/>
              <a:buChar char="○"/>
              <a:defRPr sz="1200"/>
            </a:lvl8pPr>
            <a:lvl9pPr marL="4114800" lvl="8" indent="-304800" rtl="0">
              <a:spcBef>
                <a:spcPts val="1600"/>
              </a:spcBef>
              <a:spcAft>
                <a:spcPts val="1600"/>
              </a:spcAft>
              <a:buSzPts val="1200"/>
              <a:buChar char="■"/>
              <a:defRPr sz="1200"/>
            </a:lvl9pPr>
          </a:lstStyle>
          <a:p>
            <a:endParaRPr/>
          </a:p>
        </p:txBody>
      </p:sp>
      <p:sp>
        <p:nvSpPr>
          <p:cNvPr id="71" name="Shape 71"/>
          <p:cNvSpPr txBox="1">
            <a:spLocks noGrp="1"/>
          </p:cNvSpPr>
          <p:nvPr>
            <p:ph type="body" idx="2"/>
          </p:nvPr>
        </p:nvSpPr>
        <p:spPr>
          <a:xfrm>
            <a:off x="4832400" y="1152475"/>
            <a:ext cx="3999900" cy="3416400"/>
          </a:xfrm>
          <a:prstGeom prst="rect">
            <a:avLst/>
          </a:prstGeom>
        </p:spPr>
        <p:txBody>
          <a:bodyPr spcFirstLastPara="1" wrap="square" lIns="91425" tIns="91425" rIns="91425" bIns="91425" anchor="t" anchorCtr="0"/>
          <a:lstStyle>
            <a:lvl1pPr marL="457200" lvl="0" indent="-317500" rtl="0">
              <a:spcBef>
                <a:spcPts val="0"/>
              </a:spcBef>
              <a:spcAft>
                <a:spcPts val="0"/>
              </a:spcAft>
              <a:buSzPts val="1400"/>
              <a:buChar char="●"/>
              <a:defRPr sz="1400"/>
            </a:lvl1pPr>
            <a:lvl2pPr marL="914400" lvl="1" indent="-304800" rtl="0">
              <a:spcBef>
                <a:spcPts val="1600"/>
              </a:spcBef>
              <a:spcAft>
                <a:spcPts val="0"/>
              </a:spcAft>
              <a:buSzPts val="1200"/>
              <a:buChar char="○"/>
              <a:defRPr sz="1200"/>
            </a:lvl2pPr>
            <a:lvl3pPr marL="1371600" lvl="2" indent="-304800" rtl="0">
              <a:spcBef>
                <a:spcPts val="1600"/>
              </a:spcBef>
              <a:spcAft>
                <a:spcPts val="0"/>
              </a:spcAft>
              <a:buSzPts val="1200"/>
              <a:buChar char="■"/>
              <a:defRPr sz="1200"/>
            </a:lvl3pPr>
            <a:lvl4pPr marL="1828800" lvl="3" indent="-304800" rtl="0">
              <a:spcBef>
                <a:spcPts val="1600"/>
              </a:spcBef>
              <a:spcAft>
                <a:spcPts val="0"/>
              </a:spcAft>
              <a:buSzPts val="1200"/>
              <a:buChar char="●"/>
              <a:defRPr sz="1200"/>
            </a:lvl4pPr>
            <a:lvl5pPr marL="2286000" lvl="4" indent="-304800" rtl="0">
              <a:spcBef>
                <a:spcPts val="1600"/>
              </a:spcBef>
              <a:spcAft>
                <a:spcPts val="0"/>
              </a:spcAft>
              <a:buSzPts val="1200"/>
              <a:buChar char="○"/>
              <a:defRPr sz="1200"/>
            </a:lvl5pPr>
            <a:lvl6pPr marL="2743200" lvl="5" indent="-304800" rtl="0">
              <a:spcBef>
                <a:spcPts val="1600"/>
              </a:spcBef>
              <a:spcAft>
                <a:spcPts val="0"/>
              </a:spcAft>
              <a:buSzPts val="1200"/>
              <a:buChar char="■"/>
              <a:defRPr sz="1200"/>
            </a:lvl6pPr>
            <a:lvl7pPr marL="3200400" lvl="6" indent="-304800" rtl="0">
              <a:spcBef>
                <a:spcPts val="1600"/>
              </a:spcBef>
              <a:spcAft>
                <a:spcPts val="0"/>
              </a:spcAft>
              <a:buSzPts val="1200"/>
              <a:buChar char="●"/>
              <a:defRPr sz="1200"/>
            </a:lvl7pPr>
            <a:lvl8pPr marL="3657600" lvl="7" indent="-304800" rtl="0">
              <a:spcBef>
                <a:spcPts val="1600"/>
              </a:spcBef>
              <a:spcAft>
                <a:spcPts val="0"/>
              </a:spcAft>
              <a:buSzPts val="1200"/>
              <a:buChar char="○"/>
              <a:defRPr sz="1200"/>
            </a:lvl8pPr>
            <a:lvl9pPr marL="4114800" lvl="8" indent="-304800" rtl="0">
              <a:spcBef>
                <a:spcPts val="1600"/>
              </a:spcBef>
              <a:spcAft>
                <a:spcPts val="1600"/>
              </a:spcAft>
              <a:buSzPts val="1200"/>
              <a:buChar char="■"/>
              <a:defRPr sz="1200"/>
            </a:lvl9pPr>
          </a:lstStyle>
          <a:p>
            <a:endParaRPr/>
          </a:p>
        </p:txBody>
      </p:sp>
      <p:sp>
        <p:nvSpPr>
          <p:cNvPr id="72" name="Shape 72"/>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One column text">
  <p:cSld name="ONE_COLUMN_TEXT">
    <p:spTree>
      <p:nvGrpSpPr>
        <p:cNvPr id="1" name="Shape 76"/>
        <p:cNvGrpSpPr/>
        <p:nvPr/>
      </p:nvGrpSpPr>
      <p:grpSpPr>
        <a:xfrm>
          <a:off x="0" y="0"/>
          <a:ext cx="0" cy="0"/>
          <a:chOff x="0" y="0"/>
          <a:chExt cx="0" cy="0"/>
        </a:xfrm>
      </p:grpSpPr>
      <p:sp>
        <p:nvSpPr>
          <p:cNvPr id="77" name="Shape 77"/>
          <p:cNvSpPr txBox="1">
            <a:spLocks noGrp="1"/>
          </p:cNvSpPr>
          <p:nvPr>
            <p:ph type="title"/>
          </p:nvPr>
        </p:nvSpPr>
        <p:spPr>
          <a:xfrm>
            <a:off x="311700" y="555600"/>
            <a:ext cx="2808000" cy="755700"/>
          </a:xfrm>
          <a:prstGeom prst="rect">
            <a:avLst/>
          </a:prstGeom>
        </p:spPr>
        <p:txBody>
          <a:bodyPr spcFirstLastPara="1" wrap="square" lIns="91425" tIns="91425" rIns="91425" bIns="91425" anchor="b" anchorCtr="0"/>
          <a:lstStyle>
            <a:lvl1pPr lvl="0" rtl="0">
              <a:spcBef>
                <a:spcPts val="0"/>
              </a:spcBef>
              <a:spcAft>
                <a:spcPts val="0"/>
              </a:spcAft>
              <a:buSzPts val="2400"/>
              <a:buNone/>
              <a:defRPr sz="2400"/>
            </a:lvl1pPr>
            <a:lvl2pPr lvl="1" rtl="0">
              <a:spcBef>
                <a:spcPts val="0"/>
              </a:spcBef>
              <a:spcAft>
                <a:spcPts val="0"/>
              </a:spcAft>
              <a:buSzPts val="2400"/>
              <a:buNone/>
              <a:defRPr sz="2400"/>
            </a:lvl2pPr>
            <a:lvl3pPr lvl="2" rtl="0">
              <a:spcBef>
                <a:spcPts val="0"/>
              </a:spcBef>
              <a:spcAft>
                <a:spcPts val="0"/>
              </a:spcAft>
              <a:buSzPts val="2400"/>
              <a:buNone/>
              <a:defRPr sz="2400"/>
            </a:lvl3pPr>
            <a:lvl4pPr lvl="3" rtl="0">
              <a:spcBef>
                <a:spcPts val="0"/>
              </a:spcBef>
              <a:spcAft>
                <a:spcPts val="0"/>
              </a:spcAft>
              <a:buSzPts val="2400"/>
              <a:buNone/>
              <a:defRPr sz="2400"/>
            </a:lvl4pPr>
            <a:lvl5pPr lvl="4" rtl="0">
              <a:spcBef>
                <a:spcPts val="0"/>
              </a:spcBef>
              <a:spcAft>
                <a:spcPts val="0"/>
              </a:spcAft>
              <a:buSzPts val="2400"/>
              <a:buNone/>
              <a:defRPr sz="2400"/>
            </a:lvl5pPr>
            <a:lvl6pPr lvl="5" rtl="0">
              <a:spcBef>
                <a:spcPts val="0"/>
              </a:spcBef>
              <a:spcAft>
                <a:spcPts val="0"/>
              </a:spcAft>
              <a:buSzPts val="2400"/>
              <a:buNone/>
              <a:defRPr sz="2400"/>
            </a:lvl6pPr>
            <a:lvl7pPr lvl="6" rtl="0">
              <a:spcBef>
                <a:spcPts val="0"/>
              </a:spcBef>
              <a:spcAft>
                <a:spcPts val="0"/>
              </a:spcAft>
              <a:buSzPts val="2400"/>
              <a:buNone/>
              <a:defRPr sz="2400"/>
            </a:lvl7pPr>
            <a:lvl8pPr lvl="7" rtl="0">
              <a:spcBef>
                <a:spcPts val="0"/>
              </a:spcBef>
              <a:spcAft>
                <a:spcPts val="0"/>
              </a:spcAft>
              <a:buSzPts val="2400"/>
              <a:buNone/>
              <a:defRPr sz="2400"/>
            </a:lvl8pPr>
            <a:lvl9pPr lvl="8" rtl="0">
              <a:spcBef>
                <a:spcPts val="0"/>
              </a:spcBef>
              <a:spcAft>
                <a:spcPts val="0"/>
              </a:spcAft>
              <a:buSzPts val="2400"/>
              <a:buNone/>
              <a:defRPr sz="2400"/>
            </a:lvl9pPr>
          </a:lstStyle>
          <a:p>
            <a:endParaRPr/>
          </a:p>
        </p:txBody>
      </p:sp>
      <p:sp>
        <p:nvSpPr>
          <p:cNvPr id="78" name="Shape 78"/>
          <p:cNvSpPr txBox="1">
            <a:spLocks noGrp="1"/>
          </p:cNvSpPr>
          <p:nvPr>
            <p:ph type="body" idx="1"/>
          </p:nvPr>
        </p:nvSpPr>
        <p:spPr>
          <a:xfrm>
            <a:off x="311700" y="1389600"/>
            <a:ext cx="2808000" cy="3179400"/>
          </a:xfrm>
          <a:prstGeom prst="rect">
            <a:avLst/>
          </a:prstGeom>
        </p:spPr>
        <p:txBody>
          <a:bodyPr spcFirstLastPara="1" wrap="square" lIns="91425" tIns="91425" rIns="91425" bIns="91425" anchor="t" anchorCtr="0"/>
          <a:lstStyle>
            <a:lvl1pPr marL="457200" lvl="0" indent="-304800" rtl="0">
              <a:spcBef>
                <a:spcPts val="0"/>
              </a:spcBef>
              <a:spcAft>
                <a:spcPts val="0"/>
              </a:spcAft>
              <a:buSzPts val="1200"/>
              <a:buChar char="●"/>
              <a:defRPr sz="1200"/>
            </a:lvl1pPr>
            <a:lvl2pPr marL="914400" lvl="1" indent="-304800" rtl="0">
              <a:spcBef>
                <a:spcPts val="1600"/>
              </a:spcBef>
              <a:spcAft>
                <a:spcPts val="0"/>
              </a:spcAft>
              <a:buSzPts val="1200"/>
              <a:buChar char="○"/>
              <a:defRPr sz="1200"/>
            </a:lvl2pPr>
            <a:lvl3pPr marL="1371600" lvl="2" indent="-304800" rtl="0">
              <a:spcBef>
                <a:spcPts val="1600"/>
              </a:spcBef>
              <a:spcAft>
                <a:spcPts val="0"/>
              </a:spcAft>
              <a:buSzPts val="1200"/>
              <a:buChar char="■"/>
              <a:defRPr sz="1200"/>
            </a:lvl3pPr>
            <a:lvl4pPr marL="1828800" lvl="3" indent="-304800" rtl="0">
              <a:spcBef>
                <a:spcPts val="1600"/>
              </a:spcBef>
              <a:spcAft>
                <a:spcPts val="0"/>
              </a:spcAft>
              <a:buSzPts val="1200"/>
              <a:buChar char="●"/>
              <a:defRPr sz="1200"/>
            </a:lvl4pPr>
            <a:lvl5pPr marL="2286000" lvl="4" indent="-304800" rtl="0">
              <a:spcBef>
                <a:spcPts val="1600"/>
              </a:spcBef>
              <a:spcAft>
                <a:spcPts val="0"/>
              </a:spcAft>
              <a:buSzPts val="1200"/>
              <a:buChar char="○"/>
              <a:defRPr sz="1200"/>
            </a:lvl5pPr>
            <a:lvl6pPr marL="2743200" lvl="5" indent="-304800" rtl="0">
              <a:spcBef>
                <a:spcPts val="1600"/>
              </a:spcBef>
              <a:spcAft>
                <a:spcPts val="0"/>
              </a:spcAft>
              <a:buSzPts val="1200"/>
              <a:buChar char="■"/>
              <a:defRPr sz="1200"/>
            </a:lvl6pPr>
            <a:lvl7pPr marL="3200400" lvl="6" indent="-304800" rtl="0">
              <a:spcBef>
                <a:spcPts val="1600"/>
              </a:spcBef>
              <a:spcAft>
                <a:spcPts val="0"/>
              </a:spcAft>
              <a:buSzPts val="1200"/>
              <a:buChar char="●"/>
              <a:defRPr sz="1200"/>
            </a:lvl7pPr>
            <a:lvl8pPr marL="3657600" lvl="7" indent="-304800" rtl="0">
              <a:spcBef>
                <a:spcPts val="1600"/>
              </a:spcBef>
              <a:spcAft>
                <a:spcPts val="0"/>
              </a:spcAft>
              <a:buSzPts val="1200"/>
              <a:buChar char="○"/>
              <a:defRPr sz="1200"/>
            </a:lvl8pPr>
            <a:lvl9pPr marL="4114800" lvl="8" indent="-304800" rtl="0">
              <a:spcBef>
                <a:spcPts val="1600"/>
              </a:spcBef>
              <a:spcAft>
                <a:spcPts val="1600"/>
              </a:spcAft>
              <a:buSzPts val="1200"/>
              <a:buChar char="■"/>
              <a:defRPr sz="1200"/>
            </a:lvl9pPr>
          </a:lstStyle>
          <a:p>
            <a:endParaRPr/>
          </a:p>
        </p:txBody>
      </p:sp>
      <p:sp>
        <p:nvSpPr>
          <p:cNvPr id="79" name="Shape 79"/>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Main point">
  <p:cSld name="MAIN_POINT">
    <p:bg>
      <p:bgPr>
        <a:solidFill>
          <a:schemeClr val="lt2"/>
        </a:solidFill>
        <a:effectLst/>
      </p:bgPr>
    </p:bg>
    <p:spTree>
      <p:nvGrpSpPr>
        <p:cNvPr id="1" name="Shape 80"/>
        <p:cNvGrpSpPr/>
        <p:nvPr/>
      </p:nvGrpSpPr>
      <p:grpSpPr>
        <a:xfrm>
          <a:off x="0" y="0"/>
          <a:ext cx="0" cy="0"/>
          <a:chOff x="0" y="0"/>
          <a:chExt cx="0" cy="0"/>
        </a:xfrm>
      </p:grpSpPr>
      <p:sp>
        <p:nvSpPr>
          <p:cNvPr id="81" name="Shape 81"/>
          <p:cNvSpPr txBox="1">
            <a:spLocks noGrp="1"/>
          </p:cNvSpPr>
          <p:nvPr>
            <p:ph type="title"/>
          </p:nvPr>
        </p:nvSpPr>
        <p:spPr>
          <a:xfrm>
            <a:off x="490250" y="526350"/>
            <a:ext cx="5797500" cy="4090800"/>
          </a:xfrm>
          <a:prstGeom prst="rect">
            <a:avLst/>
          </a:prstGeom>
        </p:spPr>
        <p:txBody>
          <a:bodyPr spcFirstLastPara="1" wrap="square" lIns="91425" tIns="91425" rIns="91425" bIns="91425" anchor="ctr" anchorCtr="0"/>
          <a:lstStyle>
            <a:lvl1pPr lvl="0" rtl="0">
              <a:spcBef>
                <a:spcPts val="0"/>
              </a:spcBef>
              <a:spcAft>
                <a:spcPts val="0"/>
              </a:spcAft>
              <a:buSzPts val="4800"/>
              <a:buNone/>
              <a:defRPr sz="4800"/>
            </a:lvl1pPr>
            <a:lvl2pPr lvl="1" rtl="0">
              <a:spcBef>
                <a:spcPts val="0"/>
              </a:spcBef>
              <a:spcAft>
                <a:spcPts val="0"/>
              </a:spcAft>
              <a:buSzPts val="4800"/>
              <a:buNone/>
              <a:defRPr sz="4800"/>
            </a:lvl2pPr>
            <a:lvl3pPr lvl="2" rtl="0">
              <a:spcBef>
                <a:spcPts val="0"/>
              </a:spcBef>
              <a:spcAft>
                <a:spcPts val="0"/>
              </a:spcAft>
              <a:buSzPts val="4800"/>
              <a:buNone/>
              <a:defRPr sz="4800"/>
            </a:lvl3pPr>
            <a:lvl4pPr lvl="3" rtl="0">
              <a:spcBef>
                <a:spcPts val="0"/>
              </a:spcBef>
              <a:spcAft>
                <a:spcPts val="0"/>
              </a:spcAft>
              <a:buSzPts val="4800"/>
              <a:buNone/>
              <a:defRPr sz="4800"/>
            </a:lvl4pPr>
            <a:lvl5pPr lvl="4" rtl="0">
              <a:spcBef>
                <a:spcPts val="0"/>
              </a:spcBef>
              <a:spcAft>
                <a:spcPts val="0"/>
              </a:spcAft>
              <a:buSzPts val="4800"/>
              <a:buNone/>
              <a:defRPr sz="4800"/>
            </a:lvl5pPr>
            <a:lvl6pPr lvl="5" rtl="0">
              <a:spcBef>
                <a:spcPts val="0"/>
              </a:spcBef>
              <a:spcAft>
                <a:spcPts val="0"/>
              </a:spcAft>
              <a:buSzPts val="4800"/>
              <a:buNone/>
              <a:defRPr sz="4800"/>
            </a:lvl6pPr>
            <a:lvl7pPr lvl="6" rtl="0">
              <a:spcBef>
                <a:spcPts val="0"/>
              </a:spcBef>
              <a:spcAft>
                <a:spcPts val="0"/>
              </a:spcAft>
              <a:buSzPts val="4800"/>
              <a:buNone/>
              <a:defRPr sz="4800"/>
            </a:lvl7pPr>
            <a:lvl8pPr lvl="7" rtl="0">
              <a:spcBef>
                <a:spcPts val="0"/>
              </a:spcBef>
              <a:spcAft>
                <a:spcPts val="0"/>
              </a:spcAft>
              <a:buSzPts val="4800"/>
              <a:buNone/>
              <a:defRPr sz="4800"/>
            </a:lvl8pPr>
            <a:lvl9pPr lvl="8" rtl="0">
              <a:spcBef>
                <a:spcPts val="0"/>
              </a:spcBef>
              <a:spcAft>
                <a:spcPts val="0"/>
              </a:spcAft>
              <a:buSzPts val="4800"/>
              <a:buNone/>
              <a:defRPr sz="4800"/>
            </a:lvl9pPr>
          </a:lstStyle>
          <a:p>
            <a:endParaRPr/>
          </a:p>
        </p:txBody>
      </p:sp>
      <p:sp>
        <p:nvSpPr>
          <p:cNvPr id="82" name="Shape 82"/>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
    <p:spTree>
      <p:nvGrpSpPr>
        <p:cNvPr id="1" name="Shape 83"/>
        <p:cNvGrpSpPr/>
        <p:nvPr/>
      </p:nvGrpSpPr>
      <p:grpSpPr>
        <a:xfrm>
          <a:off x="0" y="0"/>
          <a:ext cx="0" cy="0"/>
          <a:chOff x="0" y="0"/>
          <a:chExt cx="0" cy="0"/>
        </a:xfrm>
      </p:grpSpPr>
      <p:sp>
        <p:nvSpPr>
          <p:cNvPr id="84" name="Shape 84"/>
          <p:cNvSpPr/>
          <p:nvPr/>
        </p:nvSpPr>
        <p:spPr>
          <a:xfrm>
            <a:off x="4572000" y="75"/>
            <a:ext cx="4572000" cy="5143500"/>
          </a:xfrm>
          <a:prstGeom prst="rect">
            <a:avLst/>
          </a:prstGeom>
          <a:solidFill>
            <a:schemeClr val="dk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cxnSp>
        <p:nvCxnSpPr>
          <p:cNvPr id="85" name="Shape 85"/>
          <p:cNvCxnSpPr/>
          <p:nvPr/>
        </p:nvCxnSpPr>
        <p:spPr>
          <a:xfrm>
            <a:off x="5029675" y="4495500"/>
            <a:ext cx="468300" cy="0"/>
          </a:xfrm>
          <a:prstGeom prst="straightConnector1">
            <a:avLst/>
          </a:prstGeom>
          <a:noFill/>
          <a:ln w="19050" cap="flat" cmpd="sng">
            <a:solidFill>
              <a:schemeClr val="lt2"/>
            </a:solidFill>
            <a:prstDash val="solid"/>
            <a:round/>
            <a:headEnd type="none" w="sm" len="sm"/>
            <a:tailEnd type="none" w="sm" len="sm"/>
          </a:ln>
        </p:spPr>
      </p:cxnSp>
      <p:sp>
        <p:nvSpPr>
          <p:cNvPr id="86" name="Shape 86"/>
          <p:cNvSpPr txBox="1">
            <a:spLocks noGrp="1"/>
          </p:cNvSpPr>
          <p:nvPr>
            <p:ph type="title"/>
          </p:nvPr>
        </p:nvSpPr>
        <p:spPr>
          <a:xfrm>
            <a:off x="265500" y="1205825"/>
            <a:ext cx="4045200" cy="1509600"/>
          </a:xfrm>
          <a:prstGeom prst="rect">
            <a:avLst/>
          </a:prstGeom>
        </p:spPr>
        <p:txBody>
          <a:bodyPr spcFirstLastPara="1" wrap="square" lIns="91425" tIns="91425" rIns="91425" bIns="91425" anchor="b" anchorCtr="0"/>
          <a:lstStyle>
            <a:lvl1pPr lvl="0" algn="ctr" rtl="0">
              <a:spcBef>
                <a:spcPts val="0"/>
              </a:spcBef>
              <a:spcAft>
                <a:spcPts val="0"/>
              </a:spcAft>
              <a:buSzPts val="4200"/>
              <a:buNone/>
              <a:defRPr sz="4200"/>
            </a:lvl1pPr>
            <a:lvl2pPr lvl="1" algn="ctr" rtl="0">
              <a:spcBef>
                <a:spcPts val="0"/>
              </a:spcBef>
              <a:spcAft>
                <a:spcPts val="0"/>
              </a:spcAft>
              <a:buSzPts val="4200"/>
              <a:buNone/>
              <a:defRPr sz="4200"/>
            </a:lvl2pPr>
            <a:lvl3pPr lvl="2" algn="ctr" rtl="0">
              <a:spcBef>
                <a:spcPts val="0"/>
              </a:spcBef>
              <a:spcAft>
                <a:spcPts val="0"/>
              </a:spcAft>
              <a:buSzPts val="4200"/>
              <a:buNone/>
              <a:defRPr sz="4200"/>
            </a:lvl3pPr>
            <a:lvl4pPr lvl="3" algn="ctr" rtl="0">
              <a:spcBef>
                <a:spcPts val="0"/>
              </a:spcBef>
              <a:spcAft>
                <a:spcPts val="0"/>
              </a:spcAft>
              <a:buSzPts val="4200"/>
              <a:buNone/>
              <a:defRPr sz="4200"/>
            </a:lvl4pPr>
            <a:lvl5pPr lvl="4" algn="ctr" rtl="0">
              <a:spcBef>
                <a:spcPts val="0"/>
              </a:spcBef>
              <a:spcAft>
                <a:spcPts val="0"/>
              </a:spcAft>
              <a:buSzPts val="4200"/>
              <a:buNone/>
              <a:defRPr sz="4200"/>
            </a:lvl5pPr>
            <a:lvl6pPr lvl="5" algn="ctr" rtl="0">
              <a:spcBef>
                <a:spcPts val="0"/>
              </a:spcBef>
              <a:spcAft>
                <a:spcPts val="0"/>
              </a:spcAft>
              <a:buSzPts val="4200"/>
              <a:buNone/>
              <a:defRPr sz="4200"/>
            </a:lvl6pPr>
            <a:lvl7pPr lvl="6" algn="ctr" rtl="0">
              <a:spcBef>
                <a:spcPts val="0"/>
              </a:spcBef>
              <a:spcAft>
                <a:spcPts val="0"/>
              </a:spcAft>
              <a:buSzPts val="4200"/>
              <a:buNone/>
              <a:defRPr sz="4200"/>
            </a:lvl7pPr>
            <a:lvl8pPr lvl="7" algn="ctr" rtl="0">
              <a:spcBef>
                <a:spcPts val="0"/>
              </a:spcBef>
              <a:spcAft>
                <a:spcPts val="0"/>
              </a:spcAft>
              <a:buSzPts val="4200"/>
              <a:buNone/>
              <a:defRPr sz="4200"/>
            </a:lvl8pPr>
            <a:lvl9pPr lvl="8" algn="ctr" rtl="0">
              <a:spcBef>
                <a:spcPts val="0"/>
              </a:spcBef>
              <a:spcAft>
                <a:spcPts val="0"/>
              </a:spcAft>
              <a:buSzPts val="4200"/>
              <a:buNone/>
              <a:defRPr sz="4200"/>
            </a:lvl9pPr>
          </a:lstStyle>
          <a:p>
            <a:endParaRPr/>
          </a:p>
        </p:txBody>
      </p:sp>
      <p:sp>
        <p:nvSpPr>
          <p:cNvPr id="87" name="Shape 87"/>
          <p:cNvSpPr txBox="1">
            <a:spLocks noGrp="1"/>
          </p:cNvSpPr>
          <p:nvPr>
            <p:ph type="subTitle" idx="1"/>
          </p:nvPr>
        </p:nvSpPr>
        <p:spPr>
          <a:xfrm>
            <a:off x="265500" y="2769001"/>
            <a:ext cx="4045200" cy="1345500"/>
          </a:xfrm>
          <a:prstGeom prst="rect">
            <a:avLst/>
          </a:prstGeom>
        </p:spPr>
        <p:txBody>
          <a:bodyPr spcFirstLastPara="1" wrap="square" lIns="91425" tIns="91425" rIns="91425" bIns="91425" anchor="t" anchorCtr="0"/>
          <a:lstStyle>
            <a:lvl1pPr lvl="0" algn="ctr" rtl="0">
              <a:lnSpc>
                <a:spcPct val="100000"/>
              </a:lnSpc>
              <a:spcBef>
                <a:spcPts val="0"/>
              </a:spcBef>
              <a:spcAft>
                <a:spcPts val="0"/>
              </a:spcAft>
              <a:buSzPts val="2100"/>
              <a:buNone/>
              <a:defRPr sz="2100"/>
            </a:lvl1pPr>
            <a:lvl2pPr lvl="1" algn="ctr" rtl="0">
              <a:lnSpc>
                <a:spcPct val="100000"/>
              </a:lnSpc>
              <a:spcBef>
                <a:spcPts val="0"/>
              </a:spcBef>
              <a:spcAft>
                <a:spcPts val="0"/>
              </a:spcAft>
              <a:buSzPts val="2100"/>
              <a:buNone/>
              <a:defRPr sz="2100"/>
            </a:lvl2pPr>
            <a:lvl3pPr lvl="2" algn="ctr" rtl="0">
              <a:lnSpc>
                <a:spcPct val="100000"/>
              </a:lnSpc>
              <a:spcBef>
                <a:spcPts val="0"/>
              </a:spcBef>
              <a:spcAft>
                <a:spcPts val="0"/>
              </a:spcAft>
              <a:buSzPts val="2100"/>
              <a:buNone/>
              <a:defRPr sz="2100"/>
            </a:lvl3pPr>
            <a:lvl4pPr lvl="3" algn="ctr" rtl="0">
              <a:lnSpc>
                <a:spcPct val="100000"/>
              </a:lnSpc>
              <a:spcBef>
                <a:spcPts val="0"/>
              </a:spcBef>
              <a:spcAft>
                <a:spcPts val="0"/>
              </a:spcAft>
              <a:buSzPts val="2100"/>
              <a:buNone/>
              <a:defRPr sz="2100"/>
            </a:lvl4pPr>
            <a:lvl5pPr lvl="4" algn="ctr" rtl="0">
              <a:lnSpc>
                <a:spcPct val="100000"/>
              </a:lnSpc>
              <a:spcBef>
                <a:spcPts val="0"/>
              </a:spcBef>
              <a:spcAft>
                <a:spcPts val="0"/>
              </a:spcAft>
              <a:buSzPts val="2100"/>
              <a:buNone/>
              <a:defRPr sz="2100"/>
            </a:lvl5pPr>
            <a:lvl6pPr lvl="5" algn="ctr" rtl="0">
              <a:lnSpc>
                <a:spcPct val="100000"/>
              </a:lnSpc>
              <a:spcBef>
                <a:spcPts val="0"/>
              </a:spcBef>
              <a:spcAft>
                <a:spcPts val="0"/>
              </a:spcAft>
              <a:buSzPts val="2100"/>
              <a:buNone/>
              <a:defRPr sz="2100"/>
            </a:lvl6pPr>
            <a:lvl7pPr lvl="6" algn="ctr" rtl="0">
              <a:lnSpc>
                <a:spcPct val="100000"/>
              </a:lnSpc>
              <a:spcBef>
                <a:spcPts val="0"/>
              </a:spcBef>
              <a:spcAft>
                <a:spcPts val="0"/>
              </a:spcAft>
              <a:buSzPts val="2100"/>
              <a:buNone/>
              <a:defRPr sz="2100"/>
            </a:lvl7pPr>
            <a:lvl8pPr lvl="7" algn="ctr" rtl="0">
              <a:lnSpc>
                <a:spcPct val="100000"/>
              </a:lnSpc>
              <a:spcBef>
                <a:spcPts val="0"/>
              </a:spcBef>
              <a:spcAft>
                <a:spcPts val="0"/>
              </a:spcAft>
              <a:buSzPts val="2100"/>
              <a:buNone/>
              <a:defRPr sz="2100"/>
            </a:lvl8pPr>
            <a:lvl9pPr lvl="8" algn="ctr" rtl="0">
              <a:lnSpc>
                <a:spcPct val="100000"/>
              </a:lnSpc>
              <a:spcBef>
                <a:spcPts val="0"/>
              </a:spcBef>
              <a:spcAft>
                <a:spcPts val="0"/>
              </a:spcAft>
              <a:buSzPts val="2100"/>
              <a:buNone/>
              <a:defRPr sz="2100"/>
            </a:lvl9pPr>
          </a:lstStyle>
          <a:p>
            <a:endParaRPr/>
          </a:p>
        </p:txBody>
      </p:sp>
      <p:sp>
        <p:nvSpPr>
          <p:cNvPr id="88" name="Shape 88"/>
          <p:cNvSpPr txBox="1">
            <a:spLocks noGrp="1"/>
          </p:cNvSpPr>
          <p:nvPr>
            <p:ph type="body" idx="2"/>
          </p:nvPr>
        </p:nvSpPr>
        <p:spPr>
          <a:xfrm>
            <a:off x="4939500" y="724200"/>
            <a:ext cx="3837000" cy="3695100"/>
          </a:xfrm>
          <a:prstGeom prst="rect">
            <a:avLst/>
          </a:prstGeom>
        </p:spPr>
        <p:txBody>
          <a:bodyPr spcFirstLastPara="1" wrap="square" lIns="91425" tIns="91425" rIns="91425" bIns="91425" anchor="ctr" anchorCtr="0"/>
          <a:lstStyle>
            <a:lvl1pPr marL="457200" lvl="0" indent="-342900" rtl="0">
              <a:spcBef>
                <a:spcPts val="0"/>
              </a:spcBef>
              <a:spcAft>
                <a:spcPts val="0"/>
              </a:spcAft>
              <a:buClr>
                <a:schemeClr val="lt1"/>
              </a:buClr>
              <a:buSzPts val="1800"/>
              <a:buChar char="●"/>
              <a:defRPr>
                <a:solidFill>
                  <a:schemeClr val="lt1"/>
                </a:solidFill>
              </a:defRPr>
            </a:lvl1pPr>
            <a:lvl2pPr marL="914400" lvl="1" indent="-317500" rtl="0">
              <a:spcBef>
                <a:spcPts val="1600"/>
              </a:spcBef>
              <a:spcAft>
                <a:spcPts val="0"/>
              </a:spcAft>
              <a:buClr>
                <a:schemeClr val="lt1"/>
              </a:buClr>
              <a:buSzPts val="1400"/>
              <a:buChar char="○"/>
              <a:defRPr>
                <a:solidFill>
                  <a:schemeClr val="lt1"/>
                </a:solidFill>
              </a:defRPr>
            </a:lvl2pPr>
            <a:lvl3pPr marL="1371600" lvl="2" indent="-317500" rtl="0">
              <a:spcBef>
                <a:spcPts val="1600"/>
              </a:spcBef>
              <a:spcAft>
                <a:spcPts val="0"/>
              </a:spcAft>
              <a:buClr>
                <a:schemeClr val="lt1"/>
              </a:buClr>
              <a:buSzPts val="1400"/>
              <a:buChar char="■"/>
              <a:defRPr>
                <a:solidFill>
                  <a:schemeClr val="lt1"/>
                </a:solidFill>
              </a:defRPr>
            </a:lvl3pPr>
            <a:lvl4pPr marL="1828800" lvl="3" indent="-317500" rtl="0">
              <a:spcBef>
                <a:spcPts val="1600"/>
              </a:spcBef>
              <a:spcAft>
                <a:spcPts val="0"/>
              </a:spcAft>
              <a:buClr>
                <a:schemeClr val="lt1"/>
              </a:buClr>
              <a:buSzPts val="1400"/>
              <a:buChar char="●"/>
              <a:defRPr>
                <a:solidFill>
                  <a:schemeClr val="lt1"/>
                </a:solidFill>
              </a:defRPr>
            </a:lvl4pPr>
            <a:lvl5pPr marL="2286000" lvl="4" indent="-317500" rtl="0">
              <a:spcBef>
                <a:spcPts val="1600"/>
              </a:spcBef>
              <a:spcAft>
                <a:spcPts val="0"/>
              </a:spcAft>
              <a:buClr>
                <a:schemeClr val="lt1"/>
              </a:buClr>
              <a:buSzPts val="1400"/>
              <a:buChar char="○"/>
              <a:defRPr>
                <a:solidFill>
                  <a:schemeClr val="lt1"/>
                </a:solidFill>
              </a:defRPr>
            </a:lvl5pPr>
            <a:lvl6pPr marL="2743200" lvl="5" indent="-317500" rtl="0">
              <a:spcBef>
                <a:spcPts val="1600"/>
              </a:spcBef>
              <a:spcAft>
                <a:spcPts val="0"/>
              </a:spcAft>
              <a:buClr>
                <a:schemeClr val="lt1"/>
              </a:buClr>
              <a:buSzPts val="1400"/>
              <a:buChar char="■"/>
              <a:defRPr>
                <a:solidFill>
                  <a:schemeClr val="lt1"/>
                </a:solidFill>
              </a:defRPr>
            </a:lvl6pPr>
            <a:lvl7pPr marL="3200400" lvl="6" indent="-317500" rtl="0">
              <a:spcBef>
                <a:spcPts val="1600"/>
              </a:spcBef>
              <a:spcAft>
                <a:spcPts val="0"/>
              </a:spcAft>
              <a:buClr>
                <a:schemeClr val="lt1"/>
              </a:buClr>
              <a:buSzPts val="1400"/>
              <a:buChar char="●"/>
              <a:defRPr>
                <a:solidFill>
                  <a:schemeClr val="lt1"/>
                </a:solidFill>
              </a:defRPr>
            </a:lvl7pPr>
            <a:lvl8pPr marL="3657600" lvl="7" indent="-317500" rtl="0">
              <a:spcBef>
                <a:spcPts val="1600"/>
              </a:spcBef>
              <a:spcAft>
                <a:spcPts val="0"/>
              </a:spcAft>
              <a:buClr>
                <a:schemeClr val="lt1"/>
              </a:buClr>
              <a:buSzPts val="1400"/>
              <a:buChar char="○"/>
              <a:defRPr>
                <a:solidFill>
                  <a:schemeClr val="lt1"/>
                </a:solidFill>
              </a:defRPr>
            </a:lvl8pPr>
            <a:lvl9pPr marL="4114800" lvl="8" indent="-317500" rtl="0">
              <a:spcBef>
                <a:spcPts val="1600"/>
              </a:spcBef>
              <a:spcAft>
                <a:spcPts val="1600"/>
              </a:spcAft>
              <a:buClr>
                <a:schemeClr val="lt1"/>
              </a:buClr>
              <a:buSzPts val="1400"/>
              <a:buChar char="■"/>
              <a:defRPr>
                <a:solidFill>
                  <a:schemeClr val="lt1"/>
                </a:solidFill>
              </a:defRPr>
            </a:lvl9pPr>
          </a:lstStyle>
          <a:p>
            <a:endParaRPr/>
          </a:p>
        </p:txBody>
      </p:sp>
      <p:sp>
        <p:nvSpPr>
          <p:cNvPr id="89" name="Shape 89"/>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rtl="0">
              <a:buNone/>
              <a:defRPr>
                <a:solidFill>
                  <a:schemeClr val="lt1"/>
                </a:solidFill>
              </a:defRPr>
            </a:lvl1pPr>
            <a:lvl2pPr lvl="1" rtl="0">
              <a:buNone/>
              <a:defRPr>
                <a:solidFill>
                  <a:schemeClr val="lt1"/>
                </a:solidFill>
              </a:defRPr>
            </a:lvl2pPr>
            <a:lvl3pPr lvl="2" rtl="0">
              <a:buNone/>
              <a:defRPr>
                <a:solidFill>
                  <a:schemeClr val="lt1"/>
                </a:solidFill>
              </a:defRPr>
            </a:lvl3pPr>
            <a:lvl4pPr lvl="3" rtl="0">
              <a:buNone/>
              <a:defRPr>
                <a:solidFill>
                  <a:schemeClr val="lt1"/>
                </a:solidFill>
              </a:defRPr>
            </a:lvl4pPr>
            <a:lvl5pPr lvl="4" rtl="0">
              <a:buNone/>
              <a:defRPr>
                <a:solidFill>
                  <a:schemeClr val="lt1"/>
                </a:solidFill>
              </a:defRPr>
            </a:lvl5pPr>
            <a:lvl6pPr lvl="5" rtl="0">
              <a:buNone/>
              <a:defRPr>
                <a:solidFill>
                  <a:schemeClr val="lt1"/>
                </a:solidFill>
              </a:defRPr>
            </a:lvl6pPr>
            <a:lvl7pPr lvl="6" rtl="0">
              <a:buNone/>
              <a:defRPr>
                <a:solidFill>
                  <a:schemeClr val="lt1"/>
                </a:solidFill>
              </a:defRPr>
            </a:lvl7pPr>
            <a:lvl8pPr lvl="7" rtl="0">
              <a:buNone/>
              <a:defRPr>
                <a:solidFill>
                  <a:schemeClr val="lt1"/>
                </a:solidFill>
              </a:defRPr>
            </a:lvl8pPr>
            <a:lvl9pPr lvl="8" rtl="0">
              <a:buNone/>
              <a:defRPr>
                <a:solidFill>
                  <a:schemeClr val="lt1"/>
                </a:solidFill>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Caption">
  <p:cSld name="CAPTION_ONLY">
    <p:spTree>
      <p:nvGrpSpPr>
        <p:cNvPr id="1" name="Shape 90"/>
        <p:cNvGrpSpPr/>
        <p:nvPr/>
      </p:nvGrpSpPr>
      <p:grpSpPr>
        <a:xfrm>
          <a:off x="0" y="0"/>
          <a:ext cx="0" cy="0"/>
          <a:chOff x="0" y="0"/>
          <a:chExt cx="0" cy="0"/>
        </a:xfrm>
      </p:grpSpPr>
      <p:sp>
        <p:nvSpPr>
          <p:cNvPr id="91" name="Shape 91"/>
          <p:cNvSpPr txBox="1">
            <a:spLocks noGrp="1"/>
          </p:cNvSpPr>
          <p:nvPr>
            <p:ph type="body" idx="1"/>
          </p:nvPr>
        </p:nvSpPr>
        <p:spPr>
          <a:xfrm>
            <a:off x="311700" y="4236825"/>
            <a:ext cx="5998800" cy="598800"/>
          </a:xfrm>
          <a:prstGeom prst="rect">
            <a:avLst/>
          </a:prstGeom>
        </p:spPr>
        <p:txBody>
          <a:bodyPr spcFirstLastPara="1" wrap="square" lIns="91425" tIns="91425" rIns="91425" bIns="91425" anchor="ctr" anchorCtr="0"/>
          <a:lstStyle>
            <a:lvl1pPr marL="457200" lvl="0" indent="-228600" rtl="0">
              <a:lnSpc>
                <a:spcPct val="100000"/>
              </a:lnSpc>
              <a:spcBef>
                <a:spcPts val="0"/>
              </a:spcBef>
              <a:spcAft>
                <a:spcPts val="0"/>
              </a:spcAft>
              <a:buSzPts val="2100"/>
              <a:buNone/>
              <a:defRPr sz="2100"/>
            </a:lvl1pPr>
          </a:lstStyle>
          <a:p>
            <a:endParaRPr/>
          </a:p>
        </p:txBody>
      </p:sp>
      <p:sp>
        <p:nvSpPr>
          <p:cNvPr id="92" name="Shape 92"/>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Big number">
  <p:cSld name="BIG_NUMBER">
    <p:spTree>
      <p:nvGrpSpPr>
        <p:cNvPr id="1" name="Shape 93"/>
        <p:cNvGrpSpPr/>
        <p:nvPr/>
      </p:nvGrpSpPr>
      <p:grpSpPr>
        <a:xfrm>
          <a:off x="0" y="0"/>
          <a:ext cx="0" cy="0"/>
          <a:chOff x="0" y="0"/>
          <a:chExt cx="0" cy="0"/>
        </a:xfrm>
      </p:grpSpPr>
      <p:sp>
        <p:nvSpPr>
          <p:cNvPr id="94" name="Shape 94"/>
          <p:cNvSpPr/>
          <p:nvPr/>
        </p:nvSpPr>
        <p:spPr>
          <a:xfrm>
            <a:off x="0" y="5045700"/>
            <a:ext cx="9144000" cy="97800"/>
          </a:xfrm>
          <a:prstGeom prst="rect">
            <a:avLst/>
          </a:prstGeom>
          <a:solidFill>
            <a:schemeClr val="lt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95" name="Shape 95"/>
          <p:cNvSpPr txBox="1">
            <a:spLocks noGrp="1"/>
          </p:cNvSpPr>
          <p:nvPr>
            <p:ph type="title" hasCustomPrompt="1"/>
          </p:nvPr>
        </p:nvSpPr>
        <p:spPr>
          <a:xfrm>
            <a:off x="311700" y="991475"/>
            <a:ext cx="8520600" cy="1917900"/>
          </a:xfrm>
          <a:prstGeom prst="rect">
            <a:avLst/>
          </a:prstGeom>
        </p:spPr>
        <p:txBody>
          <a:bodyPr spcFirstLastPara="1" wrap="square" lIns="91425" tIns="91425" rIns="91425" bIns="91425" anchor="ctr" anchorCtr="0"/>
          <a:lstStyle>
            <a:lvl1pPr lvl="0" algn="ctr" rtl="0">
              <a:spcBef>
                <a:spcPts val="0"/>
              </a:spcBef>
              <a:spcAft>
                <a:spcPts val="0"/>
              </a:spcAft>
              <a:buSzPts val="14000"/>
              <a:buNone/>
              <a:defRPr sz="14000" b="1"/>
            </a:lvl1pPr>
            <a:lvl2pPr lvl="1" algn="ctr" rtl="0">
              <a:spcBef>
                <a:spcPts val="0"/>
              </a:spcBef>
              <a:spcAft>
                <a:spcPts val="0"/>
              </a:spcAft>
              <a:buSzPts val="14000"/>
              <a:buNone/>
              <a:defRPr sz="14000" b="1"/>
            </a:lvl2pPr>
            <a:lvl3pPr lvl="2" algn="ctr" rtl="0">
              <a:spcBef>
                <a:spcPts val="0"/>
              </a:spcBef>
              <a:spcAft>
                <a:spcPts val="0"/>
              </a:spcAft>
              <a:buSzPts val="14000"/>
              <a:buNone/>
              <a:defRPr sz="14000" b="1"/>
            </a:lvl3pPr>
            <a:lvl4pPr lvl="3" algn="ctr" rtl="0">
              <a:spcBef>
                <a:spcPts val="0"/>
              </a:spcBef>
              <a:spcAft>
                <a:spcPts val="0"/>
              </a:spcAft>
              <a:buSzPts val="14000"/>
              <a:buNone/>
              <a:defRPr sz="14000" b="1"/>
            </a:lvl4pPr>
            <a:lvl5pPr lvl="4" algn="ctr" rtl="0">
              <a:spcBef>
                <a:spcPts val="0"/>
              </a:spcBef>
              <a:spcAft>
                <a:spcPts val="0"/>
              </a:spcAft>
              <a:buSzPts val="14000"/>
              <a:buNone/>
              <a:defRPr sz="14000" b="1"/>
            </a:lvl5pPr>
            <a:lvl6pPr lvl="5" algn="ctr" rtl="0">
              <a:spcBef>
                <a:spcPts val="0"/>
              </a:spcBef>
              <a:spcAft>
                <a:spcPts val="0"/>
              </a:spcAft>
              <a:buSzPts val="14000"/>
              <a:buNone/>
              <a:defRPr sz="14000" b="1"/>
            </a:lvl6pPr>
            <a:lvl7pPr lvl="6" algn="ctr" rtl="0">
              <a:spcBef>
                <a:spcPts val="0"/>
              </a:spcBef>
              <a:spcAft>
                <a:spcPts val="0"/>
              </a:spcAft>
              <a:buSzPts val="14000"/>
              <a:buNone/>
              <a:defRPr sz="14000" b="1"/>
            </a:lvl7pPr>
            <a:lvl8pPr lvl="7" algn="ctr" rtl="0">
              <a:spcBef>
                <a:spcPts val="0"/>
              </a:spcBef>
              <a:spcAft>
                <a:spcPts val="0"/>
              </a:spcAft>
              <a:buSzPts val="14000"/>
              <a:buNone/>
              <a:defRPr sz="14000" b="1"/>
            </a:lvl8pPr>
            <a:lvl9pPr lvl="8" algn="ctr" rtl="0">
              <a:spcBef>
                <a:spcPts val="0"/>
              </a:spcBef>
              <a:spcAft>
                <a:spcPts val="0"/>
              </a:spcAft>
              <a:buSzPts val="14000"/>
              <a:buNone/>
              <a:defRPr sz="14000" b="1"/>
            </a:lvl9pPr>
          </a:lstStyle>
          <a:p>
            <a:r>
              <a:t>xx%</a:t>
            </a:r>
          </a:p>
        </p:txBody>
      </p:sp>
      <p:sp>
        <p:nvSpPr>
          <p:cNvPr id="96" name="Shape 96"/>
          <p:cNvSpPr txBox="1">
            <a:spLocks noGrp="1"/>
          </p:cNvSpPr>
          <p:nvPr>
            <p:ph type="body" idx="1"/>
          </p:nvPr>
        </p:nvSpPr>
        <p:spPr>
          <a:xfrm>
            <a:off x="311700" y="3071300"/>
            <a:ext cx="8520600" cy="901800"/>
          </a:xfrm>
          <a:prstGeom prst="rect">
            <a:avLst/>
          </a:prstGeom>
        </p:spPr>
        <p:txBody>
          <a:bodyPr spcFirstLastPara="1" wrap="square" lIns="91425" tIns="91425" rIns="91425" bIns="91425" anchor="t" anchorCtr="0"/>
          <a:lstStyle>
            <a:lvl1pPr marL="457200" lvl="0" indent="-342900" algn="ctr" rtl="0">
              <a:spcBef>
                <a:spcPts val="0"/>
              </a:spcBef>
              <a:spcAft>
                <a:spcPts val="0"/>
              </a:spcAft>
              <a:buSzPts val="1800"/>
              <a:buChar char="●"/>
              <a:defRPr/>
            </a:lvl1pPr>
            <a:lvl2pPr marL="914400" lvl="1" indent="-317500" algn="ctr" rtl="0">
              <a:spcBef>
                <a:spcPts val="1600"/>
              </a:spcBef>
              <a:spcAft>
                <a:spcPts val="0"/>
              </a:spcAft>
              <a:buSzPts val="1400"/>
              <a:buChar char="○"/>
              <a:defRPr/>
            </a:lvl2pPr>
            <a:lvl3pPr marL="1371600" lvl="2" indent="-317500" algn="ctr" rtl="0">
              <a:spcBef>
                <a:spcPts val="1600"/>
              </a:spcBef>
              <a:spcAft>
                <a:spcPts val="0"/>
              </a:spcAft>
              <a:buSzPts val="1400"/>
              <a:buChar char="■"/>
              <a:defRPr/>
            </a:lvl3pPr>
            <a:lvl4pPr marL="1828800" lvl="3" indent="-317500" algn="ctr" rtl="0">
              <a:spcBef>
                <a:spcPts val="1600"/>
              </a:spcBef>
              <a:spcAft>
                <a:spcPts val="0"/>
              </a:spcAft>
              <a:buSzPts val="1400"/>
              <a:buChar char="●"/>
              <a:defRPr/>
            </a:lvl4pPr>
            <a:lvl5pPr marL="2286000" lvl="4" indent="-317500" algn="ctr" rtl="0">
              <a:spcBef>
                <a:spcPts val="1600"/>
              </a:spcBef>
              <a:spcAft>
                <a:spcPts val="0"/>
              </a:spcAft>
              <a:buSzPts val="1400"/>
              <a:buChar char="○"/>
              <a:defRPr/>
            </a:lvl5pPr>
            <a:lvl6pPr marL="2743200" lvl="5" indent="-317500" algn="ctr" rtl="0">
              <a:spcBef>
                <a:spcPts val="1600"/>
              </a:spcBef>
              <a:spcAft>
                <a:spcPts val="0"/>
              </a:spcAft>
              <a:buSzPts val="1400"/>
              <a:buChar char="■"/>
              <a:defRPr/>
            </a:lvl6pPr>
            <a:lvl7pPr marL="3200400" lvl="6" indent="-317500" algn="ctr" rtl="0">
              <a:spcBef>
                <a:spcPts val="1600"/>
              </a:spcBef>
              <a:spcAft>
                <a:spcPts val="0"/>
              </a:spcAft>
              <a:buSzPts val="1400"/>
              <a:buChar char="●"/>
              <a:defRPr/>
            </a:lvl7pPr>
            <a:lvl8pPr marL="3657600" lvl="7" indent="-317500" algn="ctr" rtl="0">
              <a:spcBef>
                <a:spcPts val="1600"/>
              </a:spcBef>
              <a:spcAft>
                <a:spcPts val="0"/>
              </a:spcAft>
              <a:buSzPts val="1400"/>
              <a:buChar char="○"/>
              <a:defRPr/>
            </a:lvl8pPr>
            <a:lvl9pPr marL="4114800" lvl="8" indent="-317500" algn="ctr" rtl="0">
              <a:spcBef>
                <a:spcPts val="1600"/>
              </a:spcBef>
              <a:spcAft>
                <a:spcPts val="1600"/>
              </a:spcAft>
              <a:buSzPts val="1400"/>
              <a:buChar char="■"/>
              <a:defRPr/>
            </a:lvl9pPr>
          </a:lstStyle>
          <a:p>
            <a:endParaRPr/>
          </a:p>
        </p:txBody>
      </p:sp>
      <p:sp>
        <p:nvSpPr>
          <p:cNvPr id="97" name="Shape 97"/>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98"/>
        <p:cNvGrpSpPr/>
        <p:nvPr/>
      </p:nvGrpSpPr>
      <p:grpSpPr>
        <a:xfrm>
          <a:off x="0" y="0"/>
          <a:ext cx="0" cy="0"/>
          <a:chOff x="0" y="0"/>
          <a:chExt cx="0" cy="0"/>
        </a:xfrm>
      </p:grpSpPr>
      <p:sp>
        <p:nvSpPr>
          <p:cNvPr id="99" name="Shape 99"/>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objTx">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280" y="342396"/>
            <a:ext cx="2949120" cy="1201086"/>
          </a:xfrm>
        </p:spPr>
        <p:txBody>
          <a:bodyPr anchor="b"/>
          <a:lstStyle>
            <a:lvl1pPr>
              <a:defRPr sz="2177"/>
            </a:lvl1pPr>
          </a:lstStyle>
          <a:p>
            <a:r>
              <a:rPr lang="en-US" smtClean="0"/>
              <a:t>Click to edit Master title style</a:t>
            </a:r>
            <a:endParaRPr lang="en-ZA"/>
          </a:p>
        </p:txBody>
      </p:sp>
      <p:sp>
        <p:nvSpPr>
          <p:cNvPr id="3" name="Content Placeholder 2"/>
          <p:cNvSpPr>
            <a:spLocks noGrp="1"/>
          </p:cNvSpPr>
          <p:nvPr>
            <p:ph idx="1"/>
          </p:nvPr>
        </p:nvSpPr>
        <p:spPr>
          <a:xfrm>
            <a:off x="3888000" y="740958"/>
            <a:ext cx="4628160" cy="3655104"/>
          </a:xfrm>
        </p:spPr>
        <p:txBody>
          <a:bodyPr/>
          <a:lstStyle>
            <a:lvl1pPr>
              <a:defRPr sz="2177"/>
            </a:lvl1pPr>
            <a:lvl2pPr>
              <a:defRPr sz="1905"/>
            </a:lvl2pPr>
            <a:lvl3pPr>
              <a:defRPr sz="1633"/>
            </a:lvl3pPr>
            <a:lvl4pPr>
              <a:defRPr sz="1361"/>
            </a:lvl4pPr>
            <a:lvl5pPr>
              <a:defRPr sz="1361"/>
            </a:lvl5pPr>
            <a:lvl6pPr>
              <a:defRPr sz="1361"/>
            </a:lvl6pPr>
            <a:lvl7pPr>
              <a:defRPr sz="1361"/>
            </a:lvl7pPr>
            <a:lvl8pPr>
              <a:defRPr sz="1361"/>
            </a:lvl8pPr>
            <a:lvl9pPr>
              <a:defRPr sz="1361"/>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ZA"/>
          </a:p>
        </p:txBody>
      </p:sp>
      <p:sp>
        <p:nvSpPr>
          <p:cNvPr id="4" name="Text Placeholder 3"/>
          <p:cNvSpPr>
            <a:spLocks noGrp="1"/>
          </p:cNvSpPr>
          <p:nvPr>
            <p:ph type="body" sz="half" idx="2"/>
          </p:nvPr>
        </p:nvSpPr>
        <p:spPr>
          <a:xfrm>
            <a:off x="629280" y="1543483"/>
            <a:ext cx="2949120" cy="2857980"/>
          </a:xfrm>
        </p:spPr>
        <p:txBody>
          <a:bodyPr/>
          <a:lstStyle>
            <a:lvl1pPr marL="0" indent="0">
              <a:buNone/>
              <a:defRPr sz="1089"/>
            </a:lvl1pPr>
            <a:lvl2pPr marL="311079" indent="0">
              <a:buNone/>
              <a:defRPr sz="953"/>
            </a:lvl2pPr>
            <a:lvl3pPr marL="622158" indent="0">
              <a:buNone/>
              <a:defRPr sz="816"/>
            </a:lvl3pPr>
            <a:lvl4pPr marL="933237" indent="0">
              <a:buNone/>
              <a:defRPr sz="680"/>
            </a:lvl4pPr>
            <a:lvl5pPr marL="1244316" indent="0">
              <a:buNone/>
              <a:defRPr sz="680"/>
            </a:lvl5pPr>
            <a:lvl6pPr marL="1555394" indent="0">
              <a:buNone/>
              <a:defRPr sz="680"/>
            </a:lvl6pPr>
            <a:lvl7pPr marL="1866473" indent="0">
              <a:buNone/>
              <a:defRPr sz="680"/>
            </a:lvl7pPr>
            <a:lvl8pPr marL="2177552" indent="0">
              <a:buNone/>
              <a:defRPr sz="680"/>
            </a:lvl8pPr>
            <a:lvl9pPr marL="2488631" indent="0">
              <a:buNone/>
              <a:defRPr sz="680"/>
            </a:lvl9pPr>
          </a:lstStyle>
          <a:p>
            <a:pPr lvl="0"/>
            <a:r>
              <a:rPr lang="en-US" smtClean="0"/>
              <a:t>Edit Master text styles</a:t>
            </a:r>
          </a:p>
        </p:txBody>
      </p:sp>
      <p:sp>
        <p:nvSpPr>
          <p:cNvPr id="5" name="Rectangle 3"/>
          <p:cNvSpPr>
            <a:spLocks noGrp="1" noChangeArrowheads="1"/>
          </p:cNvSpPr>
          <p:nvPr>
            <p:ph type="dt" idx="10"/>
          </p:nvPr>
        </p:nvSpPr>
        <p:spPr>
          <a:xfrm>
            <a:off x="456481" y="4685532"/>
            <a:ext cx="2128320" cy="353197"/>
          </a:xfrm>
          <a:prstGeom prst="rect">
            <a:avLst/>
          </a:prstGeom>
          <a:ln/>
        </p:spPr>
        <p:txBody>
          <a:bodyPr/>
          <a:lstStyle>
            <a:lvl1pPr>
              <a:defRPr/>
            </a:lvl1pPr>
          </a:lstStyle>
          <a:p>
            <a:pPr>
              <a:defRPr/>
            </a:pPr>
            <a:endParaRPr lang="en-ZA" altLang="en-US"/>
          </a:p>
        </p:txBody>
      </p:sp>
      <p:sp>
        <p:nvSpPr>
          <p:cNvPr id="6" name="Rectangle 4"/>
          <p:cNvSpPr>
            <a:spLocks noGrp="1" noChangeArrowheads="1"/>
          </p:cNvSpPr>
          <p:nvPr>
            <p:ph type="ftr" idx="11"/>
          </p:nvPr>
        </p:nvSpPr>
        <p:spPr>
          <a:xfrm>
            <a:off x="3127680" y="4685532"/>
            <a:ext cx="2897280" cy="353197"/>
          </a:xfrm>
          <a:prstGeom prst="rect">
            <a:avLst/>
          </a:prstGeom>
          <a:ln/>
        </p:spPr>
        <p:txBody>
          <a:bodyPr/>
          <a:lstStyle>
            <a:lvl1pPr>
              <a:defRPr/>
            </a:lvl1pPr>
          </a:lstStyle>
          <a:p>
            <a:pPr>
              <a:defRPr/>
            </a:pPr>
            <a:endParaRPr lang="en-ZA" altLang="en-US"/>
          </a:p>
        </p:txBody>
      </p:sp>
      <p:sp>
        <p:nvSpPr>
          <p:cNvPr id="7" name="Rectangle 5"/>
          <p:cNvSpPr>
            <a:spLocks noGrp="1" noChangeArrowheads="1"/>
          </p:cNvSpPr>
          <p:nvPr>
            <p:ph type="sldNum" idx="12"/>
          </p:nvPr>
        </p:nvSpPr>
        <p:spPr>
          <a:ln/>
        </p:spPr>
        <p:txBody>
          <a:bodyPr/>
          <a:lstStyle>
            <a:lvl1pPr>
              <a:defRPr/>
            </a:lvl1pPr>
          </a:lstStyle>
          <a:p>
            <a:pPr>
              <a:defRPr/>
            </a:pPr>
            <a:fld id="{07C9EF3D-069A-4212-821B-5413CB3A4784}" type="slidenum">
              <a:rPr lang="en-ZA" altLang="en-US"/>
              <a:pPr>
                <a:defRPr/>
              </a:pPr>
              <a:t>‹#›</a:t>
            </a:fld>
            <a:endParaRPr lang="en-ZA" altLang="en-US"/>
          </a:p>
        </p:txBody>
      </p:sp>
    </p:spTree>
    <p:extLst>
      <p:ext uri="{BB962C8B-B14F-4D97-AF65-F5344CB8AC3E}">
        <p14:creationId xmlns:p14="http://schemas.microsoft.com/office/powerpoint/2010/main" val="332798466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pearmint">
    <p:bg>
      <p:bgPr>
        <a:solidFill>
          <a:schemeClr val="lt1"/>
        </a:solidFill>
        <a:effectLst/>
      </p:bgPr>
    </p:bg>
    <p:spTree>
      <p:nvGrpSpPr>
        <p:cNvPr id="1" name="Shape 50"/>
        <p:cNvGrpSpPr/>
        <p:nvPr/>
      </p:nvGrpSpPr>
      <p:grpSpPr>
        <a:xfrm>
          <a:off x="0" y="0"/>
          <a:ext cx="0" cy="0"/>
          <a:chOff x="0" y="0"/>
          <a:chExt cx="0" cy="0"/>
        </a:xfrm>
      </p:grpSpPr>
      <p:sp>
        <p:nvSpPr>
          <p:cNvPr id="51" name="Shape 51"/>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t" anchorCtr="0"/>
          <a:lstStyle>
            <a:lvl1pPr lvl="0" rtl="0">
              <a:spcBef>
                <a:spcPts val="0"/>
              </a:spcBef>
              <a:spcAft>
                <a:spcPts val="0"/>
              </a:spcAft>
              <a:buClr>
                <a:schemeClr val="dk1"/>
              </a:buClr>
              <a:buSzPts val="2800"/>
              <a:buFont typeface="Proxima Nova"/>
              <a:buNone/>
              <a:defRPr sz="2800">
                <a:solidFill>
                  <a:schemeClr val="dk1"/>
                </a:solidFill>
                <a:latin typeface="Proxima Nova"/>
                <a:ea typeface="Proxima Nova"/>
                <a:cs typeface="Proxima Nova"/>
                <a:sym typeface="Proxima Nova"/>
              </a:defRPr>
            </a:lvl1pPr>
            <a:lvl2pPr lvl="1" rtl="0">
              <a:spcBef>
                <a:spcPts val="0"/>
              </a:spcBef>
              <a:spcAft>
                <a:spcPts val="0"/>
              </a:spcAft>
              <a:buClr>
                <a:schemeClr val="dk1"/>
              </a:buClr>
              <a:buSzPts val="2800"/>
              <a:buFont typeface="Proxima Nova"/>
              <a:buNone/>
              <a:defRPr sz="2800">
                <a:solidFill>
                  <a:schemeClr val="dk1"/>
                </a:solidFill>
                <a:latin typeface="Proxima Nova"/>
                <a:ea typeface="Proxima Nova"/>
                <a:cs typeface="Proxima Nova"/>
                <a:sym typeface="Proxima Nova"/>
              </a:defRPr>
            </a:lvl2pPr>
            <a:lvl3pPr lvl="2" rtl="0">
              <a:spcBef>
                <a:spcPts val="0"/>
              </a:spcBef>
              <a:spcAft>
                <a:spcPts val="0"/>
              </a:spcAft>
              <a:buClr>
                <a:schemeClr val="dk1"/>
              </a:buClr>
              <a:buSzPts val="2800"/>
              <a:buFont typeface="Proxima Nova"/>
              <a:buNone/>
              <a:defRPr sz="2800">
                <a:solidFill>
                  <a:schemeClr val="dk1"/>
                </a:solidFill>
                <a:latin typeface="Proxima Nova"/>
                <a:ea typeface="Proxima Nova"/>
                <a:cs typeface="Proxima Nova"/>
                <a:sym typeface="Proxima Nova"/>
              </a:defRPr>
            </a:lvl3pPr>
            <a:lvl4pPr lvl="3" rtl="0">
              <a:spcBef>
                <a:spcPts val="0"/>
              </a:spcBef>
              <a:spcAft>
                <a:spcPts val="0"/>
              </a:spcAft>
              <a:buClr>
                <a:schemeClr val="dk1"/>
              </a:buClr>
              <a:buSzPts val="2800"/>
              <a:buFont typeface="Proxima Nova"/>
              <a:buNone/>
              <a:defRPr sz="2800">
                <a:solidFill>
                  <a:schemeClr val="dk1"/>
                </a:solidFill>
                <a:latin typeface="Proxima Nova"/>
                <a:ea typeface="Proxima Nova"/>
                <a:cs typeface="Proxima Nova"/>
                <a:sym typeface="Proxima Nova"/>
              </a:defRPr>
            </a:lvl4pPr>
            <a:lvl5pPr lvl="4" rtl="0">
              <a:spcBef>
                <a:spcPts val="0"/>
              </a:spcBef>
              <a:spcAft>
                <a:spcPts val="0"/>
              </a:spcAft>
              <a:buClr>
                <a:schemeClr val="dk1"/>
              </a:buClr>
              <a:buSzPts val="2800"/>
              <a:buFont typeface="Proxima Nova"/>
              <a:buNone/>
              <a:defRPr sz="2800">
                <a:solidFill>
                  <a:schemeClr val="dk1"/>
                </a:solidFill>
                <a:latin typeface="Proxima Nova"/>
                <a:ea typeface="Proxima Nova"/>
                <a:cs typeface="Proxima Nova"/>
                <a:sym typeface="Proxima Nova"/>
              </a:defRPr>
            </a:lvl5pPr>
            <a:lvl6pPr lvl="5" rtl="0">
              <a:spcBef>
                <a:spcPts val="0"/>
              </a:spcBef>
              <a:spcAft>
                <a:spcPts val="0"/>
              </a:spcAft>
              <a:buClr>
                <a:schemeClr val="dk1"/>
              </a:buClr>
              <a:buSzPts val="2800"/>
              <a:buFont typeface="Proxima Nova"/>
              <a:buNone/>
              <a:defRPr sz="2800">
                <a:solidFill>
                  <a:schemeClr val="dk1"/>
                </a:solidFill>
                <a:latin typeface="Proxima Nova"/>
                <a:ea typeface="Proxima Nova"/>
                <a:cs typeface="Proxima Nova"/>
                <a:sym typeface="Proxima Nova"/>
              </a:defRPr>
            </a:lvl6pPr>
            <a:lvl7pPr lvl="6" rtl="0">
              <a:spcBef>
                <a:spcPts val="0"/>
              </a:spcBef>
              <a:spcAft>
                <a:spcPts val="0"/>
              </a:spcAft>
              <a:buClr>
                <a:schemeClr val="dk1"/>
              </a:buClr>
              <a:buSzPts val="2800"/>
              <a:buFont typeface="Proxima Nova"/>
              <a:buNone/>
              <a:defRPr sz="2800">
                <a:solidFill>
                  <a:schemeClr val="dk1"/>
                </a:solidFill>
                <a:latin typeface="Proxima Nova"/>
                <a:ea typeface="Proxima Nova"/>
                <a:cs typeface="Proxima Nova"/>
                <a:sym typeface="Proxima Nova"/>
              </a:defRPr>
            </a:lvl7pPr>
            <a:lvl8pPr lvl="7" rtl="0">
              <a:spcBef>
                <a:spcPts val="0"/>
              </a:spcBef>
              <a:spcAft>
                <a:spcPts val="0"/>
              </a:spcAft>
              <a:buClr>
                <a:schemeClr val="dk1"/>
              </a:buClr>
              <a:buSzPts val="2800"/>
              <a:buFont typeface="Proxima Nova"/>
              <a:buNone/>
              <a:defRPr sz="2800">
                <a:solidFill>
                  <a:schemeClr val="dk1"/>
                </a:solidFill>
                <a:latin typeface="Proxima Nova"/>
                <a:ea typeface="Proxima Nova"/>
                <a:cs typeface="Proxima Nova"/>
                <a:sym typeface="Proxima Nova"/>
              </a:defRPr>
            </a:lvl8pPr>
            <a:lvl9pPr lvl="8" rtl="0">
              <a:spcBef>
                <a:spcPts val="0"/>
              </a:spcBef>
              <a:spcAft>
                <a:spcPts val="0"/>
              </a:spcAft>
              <a:buClr>
                <a:schemeClr val="dk1"/>
              </a:buClr>
              <a:buSzPts val="2800"/>
              <a:buFont typeface="Proxima Nova"/>
              <a:buNone/>
              <a:defRPr sz="2800">
                <a:solidFill>
                  <a:schemeClr val="dk1"/>
                </a:solidFill>
                <a:latin typeface="Proxima Nova"/>
                <a:ea typeface="Proxima Nova"/>
                <a:cs typeface="Proxima Nova"/>
                <a:sym typeface="Proxima Nova"/>
              </a:defRPr>
            </a:lvl9pPr>
          </a:lstStyle>
          <a:p>
            <a:endParaRPr/>
          </a:p>
        </p:txBody>
      </p:sp>
      <p:sp>
        <p:nvSpPr>
          <p:cNvPr id="52" name="Shape 52"/>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lstStyle>
            <a:lvl1pPr marL="457200" lvl="0" indent="-342900" rtl="0">
              <a:lnSpc>
                <a:spcPct val="115000"/>
              </a:lnSpc>
              <a:spcBef>
                <a:spcPts val="0"/>
              </a:spcBef>
              <a:spcAft>
                <a:spcPts val="0"/>
              </a:spcAft>
              <a:buClr>
                <a:schemeClr val="accent3"/>
              </a:buClr>
              <a:buSzPts val="1800"/>
              <a:buFont typeface="Proxima Nova"/>
              <a:buChar char="●"/>
              <a:defRPr sz="1800">
                <a:solidFill>
                  <a:schemeClr val="accent3"/>
                </a:solidFill>
                <a:latin typeface="Proxima Nova"/>
                <a:ea typeface="Proxima Nova"/>
                <a:cs typeface="Proxima Nova"/>
                <a:sym typeface="Proxima Nova"/>
              </a:defRPr>
            </a:lvl1pPr>
            <a:lvl2pPr marL="914400" lvl="1" indent="-317500" rtl="0">
              <a:lnSpc>
                <a:spcPct val="115000"/>
              </a:lnSpc>
              <a:spcBef>
                <a:spcPts val="1600"/>
              </a:spcBef>
              <a:spcAft>
                <a:spcPts val="0"/>
              </a:spcAft>
              <a:buClr>
                <a:schemeClr val="accent3"/>
              </a:buClr>
              <a:buSzPts val="1400"/>
              <a:buFont typeface="Proxima Nova"/>
              <a:buChar char="○"/>
              <a:defRPr>
                <a:solidFill>
                  <a:schemeClr val="accent3"/>
                </a:solidFill>
                <a:latin typeface="Proxima Nova"/>
                <a:ea typeface="Proxima Nova"/>
                <a:cs typeface="Proxima Nova"/>
                <a:sym typeface="Proxima Nova"/>
              </a:defRPr>
            </a:lvl2pPr>
            <a:lvl3pPr marL="1371600" lvl="2" indent="-317500" rtl="0">
              <a:lnSpc>
                <a:spcPct val="115000"/>
              </a:lnSpc>
              <a:spcBef>
                <a:spcPts val="1600"/>
              </a:spcBef>
              <a:spcAft>
                <a:spcPts val="0"/>
              </a:spcAft>
              <a:buClr>
                <a:schemeClr val="accent3"/>
              </a:buClr>
              <a:buSzPts val="1400"/>
              <a:buFont typeface="Proxima Nova"/>
              <a:buChar char="■"/>
              <a:defRPr>
                <a:solidFill>
                  <a:schemeClr val="accent3"/>
                </a:solidFill>
                <a:latin typeface="Proxima Nova"/>
                <a:ea typeface="Proxima Nova"/>
                <a:cs typeface="Proxima Nova"/>
                <a:sym typeface="Proxima Nova"/>
              </a:defRPr>
            </a:lvl3pPr>
            <a:lvl4pPr marL="1828800" lvl="3" indent="-317500" rtl="0">
              <a:lnSpc>
                <a:spcPct val="115000"/>
              </a:lnSpc>
              <a:spcBef>
                <a:spcPts val="1600"/>
              </a:spcBef>
              <a:spcAft>
                <a:spcPts val="0"/>
              </a:spcAft>
              <a:buClr>
                <a:schemeClr val="accent3"/>
              </a:buClr>
              <a:buSzPts val="1400"/>
              <a:buFont typeface="Proxima Nova"/>
              <a:buChar char="●"/>
              <a:defRPr>
                <a:solidFill>
                  <a:schemeClr val="accent3"/>
                </a:solidFill>
                <a:latin typeface="Proxima Nova"/>
                <a:ea typeface="Proxima Nova"/>
                <a:cs typeface="Proxima Nova"/>
                <a:sym typeface="Proxima Nova"/>
              </a:defRPr>
            </a:lvl4pPr>
            <a:lvl5pPr marL="2286000" lvl="4" indent="-317500" rtl="0">
              <a:lnSpc>
                <a:spcPct val="115000"/>
              </a:lnSpc>
              <a:spcBef>
                <a:spcPts val="1600"/>
              </a:spcBef>
              <a:spcAft>
                <a:spcPts val="0"/>
              </a:spcAft>
              <a:buClr>
                <a:schemeClr val="accent3"/>
              </a:buClr>
              <a:buSzPts val="1400"/>
              <a:buFont typeface="Proxima Nova"/>
              <a:buChar char="○"/>
              <a:defRPr>
                <a:solidFill>
                  <a:schemeClr val="accent3"/>
                </a:solidFill>
                <a:latin typeface="Proxima Nova"/>
                <a:ea typeface="Proxima Nova"/>
                <a:cs typeface="Proxima Nova"/>
                <a:sym typeface="Proxima Nova"/>
              </a:defRPr>
            </a:lvl5pPr>
            <a:lvl6pPr marL="2743200" lvl="5" indent="-317500" rtl="0">
              <a:lnSpc>
                <a:spcPct val="115000"/>
              </a:lnSpc>
              <a:spcBef>
                <a:spcPts val="1600"/>
              </a:spcBef>
              <a:spcAft>
                <a:spcPts val="0"/>
              </a:spcAft>
              <a:buClr>
                <a:schemeClr val="accent3"/>
              </a:buClr>
              <a:buSzPts val="1400"/>
              <a:buFont typeface="Proxima Nova"/>
              <a:buChar char="■"/>
              <a:defRPr>
                <a:solidFill>
                  <a:schemeClr val="accent3"/>
                </a:solidFill>
                <a:latin typeface="Proxima Nova"/>
                <a:ea typeface="Proxima Nova"/>
                <a:cs typeface="Proxima Nova"/>
                <a:sym typeface="Proxima Nova"/>
              </a:defRPr>
            </a:lvl6pPr>
            <a:lvl7pPr marL="3200400" lvl="6" indent="-317500" rtl="0">
              <a:lnSpc>
                <a:spcPct val="115000"/>
              </a:lnSpc>
              <a:spcBef>
                <a:spcPts val="1600"/>
              </a:spcBef>
              <a:spcAft>
                <a:spcPts val="0"/>
              </a:spcAft>
              <a:buClr>
                <a:schemeClr val="accent3"/>
              </a:buClr>
              <a:buSzPts val="1400"/>
              <a:buFont typeface="Proxima Nova"/>
              <a:buChar char="●"/>
              <a:defRPr>
                <a:solidFill>
                  <a:schemeClr val="accent3"/>
                </a:solidFill>
                <a:latin typeface="Proxima Nova"/>
                <a:ea typeface="Proxima Nova"/>
                <a:cs typeface="Proxima Nova"/>
                <a:sym typeface="Proxima Nova"/>
              </a:defRPr>
            </a:lvl7pPr>
            <a:lvl8pPr marL="3657600" lvl="7" indent="-317500" rtl="0">
              <a:lnSpc>
                <a:spcPct val="115000"/>
              </a:lnSpc>
              <a:spcBef>
                <a:spcPts val="1600"/>
              </a:spcBef>
              <a:spcAft>
                <a:spcPts val="0"/>
              </a:spcAft>
              <a:buClr>
                <a:schemeClr val="accent3"/>
              </a:buClr>
              <a:buSzPts val="1400"/>
              <a:buFont typeface="Proxima Nova"/>
              <a:buChar char="○"/>
              <a:defRPr>
                <a:solidFill>
                  <a:schemeClr val="accent3"/>
                </a:solidFill>
                <a:latin typeface="Proxima Nova"/>
                <a:ea typeface="Proxima Nova"/>
                <a:cs typeface="Proxima Nova"/>
                <a:sym typeface="Proxima Nova"/>
              </a:defRPr>
            </a:lvl8pPr>
            <a:lvl9pPr marL="4114800" lvl="8" indent="-317500" rtl="0">
              <a:lnSpc>
                <a:spcPct val="115000"/>
              </a:lnSpc>
              <a:spcBef>
                <a:spcPts val="1600"/>
              </a:spcBef>
              <a:spcAft>
                <a:spcPts val="1600"/>
              </a:spcAft>
              <a:buClr>
                <a:schemeClr val="accent3"/>
              </a:buClr>
              <a:buSzPts val="1400"/>
              <a:buFont typeface="Proxima Nova"/>
              <a:buChar char="■"/>
              <a:defRPr>
                <a:solidFill>
                  <a:schemeClr val="accent3"/>
                </a:solidFill>
                <a:latin typeface="Proxima Nova"/>
                <a:ea typeface="Proxima Nova"/>
                <a:cs typeface="Proxima Nova"/>
                <a:sym typeface="Proxima Nova"/>
              </a:defRPr>
            </a:lvl9pPr>
          </a:lstStyle>
          <a:p>
            <a:endParaRPr/>
          </a:p>
        </p:txBody>
      </p:sp>
      <p:sp>
        <p:nvSpPr>
          <p:cNvPr id="53" name="Shape 53"/>
          <p:cNvSpPr txBox="1">
            <a:spLocks noGrp="1"/>
          </p:cNvSpPr>
          <p:nvPr>
            <p:ph type="sldNum" idx="12"/>
          </p:nvPr>
        </p:nvSpPr>
        <p:spPr>
          <a:xfrm>
            <a:off x="8472458" y="4663217"/>
            <a:ext cx="548700" cy="393600"/>
          </a:xfrm>
          <a:prstGeom prst="rect">
            <a:avLst/>
          </a:prstGeom>
          <a:noFill/>
          <a:ln>
            <a:noFill/>
          </a:ln>
        </p:spPr>
        <p:txBody>
          <a:bodyPr spcFirstLastPara="1" wrap="square" lIns="91425" tIns="91425" rIns="91425" bIns="91425" anchor="ctr" anchorCtr="0">
            <a:noAutofit/>
          </a:bodyPr>
          <a:lstStyle>
            <a:lvl1pPr lvl="0" algn="r" rtl="0">
              <a:buNone/>
              <a:defRPr sz="1000">
                <a:solidFill>
                  <a:schemeClr val="dk1"/>
                </a:solidFill>
                <a:latin typeface="Proxima Nova"/>
                <a:ea typeface="Proxima Nova"/>
                <a:cs typeface="Proxima Nova"/>
                <a:sym typeface="Proxima Nova"/>
              </a:defRPr>
            </a:lvl1pPr>
            <a:lvl2pPr lvl="1" algn="r" rtl="0">
              <a:buNone/>
              <a:defRPr sz="1000">
                <a:solidFill>
                  <a:schemeClr val="dk1"/>
                </a:solidFill>
                <a:latin typeface="Proxima Nova"/>
                <a:ea typeface="Proxima Nova"/>
                <a:cs typeface="Proxima Nova"/>
                <a:sym typeface="Proxima Nova"/>
              </a:defRPr>
            </a:lvl2pPr>
            <a:lvl3pPr lvl="2" algn="r" rtl="0">
              <a:buNone/>
              <a:defRPr sz="1000">
                <a:solidFill>
                  <a:schemeClr val="dk1"/>
                </a:solidFill>
                <a:latin typeface="Proxima Nova"/>
                <a:ea typeface="Proxima Nova"/>
                <a:cs typeface="Proxima Nova"/>
                <a:sym typeface="Proxima Nova"/>
              </a:defRPr>
            </a:lvl3pPr>
            <a:lvl4pPr lvl="3" algn="r" rtl="0">
              <a:buNone/>
              <a:defRPr sz="1000">
                <a:solidFill>
                  <a:schemeClr val="dk1"/>
                </a:solidFill>
                <a:latin typeface="Proxima Nova"/>
                <a:ea typeface="Proxima Nova"/>
                <a:cs typeface="Proxima Nova"/>
                <a:sym typeface="Proxima Nova"/>
              </a:defRPr>
            </a:lvl4pPr>
            <a:lvl5pPr lvl="4" algn="r" rtl="0">
              <a:buNone/>
              <a:defRPr sz="1000">
                <a:solidFill>
                  <a:schemeClr val="dk1"/>
                </a:solidFill>
                <a:latin typeface="Proxima Nova"/>
                <a:ea typeface="Proxima Nova"/>
                <a:cs typeface="Proxima Nova"/>
                <a:sym typeface="Proxima Nova"/>
              </a:defRPr>
            </a:lvl5pPr>
            <a:lvl6pPr lvl="5" algn="r" rtl="0">
              <a:buNone/>
              <a:defRPr sz="1000">
                <a:solidFill>
                  <a:schemeClr val="dk1"/>
                </a:solidFill>
                <a:latin typeface="Proxima Nova"/>
                <a:ea typeface="Proxima Nova"/>
                <a:cs typeface="Proxima Nova"/>
                <a:sym typeface="Proxima Nova"/>
              </a:defRPr>
            </a:lvl6pPr>
            <a:lvl7pPr lvl="6" algn="r" rtl="0">
              <a:buNone/>
              <a:defRPr sz="1000">
                <a:solidFill>
                  <a:schemeClr val="dk1"/>
                </a:solidFill>
                <a:latin typeface="Proxima Nova"/>
                <a:ea typeface="Proxima Nova"/>
                <a:cs typeface="Proxima Nova"/>
                <a:sym typeface="Proxima Nova"/>
              </a:defRPr>
            </a:lvl7pPr>
            <a:lvl8pPr lvl="7" algn="r" rtl="0">
              <a:buNone/>
              <a:defRPr sz="1000">
                <a:solidFill>
                  <a:schemeClr val="dk1"/>
                </a:solidFill>
                <a:latin typeface="Proxima Nova"/>
                <a:ea typeface="Proxima Nova"/>
                <a:cs typeface="Proxima Nova"/>
                <a:sym typeface="Proxima Nova"/>
              </a:defRPr>
            </a:lvl8pPr>
            <a:lvl9pPr lvl="8" algn="r" rtl="0">
              <a:buNone/>
              <a:defRPr sz="1000">
                <a:solidFill>
                  <a:schemeClr val="dk1"/>
                </a:solidFill>
                <a:latin typeface="Proxima Nova"/>
                <a:ea typeface="Proxima Nova"/>
                <a:cs typeface="Proxima Nova"/>
                <a:sym typeface="Proxima Nova"/>
              </a:defRPr>
            </a:lvl9pPr>
          </a:lstStyle>
          <a:p>
            <a:pPr marL="0" lvl="0" indent="0">
              <a:spcBef>
                <a:spcPts val="0"/>
              </a:spcBef>
              <a:spcAft>
                <a:spcPts val="0"/>
              </a:spcAft>
              <a:buNone/>
            </a:pPr>
            <a:fld id="{00000000-1234-1234-1234-123412341234}" type="slidenum">
              <a:rPr lang="en"/>
              <a:t>‹#›</a:t>
            </a:fld>
            <a:endParaRPr/>
          </a:p>
        </p:txBody>
      </p:sp>
    </p:spTree>
  </p:cSld>
  <p:clrMap bg1="lt1" tx1="dk1" bg2="dk2" tx2="lt2" accent1="accent1" accent2="accent2" accent3="accent3" accent4="accent4" accent5="accent5" accent6="accent6" hlink="hlink" folHlink="folHlink"/>
  <p:sldLayoutIdLst>
    <p:sldLayoutId id="2147483660" r:id="rId1"/>
    <p:sldLayoutId id="2147483661" r:id="rId2"/>
    <p:sldLayoutId id="2147483662" r:id="rId3"/>
    <p:sldLayoutId id="2147483664" r:id="rId4"/>
    <p:sldLayoutId id="2147483665" r:id="rId5"/>
    <p:sldLayoutId id="2147483666" r:id="rId6"/>
    <p:sldLayoutId id="2147483667" r:id="rId7"/>
    <p:sldLayoutId id="2147483668" r:id="rId8"/>
    <p:sldLayoutId id="2147483669" r:id="rId9"/>
    <p:sldLayoutId id="2147483689" r:id="rId10"/>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1.xml"/><Relationship Id="rId1" Type="http://schemas.openxmlformats.org/officeDocument/2006/relationships/slideLayout" Target="../slideLayouts/slideLayout9.xml"/><Relationship Id="rId4" Type="http://schemas.openxmlformats.org/officeDocument/2006/relationships/image" Target="../media/image2.jpg"/></Relationships>
</file>

<file path=ppt/slides/_rels/slide2.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1.jpg"/></Relationships>
</file>

<file path=ppt/slides/_rels/slide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3.xml"/><Relationship Id="rId1" Type="http://schemas.openxmlformats.org/officeDocument/2006/relationships/slideLayout" Target="../slideLayouts/slideLayout2.xml"/><Relationship Id="rId5" Type="http://schemas.openxmlformats.org/officeDocument/2006/relationships/image" Target="../media/image1.jpg"/><Relationship Id="rId4" Type="http://schemas.openxmlformats.org/officeDocument/2006/relationships/image" Target="../media/image5.jpeg"/></Relationships>
</file>

<file path=ppt/slides/_rels/slide4.xml.rels><?xml version="1.0" encoding="UTF-8" standalone="yes" ?><Relationships xmlns="http://schemas.openxmlformats.org/package/2006/relationships"><Relationship Id="rId3" Target="../media/image6.jpeg" Type="http://schemas.openxmlformats.org/officeDocument/2006/relationships/image"/><Relationship Id="rId2" Target="../notesSlides/notesSlide4.xml" Type="http://schemas.openxmlformats.org/officeDocument/2006/relationships/notesSlide"/><Relationship Id="rId1" Target="../slideLayouts/slideLayout2.xml" Type="http://schemas.openxmlformats.org/officeDocument/2006/relationships/slideLayout"/><Relationship Id="rId4" Target="../media/image1.jpg" Type="http://schemas.openxmlformats.org/officeDocument/2006/relationships/image"/></Relationships>
</file>

<file path=ppt/slides/_rels/slide5.xml.rels><?xml version="1.0" encoding="UTF-8" standalone="yes" ?><Relationships xmlns="http://schemas.openxmlformats.org/package/2006/relationships"><Relationship Id="rId3" Target="../media/image7.jpeg" Type="http://schemas.openxmlformats.org/officeDocument/2006/relationships/image"/><Relationship Id="rId2" Target="../notesSlides/notesSlide5.xml" Type="http://schemas.openxmlformats.org/officeDocument/2006/relationships/notesSlide"/><Relationship Id="rId1" Target="../slideLayouts/slideLayout2.xml" Type="http://schemas.openxmlformats.org/officeDocument/2006/relationships/slideLayout"/><Relationship Id="rId4" Target="../media/image1.jpg" Type="http://schemas.openxmlformats.org/officeDocument/2006/relationships/image"/></Relationships>
</file>

<file path=ppt/slides/_rels/slide6.xml.rels><?xml version="1.0" encoding="UTF-8" standalone="yes" ?><Relationships xmlns="http://schemas.openxmlformats.org/package/2006/relationships"><Relationship Id="rId3" Target="../media/image8.jpeg" Type="http://schemas.openxmlformats.org/officeDocument/2006/relationships/image"/><Relationship Id="rId2" Target="../notesSlides/notesSlide6.xml" Type="http://schemas.openxmlformats.org/officeDocument/2006/relationships/notesSlide"/><Relationship Id="rId1" Target="../slideLayouts/slideLayout2.xml" Type="http://schemas.openxmlformats.org/officeDocument/2006/relationships/slideLayout"/><Relationship Id="rId6" Target="../media/image1.jpg" Type="http://schemas.openxmlformats.org/officeDocument/2006/relationships/image"/><Relationship Id="rId5" Target="../media/image10.jpeg" Type="http://schemas.openxmlformats.org/officeDocument/2006/relationships/image"/><Relationship Id="rId4" Target="../media/image9.jpeg" Type="http://schemas.openxmlformats.org/officeDocument/2006/relationships/image"/></Relationships>
</file>

<file path=ppt/slides/_rels/slide7.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7.xml"/><Relationship Id="rId1" Type="http://schemas.openxmlformats.org/officeDocument/2006/relationships/slideLayout" Target="../slideLayouts/slideLayout3.xml"/><Relationship Id="rId4" Type="http://schemas.openxmlformats.org/officeDocument/2006/relationships/image" Target="../media/image12.png"/></Relationships>
</file>

<file path=ppt/slides/_rels/slide9.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11.xml"/><Relationship Id="rId1" Type="http://schemas.openxmlformats.org/officeDocument/2006/relationships/slideLayout" Target="../slideLayouts/slideLayout5.xml"/></Relationships>
</file>

<file path=ppt/slides/_rels/slide15.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12.xml"/><Relationship Id="rId1" Type="http://schemas.openxmlformats.org/officeDocument/2006/relationships/slideLayout" Target="../slideLayouts/slideLayout5.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03"/>
        <p:cNvGrpSpPr/>
        <p:nvPr/>
      </p:nvGrpSpPr>
      <p:grpSpPr>
        <a:xfrm>
          <a:off x="0" y="0"/>
          <a:ext cx="0" cy="0"/>
          <a:chOff x="0" y="0"/>
          <a:chExt cx="0" cy="0"/>
        </a:xfrm>
      </p:grpSpPr>
      <p:cxnSp>
        <p:nvCxnSpPr>
          <p:cNvPr id="104" name="Shape 104"/>
          <p:cNvCxnSpPr/>
          <p:nvPr/>
        </p:nvCxnSpPr>
        <p:spPr>
          <a:xfrm>
            <a:off x="615150" y="2998025"/>
            <a:ext cx="500400" cy="0"/>
          </a:xfrm>
          <a:prstGeom prst="straightConnector1">
            <a:avLst/>
          </a:prstGeom>
          <a:noFill/>
          <a:ln w="19050" cap="flat" cmpd="sng">
            <a:solidFill>
              <a:schemeClr val="lt1"/>
            </a:solidFill>
            <a:prstDash val="solid"/>
            <a:round/>
            <a:headEnd type="none" w="med" len="med"/>
            <a:tailEnd type="none" w="med" len="med"/>
          </a:ln>
        </p:spPr>
      </p:cxnSp>
      <p:pic>
        <p:nvPicPr>
          <p:cNvPr id="105" name="Shape 105"/>
          <p:cNvPicPr preferRelativeResize="0"/>
          <p:nvPr/>
        </p:nvPicPr>
        <p:blipFill rotWithShape="1">
          <a:blip r:embed="rId3">
            <a:alphaModFix/>
          </a:blip>
          <a:srcRect l="7377" t="10578" r="2214"/>
          <a:stretch/>
        </p:blipFill>
        <p:spPr>
          <a:xfrm>
            <a:off x="7481025" y="4083300"/>
            <a:ext cx="1152525" cy="790575"/>
          </a:xfrm>
          <a:prstGeom prst="rect">
            <a:avLst/>
          </a:prstGeom>
          <a:noFill/>
          <a:ln>
            <a:noFill/>
          </a:ln>
        </p:spPr>
      </p:pic>
      <p:pic>
        <p:nvPicPr>
          <p:cNvPr id="106" name="Shape 106"/>
          <p:cNvPicPr preferRelativeResize="0"/>
          <p:nvPr/>
        </p:nvPicPr>
        <p:blipFill rotWithShape="1">
          <a:blip r:embed="rId4">
            <a:alphaModFix amt="95000"/>
          </a:blip>
          <a:srcRect t="20428" b="5233"/>
          <a:stretch/>
        </p:blipFill>
        <p:spPr>
          <a:xfrm>
            <a:off x="0" y="1"/>
            <a:ext cx="9224925" cy="5143499"/>
          </a:xfrm>
          <a:prstGeom prst="rect">
            <a:avLst/>
          </a:prstGeom>
          <a:noFill/>
          <a:ln>
            <a:noFill/>
          </a:ln>
        </p:spPr>
      </p:pic>
      <p:sp>
        <p:nvSpPr>
          <p:cNvPr id="107" name="Shape 107"/>
          <p:cNvSpPr txBox="1">
            <a:spLocks noGrp="1"/>
          </p:cNvSpPr>
          <p:nvPr>
            <p:ph type="ctrTitle" idx="4294967295"/>
          </p:nvPr>
        </p:nvSpPr>
        <p:spPr>
          <a:xfrm>
            <a:off x="1104450" y="353600"/>
            <a:ext cx="6935100" cy="1588500"/>
          </a:xfrm>
          <a:prstGeom prst="rect">
            <a:avLst/>
          </a:prstGeom>
        </p:spPr>
        <p:txBody>
          <a:bodyPr spcFirstLastPara="1" wrap="square" lIns="91425" tIns="91425" rIns="91425" bIns="91425" anchor="t" anchorCtr="0">
            <a:noAutofit/>
          </a:bodyPr>
          <a:lstStyle/>
          <a:p>
            <a:pPr marL="0" lvl="0" indent="0" algn="r" rtl="0">
              <a:spcBef>
                <a:spcPts val="0"/>
              </a:spcBef>
              <a:spcAft>
                <a:spcPts val="0"/>
              </a:spcAft>
              <a:buNone/>
            </a:pPr>
            <a:r>
              <a:rPr lang="en" sz="6000" dirty="0"/>
              <a:t>Zenzeleni Networks       </a:t>
            </a:r>
            <a:r>
              <a:rPr lang="en" sz="3600" dirty="0"/>
              <a:t>South Africa</a:t>
            </a:r>
            <a:endParaRPr sz="3600" dirty="0"/>
          </a:p>
        </p:txBody>
      </p:sp>
      <p:sp>
        <p:nvSpPr>
          <p:cNvPr id="108" name="Shape 108"/>
          <p:cNvSpPr txBox="1">
            <a:spLocks noGrp="1"/>
          </p:cNvSpPr>
          <p:nvPr>
            <p:ph type="subTitle" idx="4294967295"/>
          </p:nvPr>
        </p:nvSpPr>
        <p:spPr>
          <a:xfrm>
            <a:off x="1081032" y="2906619"/>
            <a:ext cx="7515543" cy="1176681"/>
          </a:xfrm>
          <a:prstGeom prst="rect">
            <a:avLst/>
          </a:prstGeom>
          <a:noFill/>
          <a:ln>
            <a:noFill/>
          </a:ln>
        </p:spPr>
        <p:txBody>
          <a:bodyPr spcFirstLastPara="1" wrap="square" lIns="91425" tIns="91425" rIns="91425" bIns="91425" anchor="t" anchorCtr="0">
            <a:noAutofit/>
          </a:bodyPr>
          <a:lstStyle/>
          <a:p>
            <a:pPr marL="0" lvl="0" indent="0" rtl="0">
              <a:spcBef>
                <a:spcPts val="0"/>
              </a:spcBef>
              <a:buNone/>
            </a:pPr>
            <a:r>
              <a:rPr lang="en" sz="2800" b="1" dirty="0" smtClean="0">
                <a:solidFill>
                  <a:schemeClr val="lt1"/>
                </a:solidFill>
              </a:rPr>
              <a:t>Community Networks Workshop</a:t>
            </a:r>
          </a:p>
          <a:p>
            <a:pPr marL="0" lvl="0" indent="0" rtl="0">
              <a:spcBef>
                <a:spcPts val="0"/>
              </a:spcBef>
              <a:buNone/>
            </a:pPr>
            <a:r>
              <a:rPr lang="en" sz="2800" b="1" dirty="0" smtClean="0">
                <a:solidFill>
                  <a:schemeClr val="lt1"/>
                </a:solidFill>
              </a:rPr>
              <a:t>AUC, Addis Ababa, 19</a:t>
            </a:r>
            <a:r>
              <a:rPr lang="en" sz="2800" b="1" baseline="30000" dirty="0" smtClean="0">
                <a:solidFill>
                  <a:schemeClr val="lt1"/>
                </a:solidFill>
              </a:rPr>
              <a:t>th</a:t>
            </a:r>
            <a:r>
              <a:rPr lang="en" sz="2800" b="1" dirty="0" smtClean="0">
                <a:solidFill>
                  <a:schemeClr val="lt1"/>
                </a:solidFill>
              </a:rPr>
              <a:t> June 2018</a:t>
            </a:r>
          </a:p>
          <a:p>
            <a:pPr marL="0" lvl="0" indent="0" rtl="0">
              <a:lnSpc>
                <a:spcPct val="100000"/>
              </a:lnSpc>
              <a:spcBef>
                <a:spcPts val="0"/>
              </a:spcBef>
              <a:buNone/>
            </a:pPr>
            <a:endParaRPr lang="en" sz="1200" b="1" dirty="0" smtClean="0">
              <a:solidFill>
                <a:schemeClr val="lt1"/>
              </a:solidFill>
            </a:endParaRPr>
          </a:p>
          <a:p>
            <a:pPr marL="0" indent="0">
              <a:buNone/>
            </a:pPr>
            <a:r>
              <a:rPr lang="en" sz="2000" dirty="0">
                <a:solidFill>
                  <a:schemeClr val="lt1"/>
                </a:solidFill>
              </a:rPr>
              <a:t>Sol Luca de Tena  - </a:t>
            </a:r>
            <a:r>
              <a:rPr lang="en-US" sz="2000" dirty="0" err="1">
                <a:solidFill>
                  <a:schemeClr val="lt1"/>
                </a:solidFill>
              </a:rPr>
              <a:t>Zenzeleni</a:t>
            </a:r>
            <a:r>
              <a:rPr lang="en-US" sz="2000" dirty="0">
                <a:solidFill>
                  <a:schemeClr val="lt1"/>
                </a:solidFill>
              </a:rPr>
              <a:t> Network NPC</a:t>
            </a:r>
            <a:endParaRPr lang="en" sz="2000" dirty="0">
              <a:solidFill>
                <a:schemeClr val="lt1"/>
              </a:solidFill>
            </a:endParaRPr>
          </a:p>
          <a:p>
            <a:pPr marL="0" lvl="0" indent="0" rtl="0">
              <a:spcBef>
                <a:spcPts val="0"/>
              </a:spcBef>
              <a:buNone/>
            </a:pPr>
            <a:endParaRPr sz="2800" b="1" dirty="0">
              <a:solidFill>
                <a:schemeClr val="lt1"/>
              </a:solidFill>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113"/>
        <p:cNvGrpSpPr/>
        <p:nvPr/>
      </p:nvGrpSpPr>
      <p:grpSpPr>
        <a:xfrm>
          <a:off x="0" y="0"/>
          <a:ext cx="0" cy="0"/>
          <a:chOff x="0" y="0"/>
          <a:chExt cx="0" cy="0"/>
        </a:xfrm>
      </p:grpSpPr>
      <p:pic>
        <p:nvPicPr>
          <p:cNvPr id="114" name="Shape 114"/>
          <p:cNvPicPr preferRelativeResize="0"/>
          <p:nvPr/>
        </p:nvPicPr>
        <p:blipFill>
          <a:blip r:embed="rId3">
            <a:alphaModFix/>
          </a:blip>
          <a:stretch>
            <a:fillRect/>
          </a:stretch>
        </p:blipFill>
        <p:spPr>
          <a:xfrm>
            <a:off x="0" y="0"/>
            <a:ext cx="7492400" cy="4987150"/>
          </a:xfrm>
          <a:prstGeom prst="rect">
            <a:avLst/>
          </a:prstGeom>
          <a:noFill/>
          <a:ln>
            <a:noFill/>
          </a:ln>
          <a:effectLst>
            <a:outerShdw blurRad="57150" dist="19050" dir="5400000" algn="bl" rotWithShape="0">
              <a:srgbClr val="000000">
                <a:alpha val="50000"/>
              </a:srgbClr>
            </a:outerShdw>
          </a:effectLst>
        </p:spPr>
      </p:pic>
      <p:pic>
        <p:nvPicPr>
          <p:cNvPr id="115" name="Shape 115"/>
          <p:cNvPicPr preferRelativeResize="0"/>
          <p:nvPr/>
        </p:nvPicPr>
        <p:blipFill rotWithShape="1">
          <a:blip r:embed="rId4">
            <a:alphaModFix/>
          </a:blip>
          <a:srcRect l="7377" t="10578" r="2214"/>
          <a:stretch/>
        </p:blipFill>
        <p:spPr>
          <a:xfrm>
            <a:off x="7850225" y="4183575"/>
            <a:ext cx="1152525" cy="790575"/>
          </a:xfrm>
          <a:prstGeom prst="rect">
            <a:avLst/>
          </a:prstGeom>
          <a:noFill/>
          <a:ln>
            <a:noFill/>
          </a:ln>
        </p:spPr>
      </p:pic>
      <p:sp>
        <p:nvSpPr>
          <p:cNvPr id="116" name="Shape 116"/>
          <p:cNvSpPr txBox="1"/>
          <p:nvPr/>
        </p:nvSpPr>
        <p:spPr>
          <a:xfrm>
            <a:off x="7492400" y="0"/>
            <a:ext cx="1651500" cy="40353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1800" b="1" dirty="0"/>
              <a:t>Zenzeleni Networks Mankosi Cooperative </a:t>
            </a:r>
            <a:endParaRPr sz="1800" b="1" dirty="0"/>
          </a:p>
          <a:p>
            <a:pPr marL="0" lvl="0" indent="0" algn="ctr">
              <a:spcBef>
                <a:spcPts val="0"/>
              </a:spcBef>
              <a:spcAft>
                <a:spcPts val="0"/>
              </a:spcAft>
              <a:buNone/>
            </a:pPr>
            <a:r>
              <a:rPr lang="en" sz="1800" b="1" dirty="0"/>
              <a:t>&amp; </a:t>
            </a:r>
            <a:endParaRPr sz="1800" b="1" dirty="0"/>
          </a:p>
          <a:p>
            <a:pPr marL="0" lvl="0" indent="0" algn="ctr">
              <a:spcBef>
                <a:spcPts val="0"/>
              </a:spcBef>
              <a:spcAft>
                <a:spcPts val="0"/>
              </a:spcAft>
              <a:buNone/>
            </a:pPr>
            <a:r>
              <a:rPr lang="en" sz="1800" b="1" dirty="0"/>
              <a:t>Zenzeleni non-for-profit</a:t>
            </a:r>
            <a:r>
              <a:rPr lang="en" sz="1800" dirty="0"/>
              <a:t> </a:t>
            </a:r>
            <a:endParaRPr sz="1800" dirty="0"/>
          </a:p>
          <a:p>
            <a:pPr marL="0" lvl="0" indent="0" algn="ctr">
              <a:spcBef>
                <a:spcPts val="0"/>
              </a:spcBef>
              <a:spcAft>
                <a:spcPts val="0"/>
              </a:spcAft>
              <a:buNone/>
            </a:pPr>
            <a:endParaRPr sz="1800" dirty="0"/>
          </a:p>
          <a:p>
            <a:pPr marL="0" lvl="0" indent="0" algn="ctr">
              <a:spcBef>
                <a:spcPts val="0"/>
              </a:spcBef>
              <a:spcAft>
                <a:spcPts val="0"/>
              </a:spcAft>
              <a:buNone/>
            </a:pPr>
            <a:r>
              <a:rPr lang="en" sz="1800" dirty="0"/>
              <a:t>Mankosi, South Africa</a:t>
            </a:r>
            <a:endParaRPr sz="1800" dirty="0"/>
          </a:p>
          <a:p>
            <a:pPr marL="0" lvl="0" indent="0" algn="ctr">
              <a:spcBef>
                <a:spcPts val="0"/>
              </a:spcBef>
              <a:spcAft>
                <a:spcPts val="0"/>
              </a:spcAft>
              <a:buNone/>
            </a:pPr>
            <a:endParaRPr sz="1800" dirty="0"/>
          </a:p>
          <a:p>
            <a:pPr marL="0" lvl="0" indent="0" algn="ctr">
              <a:spcBef>
                <a:spcPts val="0"/>
              </a:spcBef>
              <a:spcAft>
                <a:spcPts val="0"/>
              </a:spcAft>
              <a:buNone/>
            </a:pPr>
            <a:r>
              <a:rPr lang="en" sz="1800" dirty="0" smtClean="0"/>
              <a:t>May 2018</a:t>
            </a:r>
            <a:endParaRPr sz="1800" dirty="0"/>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https://lh5.googleusercontent.com/WejD_D1hmyWcL9vzLF3rjg1owpFiFn-FTFxyu1SsRQ2csrYRXZdMpyv3sXpaXMEWeMcdoeCrEK3v1rKtN-dWee23KNGPR2sWqHxH_uHuT3ya8SYJP5t3zS6lIP9WlmoTjIOMOyk-MOk"/>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24"/>
            <a:ext cx="3729020" cy="5143476"/>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https://lh3.googleusercontent.com/uc23ihsJP1lxefoQuVMYisDGFiS4bZdPIcVfcdqN6r4lW7nwbwnBcS1AnuzpTpQfpF_DO2sEPqugcexe-8wgelQztcHDjfOZRIotUrMc9y1X16iS75WP5jxcya7wfknNOlhdiAjfaZ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729020" y="0"/>
            <a:ext cx="3634320" cy="5143476"/>
          </a:xfrm>
          <a:prstGeom prst="rect">
            <a:avLst/>
          </a:prstGeom>
          <a:noFill/>
          <a:extLst>
            <a:ext uri="{909E8E84-426E-40DD-AFC4-6F175D3DCCD1}">
              <a14:hiddenFill xmlns:a14="http://schemas.microsoft.com/office/drawing/2010/main">
                <a:solidFill>
                  <a:srgbClr val="FFFFFF"/>
                </a:solidFill>
              </a14:hiddenFill>
            </a:ext>
          </a:extLst>
        </p:spPr>
      </p:pic>
      <p:pic>
        <p:nvPicPr>
          <p:cNvPr id="6" name="Shape 123"/>
          <p:cNvPicPr preferRelativeResize="0"/>
          <p:nvPr/>
        </p:nvPicPr>
        <p:blipFill rotWithShape="1">
          <a:blip r:embed="rId5">
            <a:alphaModFix/>
          </a:blip>
          <a:srcRect l="7377" t="10578" r="2214"/>
          <a:stretch/>
        </p:blipFill>
        <p:spPr>
          <a:xfrm>
            <a:off x="7850225" y="4183575"/>
            <a:ext cx="1152525" cy="790575"/>
          </a:xfrm>
          <a:prstGeom prst="rect">
            <a:avLst/>
          </a:prstGeom>
          <a:noFill/>
          <a:ln>
            <a:noFill/>
          </a:ln>
        </p:spPr>
      </p:pic>
      <p:sp>
        <p:nvSpPr>
          <p:cNvPr id="7" name="Title 1"/>
          <p:cNvSpPr>
            <a:spLocks noGrp="1"/>
          </p:cNvSpPr>
          <p:nvPr>
            <p:ph type="title"/>
          </p:nvPr>
        </p:nvSpPr>
        <p:spPr>
          <a:xfrm>
            <a:off x="7006070" y="0"/>
            <a:ext cx="2137930" cy="5047390"/>
          </a:xfrm>
        </p:spPr>
        <p:txBody>
          <a:bodyPr/>
          <a:lstStyle/>
          <a:p>
            <a:pPr algn="ctr"/>
            <a:r>
              <a:rPr lang="en-US" sz="1800" dirty="0" smtClean="0">
                <a:solidFill>
                  <a:srgbClr val="000000"/>
                </a:solidFill>
                <a:latin typeface="Arial"/>
                <a:ea typeface="Arial"/>
                <a:cs typeface="Arial"/>
                <a:sym typeface="Arial"/>
              </a:rPr>
              <a:t/>
            </a:r>
            <a:br>
              <a:rPr lang="en-US" sz="1800" dirty="0" smtClean="0">
                <a:solidFill>
                  <a:srgbClr val="000000"/>
                </a:solidFill>
                <a:latin typeface="Arial"/>
                <a:ea typeface="Arial"/>
                <a:cs typeface="Arial"/>
                <a:sym typeface="Arial"/>
              </a:rPr>
            </a:br>
            <a:r>
              <a:rPr lang="en-US" sz="1800" dirty="0">
                <a:solidFill>
                  <a:srgbClr val="000000"/>
                </a:solidFill>
                <a:latin typeface="Arial"/>
                <a:ea typeface="Arial"/>
                <a:cs typeface="Arial"/>
                <a:sym typeface="Arial"/>
              </a:rPr>
              <a:t/>
            </a:r>
            <a:br>
              <a:rPr lang="en-US" sz="1800" dirty="0">
                <a:solidFill>
                  <a:srgbClr val="000000"/>
                </a:solidFill>
                <a:latin typeface="Arial"/>
                <a:ea typeface="Arial"/>
                <a:cs typeface="Arial"/>
                <a:sym typeface="Arial"/>
              </a:rPr>
            </a:br>
            <a:endParaRPr lang="en-US" sz="1800" dirty="0">
              <a:solidFill>
                <a:srgbClr val="000000"/>
              </a:solidFill>
              <a:latin typeface="Arial"/>
              <a:ea typeface="Arial"/>
              <a:cs typeface="Arial"/>
              <a:sym typeface="Arial"/>
            </a:endParaRPr>
          </a:p>
        </p:txBody>
      </p:sp>
      <p:sp>
        <p:nvSpPr>
          <p:cNvPr id="8" name="Shape 122"/>
          <p:cNvSpPr txBox="1"/>
          <p:nvPr/>
        </p:nvSpPr>
        <p:spPr>
          <a:xfrm>
            <a:off x="7458040" y="0"/>
            <a:ext cx="1685884" cy="4083300"/>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sz="1800" dirty="0"/>
          </a:p>
          <a:p>
            <a:pPr marL="0" lvl="0" indent="0" algn="ctr" rtl="0">
              <a:spcBef>
                <a:spcPts val="0"/>
              </a:spcBef>
              <a:spcAft>
                <a:spcPts val="0"/>
              </a:spcAft>
              <a:buNone/>
            </a:pPr>
            <a:r>
              <a:rPr lang="en-US" sz="1800" b="1" dirty="0" smtClean="0"/>
              <a:t>Legal</a:t>
            </a:r>
          </a:p>
          <a:p>
            <a:pPr marL="0" lvl="0" indent="0" algn="ctr" rtl="0">
              <a:spcBef>
                <a:spcPts val="0"/>
              </a:spcBef>
              <a:spcAft>
                <a:spcPts val="0"/>
              </a:spcAft>
              <a:buNone/>
            </a:pPr>
            <a:r>
              <a:rPr lang="en-US" sz="1800" dirty="0" smtClean="0"/>
              <a:t>License exemption to deploy and offer telecommunications services </a:t>
            </a:r>
            <a:endParaRPr sz="1800" dirty="0"/>
          </a:p>
          <a:p>
            <a:pPr marL="0" lvl="0" indent="0" algn="ctr" rtl="0">
              <a:spcBef>
                <a:spcPts val="0"/>
              </a:spcBef>
              <a:spcAft>
                <a:spcPts val="0"/>
              </a:spcAft>
              <a:buNone/>
            </a:pPr>
            <a:endParaRPr sz="1800" dirty="0"/>
          </a:p>
        </p:txBody>
      </p:sp>
    </p:spTree>
    <p:extLst>
      <p:ext uri="{BB962C8B-B14F-4D97-AF65-F5344CB8AC3E}">
        <p14:creationId xmlns:p14="http://schemas.microsoft.com/office/powerpoint/2010/main" val="126645292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120"/>
        <p:cNvGrpSpPr/>
        <p:nvPr/>
      </p:nvGrpSpPr>
      <p:grpSpPr>
        <a:xfrm>
          <a:off x="0" y="0"/>
          <a:ext cx="0" cy="0"/>
          <a:chOff x="0" y="0"/>
          <a:chExt cx="0" cy="0"/>
        </a:xfrm>
      </p:grpSpPr>
      <p:pic>
        <p:nvPicPr>
          <p:cNvPr id="121" name="Shape 121"/>
          <p:cNvPicPr preferRelativeResize="0"/>
          <p:nvPr/>
        </p:nvPicPr>
        <p:blipFill>
          <a:blip r:embed="rId3">
            <a:alphaModFix/>
          </a:blip>
          <a:stretch>
            <a:fillRect/>
          </a:stretch>
        </p:blipFill>
        <p:spPr>
          <a:xfrm>
            <a:off x="0" y="0"/>
            <a:ext cx="6749330" cy="5143501"/>
          </a:xfrm>
          <a:prstGeom prst="rect">
            <a:avLst/>
          </a:prstGeom>
          <a:noFill/>
          <a:ln>
            <a:noFill/>
          </a:ln>
        </p:spPr>
      </p:pic>
      <p:sp>
        <p:nvSpPr>
          <p:cNvPr id="122" name="Shape 122"/>
          <p:cNvSpPr txBox="1"/>
          <p:nvPr/>
        </p:nvSpPr>
        <p:spPr>
          <a:xfrm>
            <a:off x="6749325" y="0"/>
            <a:ext cx="2394600" cy="4083300"/>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sz="1800" dirty="0"/>
          </a:p>
          <a:p>
            <a:pPr marL="0" lvl="0" indent="0" algn="ctr" rtl="0">
              <a:spcBef>
                <a:spcPts val="0"/>
              </a:spcBef>
              <a:spcAft>
                <a:spcPts val="0"/>
              </a:spcAft>
              <a:buNone/>
            </a:pPr>
            <a:r>
              <a:rPr lang="en" sz="1800" b="1" dirty="0"/>
              <a:t>Working Area </a:t>
            </a:r>
            <a:endParaRPr sz="1800" b="1" dirty="0"/>
          </a:p>
          <a:p>
            <a:pPr marL="0" lvl="0" indent="0" algn="ctr" rtl="0">
              <a:spcBef>
                <a:spcPts val="0"/>
              </a:spcBef>
              <a:spcAft>
                <a:spcPts val="0"/>
              </a:spcAft>
              <a:buNone/>
            </a:pPr>
            <a:r>
              <a:rPr lang="en" sz="1800" dirty="0"/>
              <a:t>100,000 people</a:t>
            </a:r>
            <a:endParaRPr sz="1800" dirty="0"/>
          </a:p>
          <a:p>
            <a:pPr marL="0" lvl="0" indent="0" algn="ctr" rtl="0">
              <a:spcBef>
                <a:spcPts val="0"/>
              </a:spcBef>
              <a:spcAft>
                <a:spcPts val="0"/>
              </a:spcAft>
              <a:buNone/>
            </a:pPr>
            <a:r>
              <a:rPr lang="en" sz="1800" dirty="0"/>
              <a:t>93% unemployed, 90% not completed school</a:t>
            </a:r>
            <a:endParaRPr sz="1800" dirty="0"/>
          </a:p>
          <a:p>
            <a:pPr marL="0" lvl="0" indent="0" algn="ctr" rtl="0">
              <a:spcBef>
                <a:spcPts val="0"/>
              </a:spcBef>
              <a:spcAft>
                <a:spcPts val="0"/>
              </a:spcAft>
              <a:buNone/>
            </a:pPr>
            <a:endParaRPr sz="1800" dirty="0"/>
          </a:p>
          <a:p>
            <a:pPr marL="0" lvl="0" indent="0" algn="ctr" rtl="0">
              <a:spcBef>
                <a:spcPts val="0"/>
              </a:spcBef>
              <a:spcAft>
                <a:spcPts val="0"/>
              </a:spcAft>
              <a:buNone/>
            </a:pPr>
            <a:r>
              <a:rPr lang="en" sz="1800" dirty="0"/>
              <a:t>Non/poor basic infrastructure</a:t>
            </a:r>
            <a:endParaRPr sz="1800" dirty="0"/>
          </a:p>
          <a:p>
            <a:pPr marL="0" lvl="0" indent="0" algn="ctr" rtl="0">
              <a:spcBef>
                <a:spcPts val="0"/>
              </a:spcBef>
              <a:spcAft>
                <a:spcPts val="0"/>
              </a:spcAft>
              <a:buNone/>
            </a:pPr>
            <a:endParaRPr sz="1800" dirty="0"/>
          </a:p>
          <a:p>
            <a:pPr marL="0" lvl="0" indent="0" algn="ctr" rtl="0">
              <a:spcBef>
                <a:spcPts val="0"/>
              </a:spcBef>
              <a:spcAft>
                <a:spcPts val="0"/>
              </a:spcAft>
              <a:buNone/>
            </a:pPr>
            <a:r>
              <a:rPr lang="en" sz="1800" dirty="0" smtClean="0"/>
              <a:t>Most people live on  1USD daily threshold, up </a:t>
            </a:r>
            <a:r>
              <a:rPr lang="en" sz="1800" dirty="0"/>
              <a:t>to 25% of monthly income spent on Telecoms</a:t>
            </a:r>
            <a:endParaRPr sz="1800" dirty="0"/>
          </a:p>
          <a:p>
            <a:pPr marL="0" lvl="0" indent="0" algn="ctr" rtl="0">
              <a:spcBef>
                <a:spcPts val="0"/>
              </a:spcBef>
              <a:spcAft>
                <a:spcPts val="0"/>
              </a:spcAft>
              <a:buNone/>
            </a:pPr>
            <a:endParaRPr sz="1800" dirty="0"/>
          </a:p>
        </p:txBody>
      </p:sp>
      <p:pic>
        <p:nvPicPr>
          <p:cNvPr id="123" name="Shape 123"/>
          <p:cNvPicPr preferRelativeResize="0"/>
          <p:nvPr/>
        </p:nvPicPr>
        <p:blipFill rotWithShape="1">
          <a:blip r:embed="rId4">
            <a:alphaModFix/>
          </a:blip>
          <a:srcRect l="7377" t="10578" r="2214"/>
          <a:stretch/>
        </p:blipFill>
        <p:spPr>
          <a:xfrm>
            <a:off x="7850225" y="4183575"/>
            <a:ext cx="1152525" cy="790575"/>
          </a:xfrm>
          <a:prstGeom prst="rect">
            <a:avLst/>
          </a:prstGeom>
          <a:noFill/>
          <a:ln>
            <a:noFill/>
          </a:ln>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120"/>
        <p:cNvGrpSpPr/>
        <p:nvPr/>
      </p:nvGrpSpPr>
      <p:grpSpPr>
        <a:xfrm>
          <a:off x="0" y="0"/>
          <a:ext cx="0" cy="0"/>
          <a:chOff x="0" y="0"/>
          <a:chExt cx="0" cy="0"/>
        </a:xfrm>
      </p:grpSpPr>
      <p:pic>
        <p:nvPicPr>
          <p:cNvPr id="2050" name="Picture 2" descr="https://lh5.googleusercontent.com/0v9-UbWXGyKO-S3U9bZnUM_nVqcGt73uVYSiSl_MZuts_lWECJSpzg4Tv2MEVND6CevslSKsOVaAnt9ev6Sf6oDY9BVfvf2wEP5Oi4-DDcqAbDFeBRLzSom6_wGqAY5msRz75l02nRs"/>
          <p:cNvPicPr>
            <a:picLocks noChangeAspect="1" noChangeArrowheads="1"/>
          </p:cNvPicPr>
          <p:nvPr/>
        </p:nvPicPr>
        <p:blipFill rotWithShape="1">
          <a:blip r:embed="rId3">
            <a:extLst>
              <a:ext uri="{28A0092B-C50C-407E-A947-70E740481C1C}">
                <a14:useLocalDpi xmlns:a14="http://schemas.microsoft.com/office/drawing/2010/main" val="0"/>
              </a:ext>
            </a:extLst>
          </a:blip>
          <a:srcRect l="16257" t="7132"/>
          <a:stretch/>
        </p:blipFill>
        <p:spPr bwMode="auto">
          <a:xfrm>
            <a:off x="-1" y="0"/>
            <a:ext cx="7974059" cy="4974150"/>
          </a:xfrm>
          <a:prstGeom prst="rect">
            <a:avLst/>
          </a:prstGeom>
          <a:noFill/>
          <a:extLst>
            <a:ext uri="{909E8E84-426E-40DD-AFC4-6F175D3DCCD1}">
              <a14:hiddenFill xmlns:a14="http://schemas.microsoft.com/office/drawing/2010/main">
                <a:solidFill>
                  <a:srgbClr val="FFFFFF"/>
                </a:solidFill>
              </a14:hiddenFill>
            </a:ext>
          </a:extLst>
        </p:spPr>
      </p:pic>
      <p:pic>
        <p:nvPicPr>
          <p:cNvPr id="123" name="Shape 123"/>
          <p:cNvPicPr preferRelativeResize="0"/>
          <p:nvPr/>
        </p:nvPicPr>
        <p:blipFill rotWithShape="1">
          <a:blip r:embed="rId4">
            <a:alphaModFix/>
          </a:blip>
          <a:srcRect l="7377" t="10578" r="2214"/>
          <a:stretch/>
        </p:blipFill>
        <p:spPr>
          <a:xfrm>
            <a:off x="7850225" y="4183575"/>
            <a:ext cx="1152525" cy="790575"/>
          </a:xfrm>
          <a:prstGeom prst="rect">
            <a:avLst/>
          </a:prstGeom>
          <a:noFill/>
          <a:ln>
            <a:noFill/>
          </a:ln>
        </p:spPr>
      </p:pic>
      <p:sp>
        <p:nvSpPr>
          <p:cNvPr id="122" name="Shape 122"/>
          <p:cNvSpPr txBox="1"/>
          <p:nvPr/>
        </p:nvSpPr>
        <p:spPr>
          <a:xfrm>
            <a:off x="5579458" y="0"/>
            <a:ext cx="2394600" cy="1034143"/>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sz="1800" dirty="0">
              <a:solidFill>
                <a:schemeClr val="bg1"/>
              </a:solidFill>
            </a:endParaRPr>
          </a:p>
          <a:p>
            <a:pPr marL="0" lvl="0" indent="0" algn="ctr" rtl="0">
              <a:spcBef>
                <a:spcPts val="0"/>
              </a:spcBef>
              <a:spcAft>
                <a:spcPts val="0"/>
              </a:spcAft>
              <a:buNone/>
            </a:pPr>
            <a:r>
              <a:rPr lang="en-US" sz="1800" dirty="0" smtClean="0">
                <a:solidFill>
                  <a:schemeClr val="bg1"/>
                </a:solidFill>
              </a:rPr>
              <a:t>Example: amount of school that can be reached through current coverage</a:t>
            </a:r>
            <a:endParaRPr sz="1800" dirty="0">
              <a:solidFill>
                <a:schemeClr val="bg1"/>
              </a:solidFill>
            </a:endParaRPr>
          </a:p>
        </p:txBody>
      </p:sp>
    </p:spTree>
    <p:extLst>
      <p:ext uri="{BB962C8B-B14F-4D97-AF65-F5344CB8AC3E}">
        <p14:creationId xmlns:p14="http://schemas.microsoft.com/office/powerpoint/2010/main" val="70363938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127"/>
        <p:cNvGrpSpPr/>
        <p:nvPr/>
      </p:nvGrpSpPr>
      <p:grpSpPr>
        <a:xfrm>
          <a:off x="0" y="0"/>
          <a:ext cx="0" cy="0"/>
          <a:chOff x="0" y="0"/>
          <a:chExt cx="0" cy="0"/>
        </a:xfrm>
      </p:grpSpPr>
      <p:pic>
        <p:nvPicPr>
          <p:cNvPr id="128" name="Shape 128"/>
          <p:cNvPicPr preferRelativeResize="0"/>
          <p:nvPr/>
        </p:nvPicPr>
        <p:blipFill>
          <a:blip r:embed="rId3">
            <a:alphaModFix/>
          </a:blip>
          <a:stretch>
            <a:fillRect/>
          </a:stretch>
        </p:blipFill>
        <p:spPr>
          <a:xfrm>
            <a:off x="0" y="0"/>
            <a:ext cx="8913799" cy="3209500"/>
          </a:xfrm>
          <a:prstGeom prst="rect">
            <a:avLst/>
          </a:prstGeom>
          <a:noFill/>
          <a:ln>
            <a:noFill/>
          </a:ln>
        </p:spPr>
      </p:pic>
      <p:pic>
        <p:nvPicPr>
          <p:cNvPr id="129" name="Shape 129"/>
          <p:cNvPicPr preferRelativeResize="0"/>
          <p:nvPr/>
        </p:nvPicPr>
        <p:blipFill>
          <a:blip r:embed="rId4">
            <a:alphaModFix/>
          </a:blip>
          <a:stretch>
            <a:fillRect/>
          </a:stretch>
        </p:blipFill>
        <p:spPr>
          <a:xfrm>
            <a:off x="23025" y="3148650"/>
            <a:ext cx="6392850" cy="1918650"/>
          </a:xfrm>
          <a:prstGeom prst="rect">
            <a:avLst/>
          </a:prstGeom>
          <a:noFill/>
          <a:ln>
            <a:noFill/>
          </a:ln>
        </p:spPr>
      </p:pic>
      <p:pic>
        <p:nvPicPr>
          <p:cNvPr id="130" name="Shape 130"/>
          <p:cNvPicPr preferRelativeResize="0"/>
          <p:nvPr/>
        </p:nvPicPr>
        <p:blipFill>
          <a:blip r:embed="rId5">
            <a:alphaModFix/>
          </a:blip>
          <a:stretch>
            <a:fillRect/>
          </a:stretch>
        </p:blipFill>
        <p:spPr>
          <a:xfrm>
            <a:off x="6064725" y="2514225"/>
            <a:ext cx="2999524" cy="2353607"/>
          </a:xfrm>
          <a:prstGeom prst="rect">
            <a:avLst/>
          </a:prstGeom>
          <a:noFill/>
          <a:ln>
            <a:noFill/>
          </a:ln>
        </p:spPr>
      </p:pic>
      <p:pic>
        <p:nvPicPr>
          <p:cNvPr id="131" name="Shape 131"/>
          <p:cNvPicPr preferRelativeResize="0"/>
          <p:nvPr/>
        </p:nvPicPr>
        <p:blipFill rotWithShape="1">
          <a:blip r:embed="rId6">
            <a:alphaModFix/>
          </a:blip>
          <a:srcRect l="7377" t="10578" r="2214"/>
          <a:stretch/>
        </p:blipFill>
        <p:spPr>
          <a:xfrm>
            <a:off x="8279388" y="4708325"/>
            <a:ext cx="634412" cy="435175"/>
          </a:xfrm>
          <a:prstGeom prst="rect">
            <a:avLst/>
          </a:prstGeom>
          <a:noFill/>
          <a:ln>
            <a:noFill/>
          </a:ln>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8" name="Picture 4" descr="https://lh3.googleusercontent.com/99pxhQggAzIyt6e58lvL_6NE8orSjUIvKkVUi5P30UKSAOzDmoeU5mQWIagWj2MnNpU4GUfeSRiVcEf8d69a2FYwAP6L_BOggcTteTTT3jnrDVIwSD0ch9ykGZtliJMo5iBvwb4KyI8"/>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flipV="1">
            <a:off x="-4259" y="0"/>
            <a:ext cx="6705600" cy="5029200"/>
          </a:xfrm>
          <a:prstGeom prst="rect">
            <a:avLst/>
          </a:prstGeom>
          <a:noFill/>
          <a:extLst>
            <a:ext uri="{909E8E84-426E-40DD-AFC4-6F175D3DCCD1}">
              <a14:hiddenFill xmlns:a14="http://schemas.microsoft.com/office/drawing/2010/main">
                <a:solidFill>
                  <a:srgbClr val="FFFFFF"/>
                </a:solidFill>
              </a14:hiddenFill>
            </a:ext>
          </a:extLst>
        </p:spPr>
      </p:pic>
      <p:sp>
        <p:nvSpPr>
          <p:cNvPr id="4" name="Rectangle 3"/>
          <p:cNvSpPr>
            <a:spLocks noChangeArrowheads="1"/>
          </p:cNvSpPr>
          <p:nvPr/>
        </p:nvSpPr>
        <p:spPr bwMode="auto">
          <a:xfrm>
            <a:off x="59421" y="1536078"/>
            <a:ext cx="774571"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US" sz="1800" b="1" i="0" u="none" strike="noStrike" cap="none" normalizeH="0" baseline="0" dirty="0" err="1" smtClean="0">
                <a:ln>
                  <a:noFill/>
                </a:ln>
                <a:solidFill>
                  <a:schemeClr val="bg1"/>
                </a:solidFill>
                <a:effectLst/>
                <a:latin typeface="Arial" panose="020B0604020202020204" pitchFamily="34" charset="0"/>
                <a:cs typeface="Arial" panose="020B0604020202020204" pitchFamily="34" charset="0"/>
              </a:rPr>
              <a:t>WiFi</a:t>
            </a:r>
            <a:r>
              <a:rPr kumimoji="0" lang="en-US" sz="1800" b="1" i="0" u="none" strike="noStrike" cap="none" normalizeH="0" baseline="0" dirty="0" smtClean="0">
                <a:ln>
                  <a:noFill/>
                </a:ln>
                <a:solidFill>
                  <a:schemeClr val="bg1"/>
                </a:solidFill>
                <a:effectLst/>
                <a:latin typeface="Arial" panose="020B0604020202020204" pitchFamily="34" charset="0"/>
                <a:cs typeface="Arial" panose="020B0604020202020204" pitchFamily="34" charset="0"/>
              </a:rPr>
              <a:t> </a:t>
            </a:r>
            <a:endParaRPr kumimoji="0" lang="en-US" sz="1800" b="0" i="0" u="none" strike="noStrike" cap="none" normalizeH="0" baseline="0" dirty="0" smtClean="0">
              <a:ln>
                <a:noFill/>
              </a:ln>
              <a:solidFill>
                <a:schemeClr val="bg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pPr>
            <a:r>
              <a:rPr kumimoji="0" lang="en-US" sz="1800" b="1" i="0" u="none" strike="noStrike" cap="none" normalizeH="0" baseline="0" dirty="0" smtClean="0">
                <a:ln>
                  <a:noFill/>
                </a:ln>
                <a:solidFill>
                  <a:schemeClr val="bg1"/>
                </a:solidFill>
                <a:effectLst/>
                <a:latin typeface="Arial" panose="020B0604020202020204" pitchFamily="34" charset="0"/>
                <a:cs typeface="Arial" panose="020B0604020202020204" pitchFamily="34" charset="0"/>
              </a:rPr>
              <a:t>Mesh</a:t>
            </a:r>
            <a:endParaRPr kumimoji="0" lang="en-US" sz="1800" b="0" i="0" u="none" strike="noStrike" cap="none" normalizeH="0" baseline="0" dirty="0" smtClean="0">
              <a:ln>
                <a:noFill/>
              </a:ln>
              <a:solidFill>
                <a:schemeClr val="bg1"/>
              </a:solidFill>
              <a:effectLst/>
            </a:endParaRPr>
          </a:p>
        </p:txBody>
      </p:sp>
      <p:sp>
        <p:nvSpPr>
          <p:cNvPr id="5" name="Rectangle 4"/>
          <p:cNvSpPr/>
          <p:nvPr/>
        </p:nvSpPr>
        <p:spPr>
          <a:xfrm>
            <a:off x="1988808" y="620343"/>
            <a:ext cx="1219200" cy="646331"/>
          </a:xfrm>
          <a:prstGeom prst="rect">
            <a:avLst/>
          </a:prstGeom>
        </p:spPr>
        <p:txBody>
          <a:bodyPr wrap="square">
            <a:spAutoFit/>
          </a:bodyPr>
          <a:lstStyle/>
          <a:p>
            <a:pPr lvl="0" eaLnBrk="0" fontAlgn="base" hangingPunct="0">
              <a:spcBef>
                <a:spcPct val="0"/>
              </a:spcBef>
              <a:spcAft>
                <a:spcPct val="0"/>
              </a:spcAft>
              <a:buClrTx/>
            </a:pPr>
            <a:r>
              <a:rPr lang="en-US" sz="1800" b="1" dirty="0" err="1">
                <a:solidFill>
                  <a:schemeClr val="bg1"/>
                </a:solidFill>
                <a:latin typeface="Arial" panose="020B0604020202020204" pitchFamily="34" charset="0"/>
                <a:cs typeface="Arial" panose="020B0604020202020204" pitchFamily="34" charset="0"/>
              </a:rPr>
              <a:t>WiFi</a:t>
            </a:r>
            <a:r>
              <a:rPr lang="en-US" sz="1800" b="1" dirty="0">
                <a:solidFill>
                  <a:schemeClr val="bg1"/>
                </a:solidFill>
                <a:latin typeface="Arial" panose="020B0604020202020204" pitchFamily="34" charset="0"/>
                <a:cs typeface="Arial" panose="020B0604020202020204" pitchFamily="34" charset="0"/>
              </a:rPr>
              <a:t> </a:t>
            </a:r>
            <a:endParaRPr lang="en-US" sz="1800" dirty="0">
              <a:solidFill>
                <a:schemeClr val="bg1"/>
              </a:solidFill>
            </a:endParaRPr>
          </a:p>
          <a:p>
            <a:pPr lvl="0" eaLnBrk="0" fontAlgn="base" hangingPunct="0">
              <a:spcBef>
                <a:spcPct val="0"/>
              </a:spcBef>
              <a:spcAft>
                <a:spcPct val="0"/>
              </a:spcAft>
              <a:buClrTx/>
            </a:pPr>
            <a:r>
              <a:rPr lang="en-US" sz="1800" b="1" dirty="0" smtClean="0">
                <a:solidFill>
                  <a:schemeClr val="bg1"/>
                </a:solidFill>
                <a:latin typeface="Arial" panose="020B0604020202020204" pitchFamily="34" charset="0"/>
                <a:cs typeface="Arial" panose="020B0604020202020204" pitchFamily="34" charset="0"/>
              </a:rPr>
              <a:t>Hotspot</a:t>
            </a:r>
            <a:endParaRPr lang="en-US" sz="1800" dirty="0">
              <a:solidFill>
                <a:schemeClr val="bg1"/>
              </a:solidFill>
            </a:endParaRPr>
          </a:p>
        </p:txBody>
      </p:sp>
      <p:sp>
        <p:nvSpPr>
          <p:cNvPr id="6" name="Rectangle 5"/>
          <p:cNvSpPr/>
          <p:nvPr/>
        </p:nvSpPr>
        <p:spPr>
          <a:xfrm>
            <a:off x="2866928" y="2811704"/>
            <a:ext cx="827314" cy="646331"/>
          </a:xfrm>
          <a:prstGeom prst="rect">
            <a:avLst/>
          </a:prstGeom>
        </p:spPr>
        <p:txBody>
          <a:bodyPr wrap="square">
            <a:spAutoFit/>
          </a:bodyPr>
          <a:lstStyle/>
          <a:p>
            <a:pPr lvl="0" eaLnBrk="0" fontAlgn="base" hangingPunct="0">
              <a:spcBef>
                <a:spcPct val="0"/>
              </a:spcBef>
              <a:spcAft>
                <a:spcPct val="0"/>
              </a:spcAft>
              <a:buClrTx/>
            </a:pPr>
            <a:r>
              <a:rPr lang="en-US" sz="1800" b="1" dirty="0">
                <a:solidFill>
                  <a:schemeClr val="bg1"/>
                </a:solidFill>
                <a:latin typeface="Arial" panose="020B0604020202020204" pitchFamily="34" charset="0"/>
                <a:cs typeface="Arial" panose="020B0604020202020204" pitchFamily="34" charset="0"/>
              </a:rPr>
              <a:t>Solar</a:t>
            </a:r>
            <a:endParaRPr lang="en-US" sz="1800" dirty="0">
              <a:solidFill>
                <a:schemeClr val="bg1"/>
              </a:solidFill>
            </a:endParaRPr>
          </a:p>
          <a:p>
            <a:pPr lvl="0" eaLnBrk="0" fontAlgn="base" hangingPunct="0">
              <a:spcBef>
                <a:spcPct val="0"/>
              </a:spcBef>
              <a:spcAft>
                <a:spcPct val="0"/>
              </a:spcAft>
              <a:buClrTx/>
            </a:pPr>
            <a:r>
              <a:rPr lang="en-US" sz="1800" b="1" dirty="0">
                <a:solidFill>
                  <a:schemeClr val="bg1"/>
                </a:solidFill>
                <a:latin typeface="Arial" panose="020B0604020202020204" pitchFamily="34" charset="0"/>
                <a:cs typeface="Arial" panose="020B0604020202020204" pitchFamily="34" charset="0"/>
              </a:rPr>
              <a:t>Panel</a:t>
            </a:r>
            <a:endParaRPr lang="en-US" sz="1800" dirty="0">
              <a:solidFill>
                <a:schemeClr val="bg1"/>
              </a:solidFill>
            </a:endParaRPr>
          </a:p>
        </p:txBody>
      </p:sp>
      <p:sp>
        <p:nvSpPr>
          <p:cNvPr id="7" name="Rectangle 6"/>
          <p:cNvSpPr/>
          <p:nvPr/>
        </p:nvSpPr>
        <p:spPr>
          <a:xfrm>
            <a:off x="3486605" y="548649"/>
            <a:ext cx="2736647" cy="369332"/>
          </a:xfrm>
          <a:prstGeom prst="rect">
            <a:avLst/>
          </a:prstGeom>
        </p:spPr>
        <p:txBody>
          <a:bodyPr wrap="none">
            <a:spAutoFit/>
          </a:bodyPr>
          <a:lstStyle/>
          <a:p>
            <a:pPr lvl="0" eaLnBrk="0" fontAlgn="base" hangingPunct="0">
              <a:spcBef>
                <a:spcPct val="0"/>
              </a:spcBef>
              <a:spcAft>
                <a:spcPct val="0"/>
              </a:spcAft>
              <a:buClrTx/>
            </a:pPr>
            <a:r>
              <a:rPr lang="en-US" sz="1800" b="1" dirty="0" err="1">
                <a:solidFill>
                  <a:schemeClr val="bg1"/>
                </a:solidFill>
                <a:latin typeface="Arial" panose="020B0604020202020204" pitchFamily="34" charset="0"/>
                <a:cs typeface="Arial" panose="020B0604020202020204" pitchFamily="34" charset="0"/>
              </a:rPr>
              <a:t>WiFi</a:t>
            </a:r>
            <a:r>
              <a:rPr lang="en-US" sz="1800" b="1" dirty="0">
                <a:solidFill>
                  <a:schemeClr val="bg1"/>
                </a:solidFill>
                <a:latin typeface="Arial" panose="020B0604020202020204" pitchFamily="34" charset="0"/>
                <a:cs typeface="Arial" panose="020B0604020202020204" pitchFamily="34" charset="0"/>
              </a:rPr>
              <a:t> Internet Backhaul </a:t>
            </a:r>
            <a:endParaRPr lang="en-US" sz="1800" dirty="0">
              <a:solidFill>
                <a:schemeClr val="bg1"/>
              </a:solidFill>
            </a:endParaRPr>
          </a:p>
        </p:txBody>
      </p:sp>
      <p:sp>
        <p:nvSpPr>
          <p:cNvPr id="2" name="Title 1"/>
          <p:cNvSpPr>
            <a:spLocks noGrp="1"/>
          </p:cNvSpPr>
          <p:nvPr>
            <p:ph type="title"/>
          </p:nvPr>
        </p:nvSpPr>
        <p:spPr>
          <a:xfrm>
            <a:off x="6763308" y="31857"/>
            <a:ext cx="2137930" cy="5047390"/>
          </a:xfrm>
        </p:spPr>
        <p:txBody>
          <a:bodyPr/>
          <a:lstStyle/>
          <a:p>
            <a:pPr algn="ctr"/>
            <a:r>
              <a:rPr lang="en-US" sz="1800" dirty="0" smtClean="0">
                <a:solidFill>
                  <a:srgbClr val="000000"/>
                </a:solidFill>
                <a:latin typeface="Arial"/>
                <a:ea typeface="Arial"/>
                <a:cs typeface="Arial"/>
                <a:sym typeface="Arial"/>
              </a:rPr>
              <a:t/>
            </a:r>
            <a:br>
              <a:rPr lang="en-US" sz="1800" dirty="0" smtClean="0">
                <a:solidFill>
                  <a:srgbClr val="000000"/>
                </a:solidFill>
                <a:latin typeface="Arial"/>
                <a:ea typeface="Arial"/>
                <a:cs typeface="Arial"/>
                <a:sym typeface="Arial"/>
              </a:rPr>
            </a:br>
            <a:r>
              <a:rPr lang="en-US" sz="1800" dirty="0" smtClean="0">
                <a:solidFill>
                  <a:srgbClr val="000000"/>
                </a:solidFill>
                <a:latin typeface="Arial"/>
                <a:ea typeface="Arial"/>
                <a:cs typeface="Arial"/>
                <a:sym typeface="Arial"/>
              </a:rPr>
              <a:t>Solar </a:t>
            </a:r>
            <a:r>
              <a:rPr lang="en-US" sz="1800" dirty="0">
                <a:solidFill>
                  <a:srgbClr val="000000"/>
                </a:solidFill>
                <a:latin typeface="Arial"/>
                <a:ea typeface="Arial"/>
                <a:cs typeface="Arial"/>
                <a:sym typeface="Arial"/>
              </a:rPr>
              <a:t>Powered, </a:t>
            </a:r>
            <a:r>
              <a:rPr lang="en-US" sz="1800" dirty="0" err="1">
                <a:solidFill>
                  <a:srgbClr val="000000"/>
                </a:solidFill>
                <a:latin typeface="Arial"/>
                <a:ea typeface="Arial"/>
                <a:cs typeface="Arial"/>
                <a:sym typeface="Arial"/>
              </a:rPr>
              <a:t>WiFi</a:t>
            </a:r>
            <a:r>
              <a:rPr lang="en-US" sz="1800" dirty="0">
                <a:solidFill>
                  <a:srgbClr val="000000"/>
                </a:solidFill>
                <a:latin typeface="Arial"/>
                <a:ea typeface="Arial"/>
                <a:cs typeface="Arial"/>
                <a:sym typeface="Arial"/>
              </a:rPr>
              <a:t> Internet Backhaul, Mesh &amp; Hotspot</a:t>
            </a:r>
            <a:br>
              <a:rPr lang="en-US" sz="1800" dirty="0">
                <a:solidFill>
                  <a:srgbClr val="000000"/>
                </a:solidFill>
                <a:latin typeface="Arial"/>
                <a:ea typeface="Arial"/>
                <a:cs typeface="Arial"/>
                <a:sym typeface="Arial"/>
              </a:rPr>
            </a:br>
            <a:r>
              <a:rPr lang="en-US" sz="1800" dirty="0">
                <a:solidFill>
                  <a:srgbClr val="000000"/>
                </a:solidFill>
                <a:latin typeface="Arial"/>
                <a:ea typeface="Arial"/>
                <a:cs typeface="Arial"/>
                <a:sym typeface="Arial"/>
              </a:rPr>
              <a:t/>
            </a:r>
            <a:br>
              <a:rPr lang="en-US" sz="1800" dirty="0">
                <a:solidFill>
                  <a:srgbClr val="000000"/>
                </a:solidFill>
                <a:latin typeface="Arial"/>
                <a:ea typeface="Arial"/>
                <a:cs typeface="Arial"/>
                <a:sym typeface="Arial"/>
              </a:rPr>
            </a:br>
            <a:r>
              <a:rPr lang="en-US" sz="1800" dirty="0">
                <a:solidFill>
                  <a:srgbClr val="000000"/>
                </a:solidFill>
                <a:latin typeface="Arial"/>
                <a:ea typeface="Arial"/>
                <a:cs typeface="Arial"/>
                <a:sym typeface="Arial"/>
              </a:rPr>
              <a:t>Current backhaul (intranet) capacity 160-600 Mbps</a:t>
            </a:r>
            <a:br>
              <a:rPr lang="en-US" sz="1800" dirty="0">
                <a:solidFill>
                  <a:srgbClr val="000000"/>
                </a:solidFill>
                <a:latin typeface="Arial"/>
                <a:ea typeface="Arial"/>
                <a:cs typeface="Arial"/>
                <a:sym typeface="Arial"/>
              </a:rPr>
            </a:br>
            <a:r>
              <a:rPr lang="en-US" sz="1800" dirty="0">
                <a:solidFill>
                  <a:srgbClr val="000000"/>
                </a:solidFill>
                <a:latin typeface="Arial"/>
                <a:ea typeface="Arial"/>
                <a:cs typeface="Arial"/>
                <a:sym typeface="Arial"/>
              </a:rPr>
              <a:t/>
            </a:r>
            <a:br>
              <a:rPr lang="en-US" sz="1800" dirty="0">
                <a:solidFill>
                  <a:srgbClr val="000000"/>
                </a:solidFill>
                <a:latin typeface="Arial"/>
                <a:ea typeface="Arial"/>
                <a:cs typeface="Arial"/>
                <a:sym typeface="Arial"/>
              </a:rPr>
            </a:br>
            <a:r>
              <a:rPr lang="en-US" sz="1800" dirty="0">
                <a:solidFill>
                  <a:srgbClr val="000000"/>
                </a:solidFill>
                <a:latin typeface="Arial"/>
                <a:ea typeface="Arial"/>
                <a:cs typeface="Arial"/>
                <a:sym typeface="Arial"/>
              </a:rPr>
              <a:t>Current upstream (fiber) 40 Mbps, 5 -10 Mbps (hotspots)</a:t>
            </a:r>
          </a:p>
        </p:txBody>
      </p:sp>
      <p:sp>
        <p:nvSpPr>
          <p:cNvPr id="8" name="Rectangle 7"/>
          <p:cNvSpPr/>
          <p:nvPr/>
        </p:nvSpPr>
        <p:spPr>
          <a:xfrm>
            <a:off x="4454820" y="2417862"/>
            <a:ext cx="234360" cy="307777"/>
          </a:xfrm>
          <a:prstGeom prst="rect">
            <a:avLst/>
          </a:prstGeom>
        </p:spPr>
        <p:txBody>
          <a:bodyPr wrap="none">
            <a:spAutoFit/>
          </a:bodyPr>
          <a:lstStyle/>
          <a:p>
            <a:r>
              <a:rPr lang="en-US" dirty="0"/>
              <a:t> </a:t>
            </a:r>
          </a:p>
        </p:txBody>
      </p:sp>
      <p:cxnSp>
        <p:nvCxnSpPr>
          <p:cNvPr id="10" name="Straight Arrow Connector 9"/>
          <p:cNvCxnSpPr/>
          <p:nvPr/>
        </p:nvCxnSpPr>
        <p:spPr>
          <a:xfrm flipH="1">
            <a:off x="1453192" y="1337682"/>
            <a:ext cx="891041" cy="870306"/>
          </a:xfrm>
          <a:prstGeom prst="straightConnector1">
            <a:avLst/>
          </a:prstGeom>
          <a:ln w="57150">
            <a:solidFill>
              <a:schemeClr val="bg1"/>
            </a:solidFill>
            <a:tailEnd type="triangle"/>
          </a:ln>
        </p:spPr>
        <p:style>
          <a:lnRef idx="1">
            <a:schemeClr val="dk1"/>
          </a:lnRef>
          <a:fillRef idx="0">
            <a:schemeClr val="dk1"/>
          </a:fillRef>
          <a:effectRef idx="0">
            <a:schemeClr val="dk1"/>
          </a:effectRef>
          <a:fontRef idx="minor">
            <a:schemeClr val="tx1"/>
          </a:fontRef>
        </p:style>
      </p:cxnSp>
      <p:cxnSp>
        <p:nvCxnSpPr>
          <p:cNvPr id="16" name="Straight Arrow Connector 15"/>
          <p:cNvCxnSpPr/>
          <p:nvPr/>
        </p:nvCxnSpPr>
        <p:spPr>
          <a:xfrm>
            <a:off x="4985657" y="917981"/>
            <a:ext cx="0" cy="814442"/>
          </a:xfrm>
          <a:prstGeom prst="straightConnector1">
            <a:avLst/>
          </a:prstGeom>
          <a:ln w="57150">
            <a:solidFill>
              <a:schemeClr val="bg1"/>
            </a:solidFill>
            <a:tailEnd type="triangle"/>
          </a:ln>
        </p:spPr>
        <p:style>
          <a:lnRef idx="1">
            <a:schemeClr val="dk1"/>
          </a:lnRef>
          <a:fillRef idx="0">
            <a:schemeClr val="dk1"/>
          </a:fillRef>
          <a:effectRef idx="0">
            <a:schemeClr val="dk1"/>
          </a:effectRef>
          <a:fontRef idx="minor">
            <a:schemeClr val="tx1"/>
          </a:fontRef>
        </p:style>
      </p:cxnSp>
      <p:cxnSp>
        <p:nvCxnSpPr>
          <p:cNvPr id="17" name="Straight Arrow Connector 16"/>
          <p:cNvCxnSpPr/>
          <p:nvPr/>
        </p:nvCxnSpPr>
        <p:spPr>
          <a:xfrm>
            <a:off x="3355977" y="3418114"/>
            <a:ext cx="674914" cy="945246"/>
          </a:xfrm>
          <a:prstGeom prst="straightConnector1">
            <a:avLst/>
          </a:prstGeom>
          <a:ln w="57150">
            <a:solidFill>
              <a:schemeClr val="bg1"/>
            </a:solidFill>
            <a:tailEnd type="triangle"/>
          </a:ln>
        </p:spPr>
        <p:style>
          <a:lnRef idx="1">
            <a:schemeClr val="dk1"/>
          </a:lnRef>
          <a:fillRef idx="0">
            <a:schemeClr val="dk1"/>
          </a:fillRef>
          <a:effectRef idx="0">
            <a:schemeClr val="dk1"/>
          </a:effectRef>
          <a:fontRef idx="minor">
            <a:schemeClr val="tx1"/>
          </a:fontRef>
        </p:style>
      </p:cxnSp>
      <p:cxnSp>
        <p:nvCxnSpPr>
          <p:cNvPr id="25" name="Straight Arrow Connector 24"/>
          <p:cNvCxnSpPr/>
          <p:nvPr/>
        </p:nvCxnSpPr>
        <p:spPr>
          <a:xfrm>
            <a:off x="696686" y="1654629"/>
            <a:ext cx="553839" cy="567805"/>
          </a:xfrm>
          <a:prstGeom prst="straightConnector1">
            <a:avLst/>
          </a:prstGeom>
          <a:ln w="57150">
            <a:solidFill>
              <a:schemeClr val="bg1"/>
            </a:solidFill>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9" name="Straight Arrow Connector 28"/>
          <p:cNvCxnSpPr/>
          <p:nvPr/>
        </p:nvCxnSpPr>
        <p:spPr>
          <a:xfrm>
            <a:off x="288099" y="2329841"/>
            <a:ext cx="885867" cy="146085"/>
          </a:xfrm>
          <a:prstGeom prst="straightConnector1">
            <a:avLst/>
          </a:prstGeom>
          <a:ln w="57150">
            <a:solidFill>
              <a:schemeClr val="bg1"/>
            </a:solidFill>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30" name="Straight Arrow Connector 29"/>
          <p:cNvCxnSpPr/>
          <p:nvPr/>
        </p:nvCxnSpPr>
        <p:spPr>
          <a:xfrm flipV="1">
            <a:off x="386829" y="2669629"/>
            <a:ext cx="787137" cy="552961"/>
          </a:xfrm>
          <a:prstGeom prst="straightConnector1">
            <a:avLst/>
          </a:prstGeom>
          <a:ln w="57150">
            <a:solidFill>
              <a:schemeClr val="bg1"/>
            </a:solidFill>
            <a:headEnd type="triangle"/>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06894677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35"/>
        <p:cNvGrpSpPr/>
        <p:nvPr/>
      </p:nvGrpSpPr>
      <p:grpSpPr>
        <a:xfrm>
          <a:off x="0" y="0"/>
          <a:ext cx="0" cy="0"/>
          <a:chOff x="0" y="0"/>
          <a:chExt cx="0" cy="0"/>
        </a:xfrm>
      </p:grpSpPr>
      <p:sp>
        <p:nvSpPr>
          <p:cNvPr id="136" name="Shape 136"/>
          <p:cNvSpPr txBox="1">
            <a:spLocks noGrp="1"/>
          </p:cNvSpPr>
          <p:nvPr>
            <p:ph type="title"/>
          </p:nvPr>
        </p:nvSpPr>
        <p:spPr>
          <a:xfrm>
            <a:off x="158100" y="114025"/>
            <a:ext cx="8520600" cy="5727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r>
              <a:rPr lang="en" dirty="0"/>
              <a:t>Some hard facts</a:t>
            </a:r>
            <a:endParaRPr dirty="0"/>
          </a:p>
        </p:txBody>
      </p:sp>
      <p:sp>
        <p:nvSpPr>
          <p:cNvPr id="137" name="Shape 137"/>
          <p:cNvSpPr txBox="1">
            <a:spLocks noGrp="1"/>
          </p:cNvSpPr>
          <p:nvPr>
            <p:ph type="body" idx="1"/>
          </p:nvPr>
        </p:nvSpPr>
        <p:spPr>
          <a:xfrm>
            <a:off x="158100" y="818725"/>
            <a:ext cx="3058500" cy="23754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r>
              <a:rPr lang="en" sz="2400" b="1" dirty="0"/>
              <a:t>Sept - Oct 2017</a:t>
            </a:r>
            <a:endParaRPr sz="2400" b="1" dirty="0"/>
          </a:p>
          <a:p>
            <a:pPr marL="0" lvl="0" indent="0">
              <a:spcBef>
                <a:spcPts val="1600"/>
              </a:spcBef>
              <a:spcAft>
                <a:spcPts val="1600"/>
              </a:spcAft>
              <a:buNone/>
            </a:pPr>
            <a:r>
              <a:rPr lang="en" sz="2400" dirty="0"/>
              <a:t>3 schools, </a:t>
            </a:r>
            <a:br>
              <a:rPr lang="en" sz="2400" dirty="0"/>
            </a:br>
            <a:r>
              <a:rPr lang="en" sz="2400" dirty="0"/>
              <a:t>2 local businesses</a:t>
            </a:r>
            <a:br>
              <a:rPr lang="en" sz="2400" dirty="0"/>
            </a:br>
            <a:r>
              <a:rPr lang="en" sz="2400" dirty="0"/>
              <a:t>100 unique devices</a:t>
            </a:r>
            <a:br>
              <a:rPr lang="en" sz="2400" dirty="0"/>
            </a:br>
            <a:r>
              <a:rPr lang="en" sz="2400" dirty="0"/>
              <a:t>600 GB of traffic</a:t>
            </a:r>
            <a:endParaRPr sz="2400" dirty="0"/>
          </a:p>
        </p:txBody>
      </p:sp>
      <p:sp>
        <p:nvSpPr>
          <p:cNvPr id="138" name="Shape 138"/>
          <p:cNvSpPr txBox="1">
            <a:spLocks noGrp="1"/>
          </p:cNvSpPr>
          <p:nvPr>
            <p:ph type="body" idx="2"/>
          </p:nvPr>
        </p:nvSpPr>
        <p:spPr>
          <a:xfrm>
            <a:off x="2860950" y="818725"/>
            <a:ext cx="3271200" cy="25044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r>
              <a:rPr lang="en" sz="2400" b="1" dirty="0"/>
              <a:t>Nov -</a:t>
            </a:r>
            <a:r>
              <a:rPr lang="en" sz="2400" b="1" dirty="0" smtClean="0"/>
              <a:t> </a:t>
            </a:r>
            <a:r>
              <a:rPr lang="en" sz="2400" b="1" dirty="0"/>
              <a:t>March 2018</a:t>
            </a:r>
            <a:endParaRPr sz="2400" b="1" dirty="0"/>
          </a:p>
          <a:p>
            <a:pPr marL="0" lvl="0" indent="0">
              <a:spcBef>
                <a:spcPts val="1600"/>
              </a:spcBef>
              <a:spcAft>
                <a:spcPts val="0"/>
              </a:spcAft>
              <a:buNone/>
            </a:pPr>
            <a:r>
              <a:rPr lang="en" sz="2400" dirty="0" smtClean="0"/>
              <a:t>3 schools (+2),</a:t>
            </a:r>
            <a:r>
              <a:rPr lang="en" sz="2400" b="1" dirty="0"/>
              <a:t/>
            </a:r>
            <a:br>
              <a:rPr lang="en" sz="2400" b="1" dirty="0"/>
            </a:br>
            <a:r>
              <a:rPr lang="en" sz="2400" dirty="0"/>
              <a:t>5 businesses</a:t>
            </a:r>
            <a:br>
              <a:rPr lang="en" sz="2400" dirty="0"/>
            </a:br>
            <a:r>
              <a:rPr lang="en" sz="2400" dirty="0"/>
              <a:t>3400 unique devices</a:t>
            </a:r>
            <a:br>
              <a:rPr lang="en" sz="2400" dirty="0"/>
            </a:br>
            <a:r>
              <a:rPr lang="en" sz="2400" dirty="0"/>
              <a:t>+1TB/month traffic</a:t>
            </a:r>
            <a:endParaRPr sz="2400" dirty="0"/>
          </a:p>
          <a:p>
            <a:pPr marL="0" lvl="0" indent="0">
              <a:spcBef>
                <a:spcPts val="1600"/>
              </a:spcBef>
              <a:spcAft>
                <a:spcPts val="1600"/>
              </a:spcAft>
              <a:buNone/>
            </a:pPr>
            <a:endParaRPr sz="2400" dirty="0"/>
          </a:p>
        </p:txBody>
      </p:sp>
      <p:sp>
        <p:nvSpPr>
          <p:cNvPr id="139" name="Shape 139"/>
          <p:cNvSpPr txBox="1">
            <a:spLocks noGrp="1"/>
          </p:cNvSpPr>
          <p:nvPr>
            <p:ph type="body" idx="1"/>
          </p:nvPr>
        </p:nvSpPr>
        <p:spPr>
          <a:xfrm>
            <a:off x="-58725" y="4136650"/>
            <a:ext cx="8852100" cy="910500"/>
          </a:xfrm>
          <a:prstGeom prst="rect">
            <a:avLst/>
          </a:prstGeom>
        </p:spPr>
        <p:txBody>
          <a:bodyPr spcFirstLastPara="1" wrap="square" lIns="91425" tIns="91425" rIns="91425" bIns="91425" anchor="b" anchorCtr="0">
            <a:noAutofit/>
          </a:bodyPr>
          <a:lstStyle/>
          <a:p>
            <a:pPr marL="0" lvl="0" indent="0" algn="ctr" rtl="0">
              <a:lnSpc>
                <a:spcPct val="100000"/>
              </a:lnSpc>
              <a:spcBef>
                <a:spcPts val="0"/>
              </a:spcBef>
              <a:spcAft>
                <a:spcPts val="0"/>
              </a:spcAft>
              <a:buNone/>
            </a:pPr>
            <a:r>
              <a:rPr lang="en" sz="2000" b="1" dirty="0"/>
              <a:t>Some statistics from </a:t>
            </a:r>
            <a:r>
              <a:rPr lang="en" sz="2000" b="1" dirty="0" smtClean="0"/>
              <a:t>last months </a:t>
            </a:r>
            <a:endParaRPr sz="2000" b="1" dirty="0"/>
          </a:p>
          <a:p>
            <a:pPr marL="0" lvl="0" indent="0" algn="ctr" rtl="0">
              <a:lnSpc>
                <a:spcPct val="100000"/>
              </a:lnSpc>
              <a:spcBef>
                <a:spcPts val="0"/>
              </a:spcBef>
              <a:spcAft>
                <a:spcPts val="0"/>
              </a:spcAft>
              <a:buNone/>
            </a:pPr>
            <a:r>
              <a:rPr lang="en" sz="2000" b="1" dirty="0"/>
              <a:t>C</a:t>
            </a:r>
            <a:r>
              <a:rPr lang="en" sz="2000" b="1" dirty="0" smtClean="0"/>
              <a:t>ost more than </a:t>
            </a:r>
            <a:r>
              <a:rPr lang="en" sz="2000" b="1" dirty="0" smtClean="0">
                <a:solidFill>
                  <a:srgbClr val="FFC000"/>
                </a:solidFill>
              </a:rPr>
              <a:t>20x less </a:t>
            </a:r>
            <a:r>
              <a:rPr lang="en" sz="2000" b="1" dirty="0"/>
              <a:t>than other options</a:t>
            </a:r>
            <a:endParaRPr sz="2000" b="1" dirty="0"/>
          </a:p>
        </p:txBody>
      </p:sp>
      <p:pic>
        <p:nvPicPr>
          <p:cNvPr id="140" name="Shape 140"/>
          <p:cNvPicPr preferRelativeResize="0"/>
          <p:nvPr/>
        </p:nvPicPr>
        <p:blipFill rotWithShape="1">
          <a:blip r:embed="rId3">
            <a:alphaModFix/>
          </a:blip>
          <a:srcRect l="7377" t="10578" r="2214"/>
          <a:stretch/>
        </p:blipFill>
        <p:spPr>
          <a:xfrm>
            <a:off x="7850225" y="4183575"/>
            <a:ext cx="1152525" cy="790575"/>
          </a:xfrm>
          <a:prstGeom prst="rect">
            <a:avLst/>
          </a:prstGeom>
          <a:noFill/>
          <a:ln>
            <a:noFill/>
          </a:ln>
        </p:spPr>
      </p:pic>
      <p:sp>
        <p:nvSpPr>
          <p:cNvPr id="141" name="Shape 141"/>
          <p:cNvSpPr txBox="1">
            <a:spLocks noGrp="1"/>
          </p:cNvSpPr>
          <p:nvPr>
            <p:ph type="body" idx="2"/>
          </p:nvPr>
        </p:nvSpPr>
        <p:spPr>
          <a:xfrm>
            <a:off x="5908950" y="818725"/>
            <a:ext cx="3271200" cy="25044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r>
              <a:rPr lang="en" sz="2400" b="1" dirty="0"/>
              <a:t>March - April 2018</a:t>
            </a:r>
            <a:endParaRPr sz="2400" b="1" dirty="0"/>
          </a:p>
          <a:p>
            <a:pPr marL="0" lvl="0" indent="0" rtl="0">
              <a:spcBef>
                <a:spcPts val="1600"/>
              </a:spcBef>
              <a:spcAft>
                <a:spcPts val="0"/>
              </a:spcAft>
              <a:buNone/>
            </a:pPr>
            <a:r>
              <a:rPr lang="en" sz="2400" dirty="0" smtClean="0"/>
              <a:t>3 schools (+2),</a:t>
            </a:r>
            <a:r>
              <a:rPr lang="en" sz="2400" b="1" dirty="0"/>
              <a:t/>
            </a:r>
            <a:br>
              <a:rPr lang="en" sz="2400" b="1" dirty="0"/>
            </a:br>
            <a:r>
              <a:rPr lang="en" sz="2400" b="1" dirty="0"/>
              <a:t>+</a:t>
            </a:r>
            <a:r>
              <a:rPr lang="en" sz="2400" dirty="0"/>
              <a:t>7 new bus. pending</a:t>
            </a:r>
            <a:br>
              <a:rPr lang="en" sz="2400" dirty="0"/>
            </a:br>
            <a:r>
              <a:rPr lang="en" sz="2400" dirty="0"/>
              <a:t>4980 unique devices</a:t>
            </a:r>
            <a:br>
              <a:rPr lang="en" sz="2400" dirty="0"/>
            </a:br>
            <a:r>
              <a:rPr lang="en" sz="2400" dirty="0"/>
              <a:t>+1.5 TB/month</a:t>
            </a:r>
            <a:endParaRPr sz="2400" dirty="0"/>
          </a:p>
          <a:p>
            <a:pPr marL="0" lvl="0" indent="0" rtl="0">
              <a:spcBef>
                <a:spcPts val="1600"/>
              </a:spcBef>
              <a:spcAft>
                <a:spcPts val="1600"/>
              </a:spcAft>
              <a:buNone/>
            </a:pPr>
            <a:endParaRPr sz="2400" dirty="0"/>
          </a:p>
        </p:txBody>
      </p:sp>
      <p:pic>
        <p:nvPicPr>
          <p:cNvPr id="142" name="Shape 142"/>
          <p:cNvPicPr preferRelativeResize="0"/>
          <p:nvPr/>
        </p:nvPicPr>
        <p:blipFill>
          <a:blip r:embed="rId4">
            <a:alphaModFix/>
          </a:blip>
          <a:stretch>
            <a:fillRect/>
          </a:stretch>
        </p:blipFill>
        <p:spPr>
          <a:xfrm>
            <a:off x="1390025" y="3194125"/>
            <a:ext cx="5825426" cy="1204725"/>
          </a:xfrm>
          <a:prstGeom prst="rect">
            <a:avLst/>
          </a:prstGeom>
          <a:noFill/>
          <a:ln>
            <a:noFill/>
          </a:ln>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46"/>
        <p:cNvGrpSpPr/>
        <p:nvPr/>
      </p:nvGrpSpPr>
      <p:grpSpPr>
        <a:xfrm>
          <a:off x="0" y="0"/>
          <a:ext cx="0" cy="0"/>
          <a:chOff x="0" y="0"/>
          <a:chExt cx="0" cy="0"/>
        </a:xfrm>
      </p:grpSpPr>
      <p:sp>
        <p:nvSpPr>
          <p:cNvPr id="147" name="Shape 147"/>
          <p:cNvSpPr txBox="1">
            <a:spLocks noGrp="1"/>
          </p:cNvSpPr>
          <p:nvPr>
            <p:ph type="title"/>
          </p:nvPr>
        </p:nvSpPr>
        <p:spPr>
          <a:xfrm>
            <a:off x="235575" y="83650"/>
            <a:ext cx="8520600" cy="5727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r>
              <a:rPr lang="en"/>
              <a:t>Quick glance at 2017</a:t>
            </a:r>
            <a:endParaRPr>
              <a:solidFill>
                <a:srgbClr val="FF0000"/>
              </a:solidFill>
            </a:endParaRPr>
          </a:p>
        </p:txBody>
      </p:sp>
      <p:cxnSp>
        <p:nvCxnSpPr>
          <p:cNvPr id="148" name="Shape 148"/>
          <p:cNvCxnSpPr/>
          <p:nvPr/>
        </p:nvCxnSpPr>
        <p:spPr>
          <a:xfrm>
            <a:off x="420075" y="2790116"/>
            <a:ext cx="8336100" cy="0"/>
          </a:xfrm>
          <a:prstGeom prst="straightConnector1">
            <a:avLst/>
          </a:prstGeom>
          <a:noFill/>
          <a:ln w="19050" cap="flat" cmpd="sng">
            <a:solidFill>
              <a:srgbClr val="202729"/>
            </a:solidFill>
            <a:prstDash val="dot"/>
            <a:round/>
            <a:headEnd type="none" w="sm" len="sm"/>
            <a:tailEnd type="none" w="sm" len="sm"/>
          </a:ln>
        </p:spPr>
      </p:cxnSp>
      <p:grpSp>
        <p:nvGrpSpPr>
          <p:cNvPr id="149" name="Shape 149"/>
          <p:cNvGrpSpPr/>
          <p:nvPr/>
        </p:nvGrpSpPr>
        <p:grpSpPr>
          <a:xfrm>
            <a:off x="648675" y="1581271"/>
            <a:ext cx="196200" cy="1306800"/>
            <a:chOff x="648675" y="1657471"/>
            <a:chExt cx="196200" cy="1306800"/>
          </a:xfrm>
        </p:grpSpPr>
        <p:sp>
          <p:nvSpPr>
            <p:cNvPr id="150" name="Shape 150"/>
            <p:cNvSpPr/>
            <p:nvPr/>
          </p:nvSpPr>
          <p:spPr>
            <a:xfrm>
              <a:off x="648675" y="2768371"/>
              <a:ext cx="196200" cy="195900"/>
            </a:xfrm>
            <a:prstGeom prst="ellipse">
              <a:avLst/>
            </a:prstGeom>
            <a:solidFill>
              <a:srgbClr val="202729"/>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cxnSp>
          <p:nvCxnSpPr>
            <p:cNvPr id="151" name="Shape 151"/>
            <p:cNvCxnSpPr>
              <a:stCxn id="150" idx="0"/>
            </p:cNvCxnSpPr>
            <p:nvPr/>
          </p:nvCxnSpPr>
          <p:spPr>
            <a:xfrm rot="10800000">
              <a:off x="746775" y="1657471"/>
              <a:ext cx="0" cy="1110900"/>
            </a:xfrm>
            <a:prstGeom prst="straightConnector1">
              <a:avLst/>
            </a:prstGeom>
            <a:noFill/>
            <a:ln w="19050" cap="flat" cmpd="sng">
              <a:solidFill>
                <a:srgbClr val="FF5252"/>
              </a:solidFill>
              <a:prstDash val="solid"/>
              <a:round/>
              <a:headEnd type="none" w="sm" len="sm"/>
              <a:tailEnd type="oval" w="med" len="med"/>
            </a:ln>
          </p:spPr>
        </p:cxnSp>
      </p:grpSp>
      <p:sp>
        <p:nvSpPr>
          <p:cNvPr id="152" name="Shape 152"/>
          <p:cNvSpPr txBox="1"/>
          <p:nvPr/>
        </p:nvSpPr>
        <p:spPr>
          <a:xfrm>
            <a:off x="823800" y="1147575"/>
            <a:ext cx="3455400" cy="1145700"/>
          </a:xfrm>
          <a:prstGeom prst="rect">
            <a:avLst/>
          </a:prstGeom>
          <a:noFill/>
          <a:ln>
            <a:noFill/>
          </a:ln>
        </p:spPr>
        <p:txBody>
          <a:bodyPr spcFirstLastPara="1" wrap="square" lIns="91425" tIns="91425" rIns="91425" bIns="91425" anchor="t" anchorCtr="0">
            <a:noAutofit/>
          </a:bodyPr>
          <a:lstStyle/>
          <a:p>
            <a:pPr marL="0" lvl="0" indent="0" rtl="0">
              <a:lnSpc>
                <a:spcPct val="115000"/>
              </a:lnSpc>
              <a:spcBef>
                <a:spcPts val="0"/>
              </a:spcBef>
              <a:spcAft>
                <a:spcPts val="0"/>
              </a:spcAft>
              <a:buNone/>
            </a:pPr>
            <a:r>
              <a:rPr lang="en" sz="1800" b="1">
                <a:solidFill>
                  <a:srgbClr val="4BA173"/>
                </a:solidFill>
                <a:latin typeface="Proxima Nova"/>
                <a:ea typeface="Proxima Nova"/>
                <a:cs typeface="Proxima Nova"/>
                <a:sym typeface="Proxima Nova"/>
              </a:rPr>
              <a:t>Own backbone built, Zenzeleni NPC &amp;</a:t>
            </a:r>
            <a:r>
              <a:rPr lang="en" sz="1800" b="1">
                <a:solidFill>
                  <a:schemeClr val="dk2"/>
                </a:solidFill>
                <a:latin typeface="Proxima Nova"/>
                <a:ea typeface="Proxima Nova"/>
                <a:cs typeface="Proxima Nova"/>
                <a:sym typeface="Proxima Nova"/>
              </a:rPr>
              <a:t> Connection to fiber established</a:t>
            </a:r>
            <a:endParaRPr sz="1800" b="1">
              <a:solidFill>
                <a:schemeClr val="dk2"/>
              </a:solidFill>
              <a:latin typeface="Proxima Nova"/>
              <a:ea typeface="Proxima Nova"/>
              <a:cs typeface="Proxima Nova"/>
              <a:sym typeface="Proxima Nova"/>
            </a:endParaRPr>
          </a:p>
          <a:p>
            <a:pPr marL="0" lvl="0" indent="0" rtl="0">
              <a:lnSpc>
                <a:spcPct val="115000"/>
              </a:lnSpc>
              <a:spcBef>
                <a:spcPts val="0"/>
              </a:spcBef>
              <a:spcAft>
                <a:spcPts val="1600"/>
              </a:spcAft>
              <a:buNone/>
            </a:pPr>
            <a:r>
              <a:rPr lang="en">
                <a:solidFill>
                  <a:srgbClr val="616161"/>
                </a:solidFill>
                <a:latin typeface="Proxima Nova"/>
                <a:ea typeface="Proxima Nova"/>
                <a:cs typeface="Proxima Nova"/>
                <a:sym typeface="Proxima Nova"/>
              </a:rPr>
              <a:t>Reliable, affordable connection and two entities with focused mandates,</a:t>
            </a:r>
            <a:endParaRPr>
              <a:solidFill>
                <a:srgbClr val="616161"/>
              </a:solidFill>
              <a:latin typeface="Proxima Nova"/>
              <a:ea typeface="Proxima Nova"/>
              <a:cs typeface="Proxima Nova"/>
              <a:sym typeface="Proxima Nova"/>
            </a:endParaRPr>
          </a:p>
        </p:txBody>
      </p:sp>
      <p:grpSp>
        <p:nvGrpSpPr>
          <p:cNvPr id="153" name="Shape 153"/>
          <p:cNvGrpSpPr/>
          <p:nvPr/>
        </p:nvGrpSpPr>
        <p:grpSpPr>
          <a:xfrm>
            <a:off x="2512925" y="2692171"/>
            <a:ext cx="196200" cy="1404905"/>
            <a:chOff x="2512925" y="2768371"/>
            <a:chExt cx="196200" cy="1404905"/>
          </a:xfrm>
        </p:grpSpPr>
        <p:cxnSp>
          <p:nvCxnSpPr>
            <p:cNvPr id="154" name="Shape 154"/>
            <p:cNvCxnSpPr/>
            <p:nvPr/>
          </p:nvCxnSpPr>
          <p:spPr>
            <a:xfrm>
              <a:off x="2611025" y="2964276"/>
              <a:ext cx="0" cy="1209000"/>
            </a:xfrm>
            <a:prstGeom prst="straightConnector1">
              <a:avLst/>
            </a:prstGeom>
            <a:noFill/>
            <a:ln w="19050" cap="flat" cmpd="sng">
              <a:solidFill>
                <a:srgbClr val="FF5252"/>
              </a:solidFill>
              <a:prstDash val="solid"/>
              <a:round/>
              <a:headEnd type="none" w="sm" len="sm"/>
              <a:tailEnd type="oval" w="med" len="med"/>
            </a:ln>
          </p:spPr>
        </p:cxnSp>
        <p:sp>
          <p:nvSpPr>
            <p:cNvPr id="155" name="Shape 155"/>
            <p:cNvSpPr/>
            <p:nvPr/>
          </p:nvSpPr>
          <p:spPr>
            <a:xfrm>
              <a:off x="2512925" y="2768371"/>
              <a:ext cx="196200" cy="195900"/>
            </a:xfrm>
            <a:prstGeom prst="ellipse">
              <a:avLst/>
            </a:prstGeom>
            <a:solidFill>
              <a:srgbClr val="202729"/>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sp>
        <p:nvSpPr>
          <p:cNvPr id="156" name="Shape 156"/>
          <p:cNvSpPr txBox="1"/>
          <p:nvPr/>
        </p:nvSpPr>
        <p:spPr>
          <a:xfrm>
            <a:off x="2693150" y="3421475"/>
            <a:ext cx="3209100" cy="1404900"/>
          </a:xfrm>
          <a:prstGeom prst="rect">
            <a:avLst/>
          </a:prstGeom>
          <a:noFill/>
          <a:ln>
            <a:noFill/>
          </a:ln>
        </p:spPr>
        <p:txBody>
          <a:bodyPr spcFirstLastPara="1" wrap="square" lIns="91425" tIns="91425" rIns="91425" bIns="91425" anchor="t" anchorCtr="0">
            <a:noAutofit/>
          </a:bodyPr>
          <a:lstStyle/>
          <a:p>
            <a:pPr marL="0" lvl="0" indent="0" rtl="0">
              <a:lnSpc>
                <a:spcPct val="115000"/>
              </a:lnSpc>
              <a:spcBef>
                <a:spcPts val="0"/>
              </a:spcBef>
              <a:spcAft>
                <a:spcPts val="0"/>
              </a:spcAft>
              <a:buNone/>
            </a:pPr>
            <a:r>
              <a:rPr lang="en" sz="1800" b="1">
                <a:solidFill>
                  <a:srgbClr val="4BA173"/>
                </a:solidFill>
                <a:latin typeface="Proxima Nova"/>
                <a:ea typeface="Proxima Nova"/>
                <a:cs typeface="Proxima Nova"/>
                <a:sym typeface="Proxima Nova"/>
              </a:rPr>
              <a:t>First Anchor tenants &amp; upgrading of backbone</a:t>
            </a:r>
            <a:endParaRPr sz="1800" b="1">
              <a:solidFill>
                <a:srgbClr val="4BA173"/>
              </a:solidFill>
              <a:latin typeface="Proxima Nova"/>
              <a:ea typeface="Proxima Nova"/>
              <a:cs typeface="Proxima Nova"/>
              <a:sym typeface="Proxima Nova"/>
            </a:endParaRPr>
          </a:p>
          <a:p>
            <a:pPr marL="0" lvl="0" indent="0" rtl="0">
              <a:lnSpc>
                <a:spcPct val="115000"/>
              </a:lnSpc>
              <a:spcBef>
                <a:spcPts val="0"/>
              </a:spcBef>
              <a:spcAft>
                <a:spcPts val="0"/>
              </a:spcAft>
              <a:buNone/>
            </a:pPr>
            <a:r>
              <a:rPr lang="en">
                <a:solidFill>
                  <a:srgbClr val="616161"/>
                </a:solidFill>
                <a:latin typeface="Proxima Nova"/>
                <a:ea typeface="Proxima Nova"/>
                <a:cs typeface="Proxima Nova"/>
                <a:sym typeface="Proxima Nova"/>
              </a:rPr>
              <a:t>Allows for significant upgrades and a commercial fiber connexion.</a:t>
            </a:r>
            <a:endParaRPr>
              <a:solidFill>
                <a:srgbClr val="616161"/>
              </a:solidFill>
              <a:latin typeface="Proxima Nova"/>
              <a:ea typeface="Proxima Nova"/>
              <a:cs typeface="Proxima Nova"/>
              <a:sym typeface="Proxima Nova"/>
            </a:endParaRPr>
          </a:p>
        </p:txBody>
      </p:sp>
      <p:grpSp>
        <p:nvGrpSpPr>
          <p:cNvPr id="157" name="Shape 157"/>
          <p:cNvGrpSpPr/>
          <p:nvPr/>
        </p:nvGrpSpPr>
        <p:grpSpPr>
          <a:xfrm>
            <a:off x="4279200" y="1483171"/>
            <a:ext cx="196200" cy="1404900"/>
            <a:chOff x="4279200" y="1559371"/>
            <a:chExt cx="196200" cy="1404900"/>
          </a:xfrm>
        </p:grpSpPr>
        <p:cxnSp>
          <p:nvCxnSpPr>
            <p:cNvPr id="158" name="Shape 158"/>
            <p:cNvCxnSpPr>
              <a:stCxn id="159" idx="0"/>
            </p:cNvCxnSpPr>
            <p:nvPr/>
          </p:nvCxnSpPr>
          <p:spPr>
            <a:xfrm rot="10800000">
              <a:off x="4377300" y="1559371"/>
              <a:ext cx="0" cy="1209000"/>
            </a:xfrm>
            <a:prstGeom prst="straightConnector1">
              <a:avLst/>
            </a:prstGeom>
            <a:noFill/>
            <a:ln w="19050" cap="flat" cmpd="sng">
              <a:solidFill>
                <a:srgbClr val="FF5252"/>
              </a:solidFill>
              <a:prstDash val="solid"/>
              <a:round/>
              <a:headEnd type="none" w="sm" len="sm"/>
              <a:tailEnd type="oval" w="med" len="med"/>
            </a:ln>
          </p:spPr>
        </p:cxnSp>
        <p:sp>
          <p:nvSpPr>
            <p:cNvPr id="159" name="Shape 159"/>
            <p:cNvSpPr/>
            <p:nvPr/>
          </p:nvSpPr>
          <p:spPr>
            <a:xfrm>
              <a:off x="4279200" y="2768371"/>
              <a:ext cx="196200" cy="195900"/>
            </a:xfrm>
            <a:prstGeom prst="ellipse">
              <a:avLst/>
            </a:prstGeom>
            <a:solidFill>
              <a:srgbClr val="202729"/>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sp>
        <p:nvSpPr>
          <p:cNvPr id="160" name="Shape 160"/>
          <p:cNvSpPr txBox="1"/>
          <p:nvPr/>
        </p:nvSpPr>
        <p:spPr>
          <a:xfrm>
            <a:off x="4475400" y="1062675"/>
            <a:ext cx="4221600" cy="1306800"/>
          </a:xfrm>
          <a:prstGeom prst="rect">
            <a:avLst/>
          </a:prstGeom>
          <a:noFill/>
          <a:ln>
            <a:noFill/>
          </a:ln>
        </p:spPr>
        <p:txBody>
          <a:bodyPr spcFirstLastPara="1" wrap="square" lIns="91425" tIns="91425" rIns="91425" bIns="91425" anchor="t" anchorCtr="0">
            <a:noAutofit/>
          </a:bodyPr>
          <a:lstStyle/>
          <a:p>
            <a:pPr marL="0" lvl="0" indent="0" rtl="0">
              <a:lnSpc>
                <a:spcPct val="115000"/>
              </a:lnSpc>
              <a:spcBef>
                <a:spcPts val="0"/>
              </a:spcBef>
              <a:spcAft>
                <a:spcPts val="0"/>
              </a:spcAft>
              <a:buNone/>
            </a:pPr>
            <a:r>
              <a:rPr lang="en" sz="1800" b="1" dirty="0">
                <a:solidFill>
                  <a:srgbClr val="4BA173"/>
                </a:solidFill>
                <a:latin typeface="Proxima Nova"/>
                <a:ea typeface="Proxima Nova"/>
                <a:cs typeface="Proxima Nova"/>
                <a:sym typeface="Proxima Nova"/>
              </a:rPr>
              <a:t>International and National recognition</a:t>
            </a:r>
            <a:endParaRPr sz="1800" b="1" dirty="0">
              <a:solidFill>
                <a:srgbClr val="4BA173"/>
              </a:solidFill>
              <a:latin typeface="Proxima Nova"/>
              <a:ea typeface="Proxima Nova"/>
              <a:cs typeface="Proxima Nova"/>
              <a:sym typeface="Proxima Nova"/>
            </a:endParaRPr>
          </a:p>
          <a:p>
            <a:pPr marL="0" lvl="0" indent="0" rtl="0">
              <a:lnSpc>
                <a:spcPct val="115000"/>
              </a:lnSpc>
              <a:spcBef>
                <a:spcPts val="0"/>
              </a:spcBef>
              <a:spcAft>
                <a:spcPts val="0"/>
              </a:spcAft>
              <a:buNone/>
            </a:pPr>
            <a:r>
              <a:rPr lang="en" dirty="0">
                <a:solidFill>
                  <a:srgbClr val="616161"/>
                </a:solidFill>
                <a:latin typeface="Proxima Nova"/>
                <a:ea typeface="Proxima Nova"/>
                <a:cs typeface="Proxima Nova"/>
                <a:sym typeface="Proxima Nova"/>
              </a:rPr>
              <a:t>Fi</a:t>
            </a:r>
            <a:r>
              <a:rPr lang="en" dirty="0">
                <a:solidFill>
                  <a:schemeClr val="accent3"/>
                </a:solidFill>
                <a:latin typeface="Proxima Nova"/>
                <a:ea typeface="Proxima Nova"/>
                <a:cs typeface="Proxima Nova"/>
                <a:sym typeface="Proxima Nova"/>
              </a:rPr>
              <a:t>nalist in Mozilla Equal Rating Challenge, Winner of SA National Award for Best Innovation with Social Impact, National intergovernmental committee, presentation to Electronic Communications Amendment Bill, </a:t>
            </a:r>
            <a:r>
              <a:rPr lang="en" dirty="0" smtClean="0">
                <a:solidFill>
                  <a:schemeClr val="accent3"/>
                </a:solidFill>
                <a:latin typeface="Proxima Nova"/>
                <a:ea typeface="Proxima Nova"/>
                <a:cs typeface="Proxima Nova"/>
                <a:sym typeface="Proxima Nova"/>
              </a:rPr>
              <a:t>DTPS budget vote, etc</a:t>
            </a:r>
            <a:r>
              <a:rPr lang="en" dirty="0">
                <a:solidFill>
                  <a:schemeClr val="accent3"/>
                </a:solidFill>
                <a:latin typeface="Proxima Nova"/>
                <a:ea typeface="Proxima Nova"/>
                <a:cs typeface="Proxima Nova"/>
                <a:sym typeface="Proxima Nova"/>
              </a:rPr>
              <a:t>.</a:t>
            </a:r>
            <a:endParaRPr dirty="0">
              <a:solidFill>
                <a:schemeClr val="accent3"/>
              </a:solidFill>
              <a:latin typeface="Proxima Nova"/>
              <a:ea typeface="Proxima Nova"/>
              <a:cs typeface="Proxima Nova"/>
              <a:sym typeface="Proxima Nova"/>
            </a:endParaRPr>
          </a:p>
          <a:p>
            <a:pPr marL="0" lvl="0" indent="0" rtl="0">
              <a:lnSpc>
                <a:spcPct val="115000"/>
              </a:lnSpc>
              <a:spcBef>
                <a:spcPts val="1600"/>
              </a:spcBef>
              <a:spcAft>
                <a:spcPts val="0"/>
              </a:spcAft>
              <a:buNone/>
            </a:pPr>
            <a:endParaRPr dirty="0">
              <a:solidFill>
                <a:srgbClr val="616161"/>
              </a:solidFill>
              <a:latin typeface="Proxima Nova"/>
              <a:ea typeface="Proxima Nova"/>
              <a:cs typeface="Proxima Nova"/>
              <a:sym typeface="Proxima Nova"/>
            </a:endParaRPr>
          </a:p>
          <a:p>
            <a:pPr marL="0" lvl="0" indent="0" rtl="0">
              <a:lnSpc>
                <a:spcPct val="115000"/>
              </a:lnSpc>
              <a:spcBef>
                <a:spcPts val="1600"/>
              </a:spcBef>
              <a:spcAft>
                <a:spcPts val="1600"/>
              </a:spcAft>
              <a:buNone/>
            </a:pPr>
            <a:endParaRPr sz="1800" dirty="0">
              <a:solidFill>
                <a:srgbClr val="616161"/>
              </a:solidFill>
              <a:latin typeface="Proxima Nova"/>
              <a:ea typeface="Proxima Nova"/>
              <a:cs typeface="Proxima Nova"/>
              <a:sym typeface="Proxima Nova"/>
            </a:endParaRPr>
          </a:p>
        </p:txBody>
      </p:sp>
      <p:grpSp>
        <p:nvGrpSpPr>
          <p:cNvPr id="161" name="Shape 161"/>
          <p:cNvGrpSpPr/>
          <p:nvPr/>
        </p:nvGrpSpPr>
        <p:grpSpPr>
          <a:xfrm>
            <a:off x="6045475" y="2692171"/>
            <a:ext cx="196200" cy="1404905"/>
            <a:chOff x="6045475" y="2768371"/>
            <a:chExt cx="196200" cy="1404905"/>
          </a:xfrm>
        </p:grpSpPr>
        <p:cxnSp>
          <p:nvCxnSpPr>
            <p:cNvPr id="162" name="Shape 162"/>
            <p:cNvCxnSpPr/>
            <p:nvPr/>
          </p:nvCxnSpPr>
          <p:spPr>
            <a:xfrm>
              <a:off x="6143575" y="2964276"/>
              <a:ext cx="0" cy="1209000"/>
            </a:xfrm>
            <a:prstGeom prst="straightConnector1">
              <a:avLst/>
            </a:prstGeom>
            <a:noFill/>
            <a:ln w="19050" cap="flat" cmpd="sng">
              <a:solidFill>
                <a:srgbClr val="FF5252"/>
              </a:solidFill>
              <a:prstDash val="solid"/>
              <a:round/>
              <a:headEnd type="none" w="sm" len="sm"/>
              <a:tailEnd type="oval" w="med" len="med"/>
            </a:ln>
          </p:spPr>
        </p:cxnSp>
        <p:sp>
          <p:nvSpPr>
            <p:cNvPr id="163" name="Shape 163"/>
            <p:cNvSpPr/>
            <p:nvPr/>
          </p:nvSpPr>
          <p:spPr>
            <a:xfrm>
              <a:off x="6045475" y="2768371"/>
              <a:ext cx="196200" cy="195900"/>
            </a:xfrm>
            <a:prstGeom prst="ellipse">
              <a:avLst/>
            </a:prstGeom>
            <a:solidFill>
              <a:srgbClr val="202729"/>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sp>
        <p:nvSpPr>
          <p:cNvPr id="164" name="Shape 164"/>
          <p:cNvSpPr txBox="1"/>
          <p:nvPr/>
        </p:nvSpPr>
        <p:spPr>
          <a:xfrm>
            <a:off x="6225725" y="3421475"/>
            <a:ext cx="2856600" cy="1404900"/>
          </a:xfrm>
          <a:prstGeom prst="rect">
            <a:avLst/>
          </a:prstGeom>
          <a:noFill/>
          <a:ln>
            <a:noFill/>
          </a:ln>
        </p:spPr>
        <p:txBody>
          <a:bodyPr spcFirstLastPara="1" wrap="square" lIns="91425" tIns="91425" rIns="91425" bIns="91425" anchor="t" anchorCtr="0">
            <a:noAutofit/>
          </a:bodyPr>
          <a:lstStyle/>
          <a:p>
            <a:pPr marL="0" lvl="0" indent="0" rtl="0">
              <a:lnSpc>
                <a:spcPct val="115000"/>
              </a:lnSpc>
              <a:spcBef>
                <a:spcPts val="0"/>
              </a:spcBef>
              <a:spcAft>
                <a:spcPts val="0"/>
              </a:spcAft>
              <a:buNone/>
            </a:pPr>
            <a:r>
              <a:rPr lang="en" sz="1800" b="1">
                <a:solidFill>
                  <a:srgbClr val="4BA173"/>
                </a:solidFill>
                <a:latin typeface="Proxima Nova"/>
                <a:ea typeface="Proxima Nova"/>
                <a:cs typeface="Proxima Nova"/>
                <a:sym typeface="Proxima Nova"/>
              </a:rPr>
              <a:t>Pull and funding to scale</a:t>
            </a:r>
            <a:endParaRPr sz="1800" b="1">
              <a:solidFill>
                <a:srgbClr val="4BA173"/>
              </a:solidFill>
              <a:latin typeface="Proxima Nova"/>
              <a:ea typeface="Proxima Nova"/>
              <a:cs typeface="Proxima Nova"/>
              <a:sym typeface="Proxima Nova"/>
            </a:endParaRPr>
          </a:p>
          <a:p>
            <a:pPr marL="0" lvl="0" indent="0" rtl="0">
              <a:lnSpc>
                <a:spcPct val="115000"/>
              </a:lnSpc>
              <a:spcBef>
                <a:spcPts val="0"/>
              </a:spcBef>
              <a:spcAft>
                <a:spcPts val="1600"/>
              </a:spcAft>
              <a:buNone/>
            </a:pPr>
            <a:r>
              <a:rPr lang="en">
                <a:solidFill>
                  <a:srgbClr val="616161"/>
                </a:solidFill>
                <a:latin typeface="Proxima Nova"/>
                <a:ea typeface="Proxima Nova"/>
                <a:cs typeface="Proxima Nova"/>
                <a:sym typeface="Proxima Nova"/>
              </a:rPr>
              <a:t>Overwhelming interest and managed to secure funds for initial scaling</a:t>
            </a:r>
            <a:endParaRPr>
              <a:solidFill>
                <a:srgbClr val="616161"/>
              </a:solidFill>
              <a:latin typeface="Proxima Nova"/>
              <a:ea typeface="Proxima Nova"/>
              <a:cs typeface="Proxima Nova"/>
              <a:sym typeface="Proxima Nova"/>
            </a:endParaRPr>
          </a:p>
        </p:txBody>
      </p:sp>
      <p:cxnSp>
        <p:nvCxnSpPr>
          <p:cNvPr id="165" name="Shape 165"/>
          <p:cNvCxnSpPr/>
          <p:nvPr/>
        </p:nvCxnSpPr>
        <p:spPr>
          <a:xfrm rot="10800000">
            <a:off x="6444425" y="530000"/>
            <a:ext cx="0" cy="626400"/>
          </a:xfrm>
          <a:prstGeom prst="straightConnector1">
            <a:avLst/>
          </a:prstGeom>
          <a:noFill/>
          <a:ln w="9525" cap="flat" cmpd="sng">
            <a:solidFill>
              <a:srgbClr val="FF0000"/>
            </a:solidFill>
            <a:prstDash val="solid"/>
            <a:round/>
            <a:headEnd type="none" w="med" len="med"/>
            <a:tailEnd type="none" w="med" len="med"/>
          </a:ln>
        </p:spPr>
      </p:cxnSp>
      <p:sp>
        <p:nvSpPr>
          <p:cNvPr id="166" name="Shape 166"/>
          <p:cNvSpPr txBox="1"/>
          <p:nvPr/>
        </p:nvSpPr>
        <p:spPr>
          <a:xfrm>
            <a:off x="6518400" y="65675"/>
            <a:ext cx="2503800" cy="1026600"/>
          </a:xfrm>
          <a:prstGeom prst="rect">
            <a:avLst/>
          </a:prstGeom>
          <a:noFill/>
          <a:ln>
            <a:noFill/>
          </a:ln>
        </p:spPr>
        <p:txBody>
          <a:bodyPr spcFirstLastPara="1" wrap="square" lIns="91425" tIns="91425" rIns="91425" bIns="91425" anchor="t" anchorCtr="0">
            <a:noAutofit/>
          </a:bodyPr>
          <a:lstStyle/>
          <a:p>
            <a:pPr marL="0" lvl="0" indent="0" rtl="0">
              <a:lnSpc>
                <a:spcPct val="115000"/>
              </a:lnSpc>
              <a:spcBef>
                <a:spcPts val="0"/>
              </a:spcBef>
              <a:spcAft>
                <a:spcPts val="0"/>
              </a:spcAft>
              <a:buNone/>
            </a:pPr>
            <a:r>
              <a:rPr lang="en" sz="1800" b="1">
                <a:solidFill>
                  <a:srgbClr val="4BA173"/>
                </a:solidFill>
                <a:latin typeface="Proxima Nova"/>
                <a:ea typeface="Proxima Nova"/>
                <a:cs typeface="Proxima Nova"/>
                <a:sym typeface="Proxima Nova"/>
              </a:rPr>
              <a:t>Trust</a:t>
            </a:r>
            <a:endParaRPr sz="1800" b="1">
              <a:solidFill>
                <a:srgbClr val="4BA173"/>
              </a:solidFill>
              <a:latin typeface="Proxima Nova"/>
              <a:ea typeface="Proxima Nova"/>
              <a:cs typeface="Proxima Nova"/>
              <a:sym typeface="Proxima Nova"/>
            </a:endParaRPr>
          </a:p>
          <a:p>
            <a:pPr marL="0" lvl="0" indent="0" rtl="0">
              <a:lnSpc>
                <a:spcPct val="115000"/>
              </a:lnSpc>
              <a:spcBef>
                <a:spcPts val="0"/>
              </a:spcBef>
              <a:spcAft>
                <a:spcPts val="1600"/>
              </a:spcAft>
              <a:buNone/>
            </a:pPr>
            <a:r>
              <a:rPr lang="en">
                <a:solidFill>
                  <a:schemeClr val="accent3"/>
                </a:solidFill>
                <a:latin typeface="Proxima Nova"/>
                <a:ea typeface="Proxima Nova"/>
                <a:cs typeface="Proxima Nova"/>
                <a:sym typeface="Proxima Nova"/>
              </a:rPr>
              <a:t>Establishing and maintaining trust for 6 years. </a:t>
            </a:r>
            <a:endParaRPr sz="1800" b="1">
              <a:solidFill>
                <a:srgbClr val="4BA173"/>
              </a:solidFill>
              <a:latin typeface="Proxima Nova"/>
              <a:ea typeface="Proxima Nova"/>
              <a:cs typeface="Proxima Nova"/>
              <a:sym typeface="Proxima Nova"/>
            </a:endParaRPr>
          </a:p>
        </p:txBody>
      </p:sp>
      <p:sp>
        <p:nvSpPr>
          <p:cNvPr id="167" name="Shape 167"/>
          <p:cNvSpPr/>
          <p:nvPr/>
        </p:nvSpPr>
        <p:spPr>
          <a:xfrm>
            <a:off x="6395375" y="445700"/>
            <a:ext cx="98100" cy="84300"/>
          </a:xfrm>
          <a:prstGeom prst="ellipse">
            <a:avLst/>
          </a:prstGeom>
          <a:solidFill>
            <a:srgbClr val="FF0000"/>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spcBef>
                <a:spcPts val="0"/>
              </a:spcBef>
              <a:spcAft>
                <a:spcPts val="0"/>
              </a:spcAft>
              <a:buNone/>
            </a:pPr>
            <a:endParaRPr/>
          </a:p>
        </p:txBody>
      </p:sp>
      <p:pic>
        <p:nvPicPr>
          <p:cNvPr id="168" name="Shape 168"/>
          <p:cNvPicPr preferRelativeResize="0"/>
          <p:nvPr/>
        </p:nvPicPr>
        <p:blipFill rotWithShape="1">
          <a:blip r:embed="rId3">
            <a:alphaModFix/>
          </a:blip>
          <a:srcRect l="7377" t="10578" r="2214"/>
          <a:stretch/>
        </p:blipFill>
        <p:spPr>
          <a:xfrm>
            <a:off x="7926425" y="4259775"/>
            <a:ext cx="1152525" cy="790575"/>
          </a:xfrm>
          <a:prstGeom prst="rect">
            <a:avLst/>
          </a:prstGeom>
          <a:noFill/>
          <a:ln>
            <a:noFill/>
          </a:ln>
        </p:spPr>
      </p:pic>
      <p:sp>
        <p:nvSpPr>
          <p:cNvPr id="2" name="Rectangle 1"/>
          <p:cNvSpPr/>
          <p:nvPr/>
        </p:nvSpPr>
        <p:spPr>
          <a:xfrm>
            <a:off x="4454820" y="2417862"/>
            <a:ext cx="234360" cy="307777"/>
          </a:xfrm>
          <a:prstGeom prst="rect">
            <a:avLst/>
          </a:prstGeom>
        </p:spPr>
        <p:txBody>
          <a:bodyPr wrap="none">
            <a:spAutoFit/>
          </a:bodyPr>
          <a:lstStyle/>
          <a:p>
            <a:r>
              <a:rPr lang="en-US" dirty="0"/>
              <a:t> </a:t>
            </a:r>
          </a:p>
        </p:txBody>
      </p:sp>
      <p:sp>
        <p:nvSpPr>
          <p:cNvPr id="3" name="Rectangle 2"/>
          <p:cNvSpPr/>
          <p:nvPr/>
        </p:nvSpPr>
        <p:spPr>
          <a:xfrm>
            <a:off x="4454820" y="2417862"/>
            <a:ext cx="234360" cy="307777"/>
          </a:xfrm>
          <a:prstGeom prst="rect">
            <a:avLst/>
          </a:prstGeom>
        </p:spPr>
        <p:txBody>
          <a:bodyPr wrap="none">
            <a:spAutoFit/>
          </a:bodyPr>
          <a:lstStyle/>
          <a:p>
            <a:r>
              <a:rPr lang="en-US" dirty="0"/>
              <a:t> </a:t>
            </a: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11700" y="260093"/>
            <a:ext cx="8520600" cy="572700"/>
          </a:xfrm>
        </p:spPr>
        <p:txBody>
          <a:bodyPr/>
          <a:lstStyle/>
          <a:p>
            <a:r>
              <a:rPr lang="en-US" dirty="0"/>
              <a:t>2018 a year of scaling &amp; consolidation for </a:t>
            </a:r>
            <a:r>
              <a:rPr lang="en-US" dirty="0" err="1"/>
              <a:t>Zenzeleni</a:t>
            </a:r>
            <a:r>
              <a:rPr lang="en-US" dirty="0"/>
              <a:t> </a:t>
            </a:r>
            <a:br>
              <a:rPr lang="en-US" dirty="0"/>
            </a:br>
            <a:r>
              <a:rPr lang="en-US" dirty="0"/>
              <a:t/>
            </a:r>
            <a:br>
              <a:rPr lang="en-US" dirty="0"/>
            </a:br>
            <a:endParaRPr lang="en-US" dirty="0"/>
          </a:p>
        </p:txBody>
      </p:sp>
      <p:sp>
        <p:nvSpPr>
          <p:cNvPr id="3" name="Text Placeholder 2"/>
          <p:cNvSpPr>
            <a:spLocks noGrp="1"/>
          </p:cNvSpPr>
          <p:nvPr>
            <p:ph type="body" idx="1"/>
          </p:nvPr>
        </p:nvSpPr>
        <p:spPr>
          <a:xfrm>
            <a:off x="311700" y="875076"/>
            <a:ext cx="8520600" cy="3696923"/>
          </a:xfrm>
        </p:spPr>
        <p:txBody>
          <a:bodyPr/>
          <a:lstStyle/>
          <a:p>
            <a:pPr fontAlgn="base"/>
            <a:r>
              <a:rPr lang="en-US" dirty="0"/>
              <a:t>Network expansion &amp; establishing techno-financial management models (new communities and looking at </a:t>
            </a:r>
            <a:r>
              <a:rPr lang="en-US" dirty="0" err="1"/>
              <a:t>contextualising</a:t>
            </a:r>
            <a:r>
              <a:rPr lang="en-US" dirty="0"/>
              <a:t> the </a:t>
            </a:r>
            <a:r>
              <a:rPr lang="en-US" dirty="0" smtClean="0"/>
              <a:t>Guifi.net </a:t>
            </a:r>
            <a:r>
              <a:rPr lang="en-US" dirty="0"/>
              <a:t>c</a:t>
            </a:r>
            <a:r>
              <a:rPr lang="en-US" dirty="0" smtClean="0"/>
              <a:t>ommons </a:t>
            </a:r>
            <a:r>
              <a:rPr lang="en-US" dirty="0"/>
              <a:t>model to the South African context)</a:t>
            </a:r>
          </a:p>
          <a:p>
            <a:pPr fontAlgn="base"/>
            <a:r>
              <a:rPr lang="en-US" dirty="0"/>
              <a:t>Growing local capacity (undertaking regular skills transfer workshops, focus on youth and women)  </a:t>
            </a:r>
          </a:p>
          <a:p>
            <a:pPr fontAlgn="base"/>
            <a:r>
              <a:rPr lang="en-US" dirty="0"/>
              <a:t>Team operational consolidation be able to answer to overwhelming interest from more rural and urban communities, businesses etc.</a:t>
            </a:r>
          </a:p>
          <a:p>
            <a:pPr fontAlgn="base"/>
            <a:r>
              <a:rPr lang="en-US" dirty="0"/>
              <a:t>Maintaining national and international relevance (hosting of African Summit on Community Networks, liaising </a:t>
            </a:r>
            <a:r>
              <a:rPr lang="en-US" dirty="0" smtClean="0"/>
              <a:t>with public and private stakeholders, etc.)</a:t>
            </a:r>
          </a:p>
          <a:p>
            <a:pPr marL="114300" indent="0" fontAlgn="base">
              <a:buNone/>
            </a:pPr>
            <a:endParaRPr lang="en-US" dirty="0"/>
          </a:p>
          <a:p>
            <a:pPr marL="114300" indent="0">
              <a:buNone/>
            </a:pPr>
            <a:r>
              <a:rPr lang="en-US" dirty="0" smtClean="0"/>
              <a:t>	All </a:t>
            </a:r>
            <a:r>
              <a:rPr lang="en-US" dirty="0"/>
              <a:t>required to create a positive growth environment for </a:t>
            </a:r>
            <a:r>
              <a:rPr lang="en-US" dirty="0" err="1"/>
              <a:t>Zenzeleni</a:t>
            </a:r>
            <a:r>
              <a:rPr lang="en-US" dirty="0"/>
              <a:t>.</a:t>
            </a:r>
          </a:p>
          <a:p>
            <a:pPr marL="114300" indent="0">
              <a:buNone/>
            </a:pPr>
            <a:endParaRPr lang="en-US" dirty="0"/>
          </a:p>
        </p:txBody>
      </p:sp>
      <p:pic>
        <p:nvPicPr>
          <p:cNvPr id="4" name="Shape 168"/>
          <p:cNvPicPr preferRelativeResize="0"/>
          <p:nvPr/>
        </p:nvPicPr>
        <p:blipFill rotWithShape="1">
          <a:blip r:embed="rId3">
            <a:alphaModFix/>
          </a:blip>
          <a:srcRect l="7377" t="10578" r="2214"/>
          <a:stretch/>
        </p:blipFill>
        <p:spPr>
          <a:xfrm>
            <a:off x="7926425" y="4259775"/>
            <a:ext cx="1152525" cy="790575"/>
          </a:xfrm>
          <a:prstGeom prst="rect">
            <a:avLst/>
          </a:prstGeom>
          <a:noFill/>
          <a:ln>
            <a:noFill/>
          </a:ln>
        </p:spPr>
      </p:pic>
    </p:spTree>
    <p:extLst>
      <p:ext uri="{BB962C8B-B14F-4D97-AF65-F5344CB8AC3E}">
        <p14:creationId xmlns:p14="http://schemas.microsoft.com/office/powerpoint/2010/main" val="79579828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rotWithShape="1">
          <a:blip r:embed="rId2"/>
          <a:srcRect t="8735"/>
          <a:stretch/>
        </p:blipFill>
        <p:spPr>
          <a:xfrm>
            <a:off x="0" y="493294"/>
            <a:ext cx="8543920" cy="4557055"/>
          </a:xfrm>
          <a:prstGeom prst="rect">
            <a:avLst/>
          </a:prstGeom>
        </p:spPr>
      </p:pic>
      <p:pic>
        <p:nvPicPr>
          <p:cNvPr id="5" name="Shape 168"/>
          <p:cNvPicPr preferRelativeResize="0"/>
          <p:nvPr/>
        </p:nvPicPr>
        <p:blipFill rotWithShape="1">
          <a:blip r:embed="rId3">
            <a:alphaModFix/>
          </a:blip>
          <a:srcRect l="7377" t="10578" r="2214"/>
          <a:stretch/>
        </p:blipFill>
        <p:spPr>
          <a:xfrm>
            <a:off x="7926425" y="4259775"/>
            <a:ext cx="1152525" cy="790575"/>
          </a:xfrm>
          <a:prstGeom prst="rect">
            <a:avLst/>
          </a:prstGeom>
          <a:noFill/>
          <a:ln>
            <a:noFill/>
          </a:ln>
        </p:spPr>
      </p:pic>
      <p:sp>
        <p:nvSpPr>
          <p:cNvPr id="9" name="Title 1"/>
          <p:cNvSpPr>
            <a:spLocks noGrp="1"/>
          </p:cNvSpPr>
          <p:nvPr>
            <p:ph type="title"/>
          </p:nvPr>
        </p:nvSpPr>
        <p:spPr>
          <a:xfrm>
            <a:off x="311700" y="55549"/>
            <a:ext cx="8520600" cy="572700"/>
          </a:xfrm>
        </p:spPr>
        <p:txBody>
          <a:bodyPr/>
          <a:lstStyle/>
          <a:p>
            <a:r>
              <a:rPr lang="en-US" dirty="0" err="1" smtClean="0"/>
              <a:t>Zenzeleni</a:t>
            </a:r>
            <a:r>
              <a:rPr lang="en-US" dirty="0" smtClean="0"/>
              <a:t> sustainability now and future</a:t>
            </a:r>
            <a:r>
              <a:rPr lang="en-US" dirty="0"/>
              <a:t/>
            </a:r>
            <a:br>
              <a:rPr lang="en-US" dirty="0"/>
            </a:br>
            <a:r>
              <a:rPr lang="en-US" dirty="0"/>
              <a:t/>
            </a:r>
            <a:br>
              <a:rPr lang="en-US" dirty="0"/>
            </a:br>
            <a:endParaRPr lang="en-US" dirty="0"/>
          </a:p>
        </p:txBody>
      </p:sp>
    </p:spTree>
    <p:extLst>
      <p:ext uri="{BB962C8B-B14F-4D97-AF65-F5344CB8AC3E}">
        <p14:creationId xmlns:p14="http://schemas.microsoft.com/office/powerpoint/2010/main" val="157647913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Title 7"/>
          <p:cNvSpPr>
            <a:spLocks noGrp="1"/>
          </p:cNvSpPr>
          <p:nvPr>
            <p:ph type="title"/>
          </p:nvPr>
        </p:nvSpPr>
        <p:spPr>
          <a:xfrm>
            <a:off x="311700" y="211561"/>
            <a:ext cx="8520600" cy="572700"/>
          </a:xfrm>
        </p:spPr>
        <p:txBody>
          <a:bodyPr/>
          <a:lstStyle/>
          <a:p>
            <a:pPr eaLnBrk="1"/>
            <a:r>
              <a:rPr lang="en-ZA" dirty="0" err="1" smtClean="0"/>
              <a:t>Zenzeleni’s</a:t>
            </a:r>
            <a:r>
              <a:rPr lang="en-ZA" dirty="0" smtClean="0"/>
              <a:t> benefits</a:t>
            </a:r>
          </a:p>
        </p:txBody>
      </p:sp>
      <p:sp>
        <p:nvSpPr>
          <p:cNvPr id="7171" name="Content Placeholder 8"/>
          <p:cNvSpPr>
            <a:spLocks noGrp="1"/>
          </p:cNvSpPr>
          <p:nvPr>
            <p:ph type="body" idx="1"/>
          </p:nvPr>
        </p:nvSpPr>
        <p:spPr>
          <a:xfrm>
            <a:off x="311700" y="743167"/>
            <a:ext cx="8520600" cy="3874540"/>
          </a:xfrm>
        </p:spPr>
        <p:txBody>
          <a:bodyPr/>
          <a:lstStyle/>
          <a:p>
            <a:pPr eaLnBrk="1">
              <a:buFont typeface="+mj-lt"/>
              <a:buAutoNum type="arabicPeriod"/>
            </a:pPr>
            <a:r>
              <a:rPr lang="en-ZA" sz="1700" dirty="0"/>
              <a:t>High value asset local ownership, participation, ICT </a:t>
            </a:r>
            <a:r>
              <a:rPr lang="en-ZA" sz="1700" dirty="0" smtClean="0"/>
              <a:t>for </a:t>
            </a:r>
            <a:r>
              <a:rPr lang="en-ZA" sz="1700" dirty="0"/>
              <a:t>and by local benefit/ relevance</a:t>
            </a:r>
          </a:p>
          <a:p>
            <a:pPr eaLnBrk="1">
              <a:buFont typeface="+mj-lt"/>
              <a:buAutoNum type="arabicPeriod"/>
            </a:pPr>
            <a:r>
              <a:rPr lang="en-ZA" sz="1700" dirty="0"/>
              <a:t>Creation of new rural businesses and new rural income streams.</a:t>
            </a:r>
          </a:p>
          <a:p>
            <a:pPr eaLnBrk="1">
              <a:buFont typeface="+mj-lt"/>
              <a:buAutoNum type="arabicPeriod"/>
            </a:pPr>
            <a:r>
              <a:rPr lang="en-ZA" sz="1700" dirty="0"/>
              <a:t>Provision of, and access to, cheaper telecommunications.</a:t>
            </a:r>
          </a:p>
          <a:p>
            <a:pPr eaLnBrk="1">
              <a:buFont typeface="+mj-lt"/>
              <a:buAutoNum type="arabicPeriod"/>
            </a:pPr>
            <a:r>
              <a:rPr lang="en-ZA" sz="1700" dirty="0"/>
              <a:t>Facilitating community development through the vehicle of collective (community) ownership.</a:t>
            </a:r>
          </a:p>
          <a:p>
            <a:pPr eaLnBrk="1">
              <a:buFont typeface="+mj-lt"/>
              <a:buAutoNum type="arabicPeriod"/>
            </a:pPr>
            <a:r>
              <a:rPr lang="en-ZA" sz="1700" dirty="0"/>
              <a:t>Maximizing the retention and circulation of capital within rural micro-economies.</a:t>
            </a:r>
          </a:p>
          <a:p>
            <a:pPr eaLnBrk="1">
              <a:buFont typeface="+mj-lt"/>
              <a:buAutoNum type="arabicPeriod"/>
            </a:pPr>
            <a:r>
              <a:rPr lang="en-ZA" sz="1700" dirty="0"/>
              <a:t>Creating local, critical and scarce higher value added services.</a:t>
            </a:r>
          </a:p>
          <a:p>
            <a:pPr eaLnBrk="1">
              <a:buFont typeface="+mj-lt"/>
              <a:buAutoNum type="arabicPeriod"/>
            </a:pPr>
            <a:r>
              <a:rPr lang="en-ZA" sz="1700" dirty="0"/>
              <a:t>Retaining the most skilled youth and decreasing the number of forced migration split households.</a:t>
            </a:r>
          </a:p>
          <a:p>
            <a:pPr eaLnBrk="1">
              <a:buFont typeface="+mj-lt"/>
              <a:buAutoNum type="arabicPeriod"/>
            </a:pPr>
            <a:r>
              <a:rPr lang="en-ZA" sz="1700" dirty="0"/>
              <a:t>Enhanced savings for impoverished households.</a:t>
            </a:r>
          </a:p>
          <a:p>
            <a:pPr eaLnBrk="1">
              <a:buFont typeface="+mj-lt"/>
              <a:buAutoNum type="arabicPeriod"/>
            </a:pPr>
            <a:r>
              <a:rPr lang="en-ZA" sz="1700" dirty="0" smtClean="0"/>
              <a:t>Enabling </a:t>
            </a:r>
            <a:r>
              <a:rPr lang="en-ZA" sz="1700" dirty="0"/>
              <a:t>the development of other existing and new rural businesses.</a:t>
            </a:r>
          </a:p>
          <a:p>
            <a:pPr eaLnBrk="1">
              <a:buFont typeface="+mj-lt"/>
              <a:buAutoNum type="arabicPeriod"/>
            </a:pPr>
            <a:r>
              <a:rPr lang="en-ZA" sz="1700" dirty="0" smtClean="0"/>
              <a:t>Increased </a:t>
            </a:r>
            <a:r>
              <a:rPr lang="en-ZA" sz="1700" dirty="0"/>
              <a:t>access of rural households, hospitals and schools to the benefits of connectivity and the digital knowledge economy</a:t>
            </a:r>
          </a:p>
          <a:p>
            <a:pPr eaLnBrk="1">
              <a:buFont typeface="+mj-lt"/>
              <a:buAutoNum type="arabicPeriod"/>
            </a:pPr>
            <a:endParaRPr lang="en-ZA" sz="1700" dirty="0" smtClean="0"/>
          </a:p>
        </p:txBody>
      </p:sp>
      <p:pic>
        <p:nvPicPr>
          <p:cNvPr id="4" name="Shape 168"/>
          <p:cNvPicPr preferRelativeResize="0"/>
          <p:nvPr/>
        </p:nvPicPr>
        <p:blipFill rotWithShape="1">
          <a:blip r:embed="rId2">
            <a:alphaModFix/>
          </a:blip>
          <a:srcRect l="7377" t="10578" r="2214"/>
          <a:stretch/>
        </p:blipFill>
        <p:spPr>
          <a:xfrm>
            <a:off x="7926425" y="4259775"/>
            <a:ext cx="1152525" cy="790575"/>
          </a:xfrm>
          <a:prstGeom prst="rect">
            <a:avLst/>
          </a:prstGeom>
          <a:noFill/>
          <a:ln>
            <a:noFill/>
          </a:ln>
        </p:spPr>
      </p:pic>
    </p:spTree>
    <p:extLst>
      <p:ext uri="{BB962C8B-B14F-4D97-AF65-F5344CB8AC3E}">
        <p14:creationId xmlns:p14="http://schemas.microsoft.com/office/powerpoint/2010/main" val="401488581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11700" y="204388"/>
            <a:ext cx="8520600" cy="572700"/>
          </a:xfrm>
        </p:spPr>
        <p:txBody>
          <a:bodyPr/>
          <a:lstStyle/>
          <a:p>
            <a:r>
              <a:rPr lang="en-US" sz="2400" dirty="0" smtClean="0"/>
              <a:t>Conclusions: key sustainability and value elements</a:t>
            </a:r>
            <a:br>
              <a:rPr lang="en-US" sz="2400" dirty="0" smtClean="0"/>
            </a:br>
            <a:endParaRPr lang="en-US" sz="2400" dirty="0"/>
          </a:p>
        </p:txBody>
      </p:sp>
      <p:sp>
        <p:nvSpPr>
          <p:cNvPr id="3" name="Text Placeholder 2"/>
          <p:cNvSpPr>
            <a:spLocks noGrp="1"/>
          </p:cNvSpPr>
          <p:nvPr>
            <p:ph type="body" idx="1"/>
          </p:nvPr>
        </p:nvSpPr>
        <p:spPr>
          <a:xfrm>
            <a:off x="536642" y="891950"/>
            <a:ext cx="7907757" cy="4023043"/>
          </a:xfrm>
        </p:spPr>
        <p:txBody>
          <a:bodyPr/>
          <a:lstStyle/>
          <a:p>
            <a:pPr>
              <a:buFont typeface="Wingdings" panose="05000000000000000000" pitchFamily="2" charset="2"/>
              <a:buChar char="Ø"/>
            </a:pPr>
            <a:r>
              <a:rPr lang="en-US" sz="2000" dirty="0" smtClean="0"/>
              <a:t>Local ownership, consultative integration of technology and “business purpose” – relevant to needs and decided by </a:t>
            </a:r>
            <a:r>
              <a:rPr lang="en-US" sz="2000" dirty="0" smtClean="0"/>
              <a:t>residents</a:t>
            </a:r>
          </a:p>
          <a:p>
            <a:pPr>
              <a:buFont typeface="Wingdings" panose="05000000000000000000" pitchFamily="2" charset="2"/>
              <a:buChar char="Ø"/>
            </a:pPr>
            <a:r>
              <a:rPr lang="en-US" sz="2000" dirty="0" smtClean="0"/>
              <a:t>Partnerships: a</a:t>
            </a:r>
            <a:r>
              <a:rPr lang="en-US" sz="2000" dirty="0" smtClean="0"/>
              <a:t>ccess </a:t>
            </a:r>
            <a:r>
              <a:rPr lang="en-US" sz="2000" dirty="0" smtClean="0"/>
              <a:t>to low cost infrastructure, bandwidth and </a:t>
            </a:r>
            <a:r>
              <a:rPr lang="en-US" sz="2000" dirty="0" smtClean="0"/>
              <a:t>services and navigate telecommunications sector and raise adoption, anchor </a:t>
            </a:r>
            <a:r>
              <a:rPr lang="en-US" sz="2000" dirty="0" smtClean="0"/>
              <a:t>tenants – private and public</a:t>
            </a:r>
            <a:r>
              <a:rPr lang="en-US" sz="2000" dirty="0" smtClean="0"/>
              <a:t>. </a:t>
            </a:r>
          </a:p>
          <a:p>
            <a:pPr>
              <a:buFont typeface="Wingdings" panose="05000000000000000000" pitchFamily="2" charset="2"/>
              <a:buChar char="Ø"/>
            </a:pPr>
            <a:r>
              <a:rPr lang="en-US" sz="2000" dirty="0" smtClean="0"/>
              <a:t>Seed </a:t>
            </a:r>
            <a:r>
              <a:rPr lang="en-US" sz="2000" dirty="0"/>
              <a:t>fund for the creation of </a:t>
            </a:r>
            <a:r>
              <a:rPr lang="en-US" sz="2000" dirty="0" smtClean="0"/>
              <a:t>new cooperative </a:t>
            </a:r>
            <a:r>
              <a:rPr lang="en-US" sz="2000" dirty="0" smtClean="0"/>
              <a:t>CNs:</a:t>
            </a:r>
            <a:endParaRPr lang="en-US" sz="2000" dirty="0" smtClean="0"/>
          </a:p>
          <a:p>
            <a:pPr lvl="1">
              <a:spcBef>
                <a:spcPts val="0"/>
              </a:spcBef>
              <a:buFont typeface="Wingdings" panose="05000000000000000000" pitchFamily="2" charset="2"/>
              <a:buChar char="Ø"/>
            </a:pPr>
            <a:r>
              <a:rPr lang="en-US" sz="1800" dirty="0" smtClean="0"/>
              <a:t>initial business and network infrastructure set- up (legal/ governance, initial hotspots,  </a:t>
            </a:r>
            <a:endParaRPr lang="en-US" sz="1800" dirty="0"/>
          </a:p>
          <a:p>
            <a:pPr lvl="1">
              <a:spcBef>
                <a:spcPts val="0"/>
              </a:spcBef>
              <a:buFont typeface="Wingdings" panose="05000000000000000000" pitchFamily="2" charset="2"/>
              <a:buChar char="Ø"/>
            </a:pPr>
            <a:r>
              <a:rPr lang="en-US" sz="1800" dirty="0" smtClean="0"/>
              <a:t>initial capacity building (business </a:t>
            </a:r>
            <a:r>
              <a:rPr lang="en-US" sz="1800" dirty="0"/>
              <a:t>and network operation)</a:t>
            </a:r>
            <a:br>
              <a:rPr lang="en-US" sz="1800" dirty="0"/>
            </a:br>
            <a:r>
              <a:rPr lang="en-US" sz="1800" dirty="0" smtClean="0"/>
              <a:t>first </a:t>
            </a:r>
            <a:r>
              <a:rPr lang="en-US" sz="1800" dirty="0"/>
              <a:t>year </a:t>
            </a:r>
            <a:r>
              <a:rPr lang="en-US" sz="1800" dirty="0" smtClean="0"/>
              <a:t>mentoring </a:t>
            </a:r>
            <a:endParaRPr lang="en-US" sz="1800" dirty="0"/>
          </a:p>
        </p:txBody>
      </p:sp>
      <p:pic>
        <p:nvPicPr>
          <p:cNvPr id="4" name="Shape 168"/>
          <p:cNvPicPr preferRelativeResize="0"/>
          <p:nvPr/>
        </p:nvPicPr>
        <p:blipFill rotWithShape="1">
          <a:blip r:embed="rId3">
            <a:alphaModFix/>
          </a:blip>
          <a:srcRect l="7377" t="10578" r="2214"/>
          <a:stretch/>
        </p:blipFill>
        <p:spPr>
          <a:xfrm>
            <a:off x="7926425" y="4259775"/>
            <a:ext cx="1152525" cy="790575"/>
          </a:xfrm>
          <a:prstGeom prst="rect">
            <a:avLst/>
          </a:prstGeom>
          <a:noFill/>
          <a:ln>
            <a:noFill/>
          </a:ln>
        </p:spPr>
      </p:pic>
    </p:spTree>
    <p:extLst>
      <p:ext uri="{BB962C8B-B14F-4D97-AF65-F5344CB8AC3E}">
        <p14:creationId xmlns:p14="http://schemas.microsoft.com/office/powerpoint/2010/main" val="284238158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282"/>
        <p:cNvGrpSpPr/>
        <p:nvPr/>
      </p:nvGrpSpPr>
      <p:grpSpPr>
        <a:xfrm>
          <a:off x="0" y="0"/>
          <a:ext cx="0" cy="0"/>
          <a:chOff x="0" y="0"/>
          <a:chExt cx="0" cy="0"/>
        </a:xfrm>
      </p:grpSpPr>
      <p:sp>
        <p:nvSpPr>
          <p:cNvPr id="284" name="Shape 284"/>
          <p:cNvSpPr txBox="1">
            <a:spLocks noGrp="1"/>
          </p:cNvSpPr>
          <p:nvPr>
            <p:ph type="body" idx="4294967295"/>
          </p:nvPr>
        </p:nvSpPr>
        <p:spPr>
          <a:xfrm>
            <a:off x="797668" y="452140"/>
            <a:ext cx="7362656" cy="4278886"/>
          </a:xfrm>
          <a:prstGeom prst="rect">
            <a:avLst/>
          </a:prstGeom>
          <a:noFill/>
        </p:spPr>
        <p:txBody>
          <a:bodyPr spcFirstLastPara="1" wrap="square" lIns="91425" tIns="91425" rIns="91425" bIns="91425" anchor="t" anchorCtr="0">
            <a:noAutofit/>
          </a:bodyPr>
          <a:lstStyle/>
          <a:p>
            <a:pPr marL="0" lvl="0" indent="0" algn="ctr">
              <a:spcBef>
                <a:spcPts val="0"/>
              </a:spcBef>
              <a:spcAft>
                <a:spcPts val="0"/>
              </a:spcAft>
              <a:buNone/>
            </a:pPr>
            <a:r>
              <a:rPr lang="en" sz="2400" dirty="0">
                <a:solidFill>
                  <a:schemeClr val="lt1"/>
                </a:solidFill>
              </a:rPr>
              <a:t>“I didn’t know that you could get a little bit of money without having to go outside of the community to work </a:t>
            </a:r>
            <a:r>
              <a:rPr lang="en" sz="2400" dirty="0" smtClean="0">
                <a:solidFill>
                  <a:schemeClr val="lt1"/>
                </a:solidFill>
              </a:rPr>
              <a:t>hard [in the mines]. </a:t>
            </a:r>
            <a:r>
              <a:rPr lang="en" sz="2400" dirty="0">
                <a:solidFill>
                  <a:schemeClr val="lt1"/>
                </a:solidFill>
              </a:rPr>
              <a:t>That is the future I want for my children</a:t>
            </a:r>
            <a:r>
              <a:rPr lang="en" sz="2400" dirty="0" smtClean="0">
                <a:solidFill>
                  <a:schemeClr val="lt1"/>
                </a:solidFill>
              </a:rPr>
              <a:t>.</a:t>
            </a:r>
          </a:p>
          <a:p>
            <a:pPr marL="0" lvl="0" indent="0" algn="ctr">
              <a:spcBef>
                <a:spcPts val="0"/>
              </a:spcBef>
              <a:spcAft>
                <a:spcPts val="0"/>
              </a:spcAft>
              <a:buNone/>
            </a:pPr>
            <a:endParaRPr sz="2400" dirty="0">
              <a:solidFill>
                <a:schemeClr val="lt1"/>
              </a:solidFill>
            </a:endParaRPr>
          </a:p>
          <a:p>
            <a:pPr marL="0" lvl="0" indent="0" algn="ctr">
              <a:buNone/>
            </a:pPr>
            <a:r>
              <a:rPr lang="en-US" sz="2400" i="1" dirty="0" err="1" smtClean="0">
                <a:solidFill>
                  <a:schemeClr val="lt1"/>
                </a:solidFill>
              </a:rPr>
              <a:t>Sifuna</a:t>
            </a:r>
            <a:r>
              <a:rPr lang="en-US" sz="2400" i="1" dirty="0" smtClean="0">
                <a:solidFill>
                  <a:schemeClr val="lt1"/>
                </a:solidFill>
              </a:rPr>
              <a:t> </a:t>
            </a:r>
            <a:r>
              <a:rPr lang="en-US" sz="2400" i="1" dirty="0" err="1">
                <a:solidFill>
                  <a:schemeClr val="lt1"/>
                </a:solidFill>
              </a:rPr>
              <a:t>uZenzeleni</a:t>
            </a:r>
            <a:r>
              <a:rPr lang="en-US" sz="2400" i="1" dirty="0">
                <a:solidFill>
                  <a:schemeClr val="lt1"/>
                </a:solidFill>
              </a:rPr>
              <a:t> </a:t>
            </a:r>
            <a:r>
              <a:rPr lang="en-US" sz="2400" i="1" dirty="0" err="1">
                <a:solidFill>
                  <a:schemeClr val="lt1"/>
                </a:solidFill>
              </a:rPr>
              <a:t>anwenwe</a:t>
            </a:r>
            <a:r>
              <a:rPr lang="en-US" sz="2400" i="1" dirty="0">
                <a:solidFill>
                  <a:schemeClr val="lt1"/>
                </a:solidFill>
              </a:rPr>
              <a:t> </a:t>
            </a:r>
            <a:r>
              <a:rPr lang="en-US" sz="2400" i="1" dirty="0" err="1">
                <a:solidFill>
                  <a:schemeClr val="lt1"/>
                </a:solidFill>
              </a:rPr>
              <a:t>nje</a:t>
            </a:r>
            <a:r>
              <a:rPr lang="en-US" sz="2400" i="1" dirty="0">
                <a:solidFill>
                  <a:schemeClr val="lt1"/>
                </a:solidFill>
              </a:rPr>
              <a:t> </a:t>
            </a:r>
            <a:r>
              <a:rPr lang="en-US" sz="2400" i="1" dirty="0" err="1" smtClean="0">
                <a:solidFill>
                  <a:schemeClr val="lt1"/>
                </a:solidFill>
              </a:rPr>
              <a:t>ngomlilo</a:t>
            </a:r>
            <a:r>
              <a:rPr lang="en-US" sz="2400" i="1" dirty="0" smtClean="0">
                <a:solidFill>
                  <a:schemeClr val="lt1"/>
                </a:solidFill>
              </a:rPr>
              <a:t> </a:t>
            </a:r>
          </a:p>
          <a:p>
            <a:pPr marL="0" lvl="0" indent="0" algn="ctr">
              <a:buNone/>
            </a:pPr>
            <a:r>
              <a:rPr lang="en-US" sz="2400" dirty="0" smtClean="0">
                <a:solidFill>
                  <a:schemeClr val="lt1"/>
                </a:solidFill>
              </a:rPr>
              <a:t>“We </a:t>
            </a:r>
            <a:r>
              <a:rPr lang="en-US" sz="2400" dirty="0">
                <a:solidFill>
                  <a:schemeClr val="lt1"/>
                </a:solidFill>
              </a:rPr>
              <a:t>want </a:t>
            </a:r>
            <a:r>
              <a:rPr lang="en-US" sz="2400" dirty="0" err="1">
                <a:solidFill>
                  <a:schemeClr val="lt1"/>
                </a:solidFill>
              </a:rPr>
              <a:t>Zenzeleni</a:t>
            </a:r>
            <a:r>
              <a:rPr lang="en-US" sz="2400" dirty="0">
                <a:solidFill>
                  <a:schemeClr val="lt1"/>
                </a:solidFill>
              </a:rPr>
              <a:t> to spread </a:t>
            </a:r>
            <a:r>
              <a:rPr lang="en-US" sz="2400" dirty="0">
                <a:solidFill>
                  <a:schemeClr val="bg1"/>
                </a:solidFill>
              </a:rPr>
              <a:t>like fire</a:t>
            </a:r>
            <a:r>
              <a:rPr lang="en-US" sz="2400" dirty="0" smtClean="0">
                <a:solidFill>
                  <a:schemeClr val="bg1"/>
                </a:solidFill>
              </a:rPr>
              <a:t>” </a:t>
            </a:r>
          </a:p>
          <a:p>
            <a:pPr marL="0" lvl="0" indent="0" algn="ctr">
              <a:buNone/>
            </a:pPr>
            <a:endParaRPr lang="en-US" sz="2400" dirty="0" smtClean="0">
              <a:solidFill>
                <a:schemeClr val="bg1"/>
              </a:solidFill>
            </a:endParaRPr>
          </a:p>
          <a:p>
            <a:pPr marL="0" lvl="0" indent="0" algn="ctr">
              <a:spcAft>
                <a:spcPts val="1600"/>
              </a:spcAft>
              <a:buNone/>
            </a:pPr>
            <a:r>
              <a:rPr lang="en-US" sz="2400" dirty="0" smtClean="0"/>
              <a:t>- </a:t>
            </a:r>
            <a:r>
              <a:rPr lang="en-US" sz="2400" dirty="0" err="1" smtClean="0"/>
              <a:t>Zenzeleni</a:t>
            </a:r>
            <a:r>
              <a:rPr lang="en-US" sz="2400" dirty="0" smtClean="0"/>
              <a:t> </a:t>
            </a:r>
            <a:r>
              <a:rPr lang="en-US" sz="2400" dirty="0"/>
              <a:t>Networks </a:t>
            </a:r>
            <a:r>
              <a:rPr lang="en-US" sz="2400" dirty="0" err="1"/>
              <a:t>Mankosi</a:t>
            </a:r>
            <a:r>
              <a:rPr lang="en-US" sz="2400" dirty="0"/>
              <a:t> board </a:t>
            </a:r>
            <a:r>
              <a:rPr lang="en-US" sz="2400" dirty="0" smtClean="0"/>
              <a:t>members</a:t>
            </a:r>
            <a:endParaRPr sz="2400" dirty="0"/>
          </a:p>
        </p:txBody>
      </p:sp>
      <p:pic>
        <p:nvPicPr>
          <p:cNvPr id="286" name="Shape 286"/>
          <p:cNvPicPr preferRelativeResize="0"/>
          <p:nvPr/>
        </p:nvPicPr>
        <p:blipFill rotWithShape="1">
          <a:blip r:embed="rId3">
            <a:alphaModFix/>
          </a:blip>
          <a:srcRect l="7377" t="10578" r="2214"/>
          <a:stretch/>
        </p:blipFill>
        <p:spPr>
          <a:xfrm>
            <a:off x="7850225" y="4183575"/>
            <a:ext cx="1152525" cy="790575"/>
          </a:xfrm>
          <a:prstGeom prst="rect">
            <a:avLst/>
          </a:prstGeom>
          <a:noFill/>
          <a:ln>
            <a:noFill/>
          </a:ln>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282"/>
        <p:cNvGrpSpPr/>
        <p:nvPr/>
      </p:nvGrpSpPr>
      <p:grpSpPr>
        <a:xfrm>
          <a:off x="0" y="0"/>
          <a:ext cx="0" cy="0"/>
          <a:chOff x="0" y="0"/>
          <a:chExt cx="0" cy="0"/>
        </a:xfrm>
      </p:grpSpPr>
      <p:sp>
        <p:nvSpPr>
          <p:cNvPr id="283" name="Shape 283"/>
          <p:cNvSpPr txBox="1">
            <a:spLocks noGrp="1"/>
          </p:cNvSpPr>
          <p:nvPr>
            <p:ph type="title"/>
          </p:nvPr>
        </p:nvSpPr>
        <p:spPr>
          <a:xfrm>
            <a:off x="571500" y="1580302"/>
            <a:ext cx="8001000" cy="1494202"/>
          </a:xfrm>
          <a:prstGeom prst="rect">
            <a:avLst/>
          </a:prstGeom>
        </p:spPr>
        <p:txBody>
          <a:bodyPr spcFirstLastPara="1" wrap="square" lIns="91425" tIns="91425" rIns="91425" bIns="91425" anchor="ctr" anchorCtr="0">
            <a:noAutofit/>
          </a:bodyPr>
          <a:lstStyle/>
          <a:p>
            <a:pPr marL="0" lvl="0" indent="0" algn="ctr" rtl="0">
              <a:lnSpc>
                <a:spcPct val="115000"/>
              </a:lnSpc>
              <a:spcBef>
                <a:spcPts val="0"/>
              </a:spcBef>
              <a:spcAft>
                <a:spcPts val="0"/>
              </a:spcAft>
              <a:buNone/>
            </a:pPr>
            <a:r>
              <a:rPr lang="en" sz="2800" b="1" dirty="0">
                <a:solidFill>
                  <a:schemeClr val="accent3"/>
                </a:solidFill>
              </a:rPr>
              <a:t>Thank you!</a:t>
            </a:r>
            <a:endParaRPr sz="2800" b="1" dirty="0">
              <a:solidFill>
                <a:schemeClr val="accent3"/>
              </a:solidFill>
            </a:endParaRPr>
          </a:p>
          <a:p>
            <a:pPr lvl="0" algn="ctr">
              <a:lnSpc>
                <a:spcPct val="115000"/>
              </a:lnSpc>
            </a:pPr>
            <a:r>
              <a:rPr lang="en" sz="2400" dirty="0" smtClean="0">
                <a:solidFill>
                  <a:schemeClr val="accent3"/>
                </a:solidFill>
              </a:rPr>
              <a:t>sol@zenzeleni.net</a:t>
            </a:r>
            <a:br>
              <a:rPr lang="en" sz="2400" dirty="0" smtClean="0">
                <a:solidFill>
                  <a:schemeClr val="accent3"/>
                </a:solidFill>
              </a:rPr>
            </a:br>
            <a:r>
              <a:rPr lang="en" sz="2400" dirty="0" smtClean="0">
                <a:solidFill>
                  <a:schemeClr val="accent3"/>
                </a:solidFill>
              </a:rPr>
              <a:t>info@zenzeleni.net</a:t>
            </a:r>
            <a:br>
              <a:rPr lang="en" sz="2400" dirty="0" smtClean="0">
                <a:solidFill>
                  <a:schemeClr val="accent3"/>
                </a:solidFill>
              </a:rPr>
            </a:br>
            <a:r>
              <a:rPr lang="en" sz="2400" dirty="0" smtClean="0">
                <a:solidFill>
                  <a:schemeClr val="accent3"/>
                </a:solidFill>
              </a:rPr>
              <a:t>zenzeleni.net</a:t>
            </a:r>
            <a:endParaRPr sz="2400" dirty="0">
              <a:solidFill>
                <a:schemeClr val="accent3"/>
              </a:solidFill>
            </a:endParaRPr>
          </a:p>
        </p:txBody>
      </p:sp>
      <p:pic>
        <p:nvPicPr>
          <p:cNvPr id="286" name="Shape 286"/>
          <p:cNvPicPr preferRelativeResize="0"/>
          <p:nvPr/>
        </p:nvPicPr>
        <p:blipFill rotWithShape="1">
          <a:blip r:embed="rId3">
            <a:alphaModFix/>
          </a:blip>
          <a:srcRect l="7377" t="10578" r="2214"/>
          <a:stretch/>
        </p:blipFill>
        <p:spPr>
          <a:xfrm>
            <a:off x="7850225" y="4183575"/>
            <a:ext cx="1152525" cy="790575"/>
          </a:xfrm>
          <a:prstGeom prst="rect">
            <a:avLst/>
          </a:prstGeom>
          <a:noFill/>
          <a:ln>
            <a:noFill/>
          </a:ln>
        </p:spPr>
      </p:pic>
    </p:spTree>
    <p:extLst>
      <p:ext uri="{BB962C8B-B14F-4D97-AF65-F5344CB8AC3E}">
        <p14:creationId xmlns:p14="http://schemas.microsoft.com/office/powerpoint/2010/main" val="24385953"/>
      </p:ext>
    </p:extLst>
  </p:cSld>
  <p:clrMapOvr>
    <a:masterClrMapping/>
  </p:clrMapOvr>
</p:sld>
</file>

<file path=ppt/theme/theme1.xml><?xml version="1.0" encoding="utf-8"?>
<a:theme xmlns:a="http://schemas.openxmlformats.org/drawingml/2006/main" name="Spearmint">
  <a:themeElements>
    <a:clrScheme name="Spearmint">
      <a:dk1>
        <a:srgbClr val="202729"/>
      </a:dk1>
      <a:lt1>
        <a:srgbClr val="FFFFFF"/>
      </a:lt1>
      <a:dk2>
        <a:srgbClr val="4BA173"/>
      </a:dk2>
      <a:lt2>
        <a:srgbClr val="63D297"/>
      </a:lt2>
      <a:accent1>
        <a:srgbClr val="353744"/>
      </a:accent1>
      <a:accent2>
        <a:srgbClr val="424242"/>
      </a:accent2>
      <a:accent3>
        <a:srgbClr val="616161"/>
      </a:accent3>
      <a:accent4>
        <a:srgbClr val="999999"/>
      </a:accent4>
      <a:accent5>
        <a:srgbClr val="FF5252"/>
      </a:accent5>
      <a:accent6>
        <a:srgbClr val="FFF176"/>
      </a:accent6>
      <a:hlink>
        <a:srgbClr val="FF5252"/>
      </a:hlink>
      <a:folHlink>
        <a:srgbClr val="FF525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773</TotalTime>
  <Words>2362</Words>
  <Application>Microsoft Office PowerPoint</Application>
  <PresentationFormat>On-screen Show (16:9)</PresentationFormat>
  <Paragraphs>117</Paragraphs>
  <Slides>15</Slides>
  <Notes>12</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15</vt:i4>
      </vt:variant>
    </vt:vector>
  </HeadingPairs>
  <TitlesOfParts>
    <vt:vector size="19" baseType="lpstr">
      <vt:lpstr>Wingdings</vt:lpstr>
      <vt:lpstr>Arial</vt:lpstr>
      <vt:lpstr>Proxima Nova</vt:lpstr>
      <vt:lpstr>Spearmint</vt:lpstr>
      <vt:lpstr>Zenzeleni Networks       South Africa</vt:lpstr>
      <vt:lpstr>PowerPoint Presentation</vt:lpstr>
      <vt:lpstr>  </vt:lpstr>
      <vt:lpstr>PowerPoint Presentation</vt:lpstr>
      <vt:lpstr>PowerPoint Presentation</vt:lpstr>
      <vt:lpstr>PowerPoint Presentation</vt:lpstr>
      <vt:lpstr> Solar Powered, WiFi Internet Backhaul, Mesh &amp; Hotspot  Current backhaul (intranet) capacity 160-600 Mbps  Current upstream (fiber) 40 Mbps, 5 -10 Mbps (hotspots)</vt:lpstr>
      <vt:lpstr>Some hard facts</vt:lpstr>
      <vt:lpstr>Quick glance at 2017</vt:lpstr>
      <vt:lpstr>2018 a year of scaling &amp; consolidation for Zenzeleni   </vt:lpstr>
      <vt:lpstr>Zenzeleni sustainability now and future  </vt:lpstr>
      <vt:lpstr>Zenzeleni’s benefits</vt:lpstr>
      <vt:lpstr>Conclusions: key sustainability and value elements </vt:lpstr>
      <vt:lpstr>PowerPoint Presentation</vt:lpstr>
      <vt:lpstr>Thank you! sol@zenzeleni.net info@zenzeleni.net zenzeleni.net</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Zenzeleni Networks       South Africa</dc:title>
  <dc:creator>Sol</dc:creator>
  <cp:lastModifiedBy>pc</cp:lastModifiedBy>
  <cp:revision>37</cp:revision>
  <dcterms:modified xsi:type="dcterms:W3CDTF">2018-06-19T09:54:10Z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name="NXPowerLiteLastOptimized" pid="2">
    <vt:lpwstr>836713</vt:lpwstr>
  </property>
  <property fmtid="{D5CDD505-2E9C-101B-9397-08002B2CF9AE}" name="NXPowerLiteSettings" pid="3">
    <vt:lpwstr>C7000400038000</vt:lpwstr>
  </property>
  <property fmtid="{D5CDD505-2E9C-101B-9397-08002B2CF9AE}" name="NXPowerLiteVersion" pid="4">
    <vt:lpwstr>S8.2.1</vt:lpwstr>
  </property>
</Properties>
</file>