
<file path=[Content_Types].xml><?xml version="1.0" encoding="utf-8"?>
<Types xmlns="http://schemas.openxmlformats.org/package/2006/content-types">
  <Default ContentType="image/png" Extension="png"/>
  <Default ContentType="image/jpeg" Extension="jpeg"/>
  <Default ContentType="application/vnd.openxmlformats-package.relationships+xml" Extension="rels"/>
  <Default ContentType="application/xml" Extension="xml"/>
  <Default ContentType="image/gif" Extension="gif"/>
  <Override ContentType="application/vnd.openxmlformats-officedocument.presentationml.presentation.main+xml" PartName="/ppt/presentation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slide+xml" PartName="/ppt/slides/slide10.xml"/>
  <Override ContentType="application/vnd.openxmlformats-officedocument.presentationml.slide+xml" PartName="/ppt/slides/slide11.xml"/>
  <Override ContentType="application/vnd.openxmlformats-officedocument.presentationml.slide+xml" PartName="/ppt/slides/slide12.xml"/>
  <Override ContentType="application/vnd.openxmlformats-officedocument.presentationml.slide+xml" PartName="/ppt/slides/slide13.xml"/>
  <Override ContentType="application/vnd.openxmlformats-officedocument.presentationml.slide+xml" PartName="/ppt/slides/slide14.xml"/>
  <Override ContentType="application/vnd.openxmlformats-officedocument.presentationml.slide+xml" PartName="/ppt/slides/slide15.xml"/>
  <Override ContentType="application/vnd.openxmlformats-officedocument.presentationml.slide+xml" PartName="/ppt/slides/slide16.xml"/>
  <Override ContentType="application/vnd.openxmlformats-officedocument.presentationml.slide+xml" PartName="/ppt/slides/slide17.xml"/>
  <Override ContentType="application/vnd.openxmlformats-officedocument.presentationml.slide+xml" PartName="/ppt/slides/slide18.xml"/>
  <Override ContentType="application/vnd.openxmlformats-officedocument.presentationml.slide+xml" PartName="/ppt/slides/slide19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22.xml"/>
  <Override ContentType="application/vnd.openxmlformats-officedocument.presentationml.slide+xml" PartName="/ppt/slides/slide23.xml"/>
  <Override ContentType="application/vnd.openxmlformats-officedocument.presentationml.slide+xml" PartName="/ppt/slides/slide24.xml"/>
  <Override ContentType="application/vnd.openxmlformats-officedocument.presentationml.slide+xml" PartName="/ppt/slides/slide25.xml"/>
  <Override ContentType="application/vnd.openxmlformats-officedocument.presentationml.slide+xml" PartName="/ppt/slides/slide26.xml"/>
  <Override ContentType="application/vnd.openxmlformats-officedocument.presentationml.slide+xml" PartName="/ppt/slides/slide27.xml"/>
  <Override ContentType="application/vnd.openxmlformats-officedocument.presentationml.slide+xml" PartName="/ppt/slides/slide28.xml"/>
  <Override ContentType="application/vnd.openxmlformats-officedocument.presentationml.slide+xml" PartName="/ppt/slides/slide29.xml"/>
  <Override ContentType="application/vnd.openxmlformats-officedocument.presentationml.slide+xml" PartName="/ppt/slides/slide30.xml"/>
  <Override ContentType="application/vnd.openxmlformats-officedocument.presentationml.slide+xml" PartName="/ppt/slides/slide31.xml"/>
  <Override ContentType="application/vnd.openxmlformats-officedocument.presentationml.slide+xml" PartName="/ppt/slides/slide32.xml"/>
  <Override ContentType="application/vnd.openxmlformats-officedocument.presentationml.slide+xml" PartName="/ppt/slides/slide33.xml"/>
  <Override ContentType="application/vnd.openxmlformats-officedocument.presentationml.slide+xml" PartName="/ppt/slides/slide34.xml"/>
  <Override ContentType="application/vnd.openxmlformats-officedocument.presentationml.slide+xml" PartName="/ppt/slides/slide35.xml"/>
  <Override ContentType="application/vnd.openxmlformats-officedocument.presentationml.slide+xml" PartName="/ppt/slides/slide36.xml"/>
  <Override ContentType="application/vnd.openxmlformats-officedocument.presentationml.slide+xml" PartName="/ppt/slides/slide37.xml"/>
  <Override ContentType="application/vnd.openxmlformats-officedocument.presentationml.slide+xml" PartName="/ppt/slides/slide38.xml"/>
  <Override ContentType="application/vnd.openxmlformats-officedocument.presentationml.slide+xml" PartName="/ppt/slides/slide39.xml"/>
  <Override ContentType="application/vnd.openxmlformats-officedocument.presentationml.slide+xml" PartName="/ppt/slides/slide40.xml"/>
  <Override ContentType="application/vnd.openxmlformats-officedocument.presentationml.notesMaster+xml" PartName="/ppt/notesMasters/notesMaster1.xml"/>
  <Override ContentType="application/vnd.openxmlformats-officedocument.presentationml.presProps+xml" PartName="/ppt/presProps.xml"/>
  <Override ContentType="application/vnd.openxmlformats-officedocument.presentationml.viewProps+xml" PartName="/ppt/viewProps.xml"/>
  <Override ContentType="application/vnd.openxmlformats-officedocument.theme+xml" PartName="/ppt/theme/theme1.xml"/>
  <Override ContentType="application/vnd.openxmlformats-officedocument.presentationml.tableStyles+xml" PartName="/ppt/tableStyle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2.xml"/>
  <Override ContentType="application/vnd.openxmlformats-officedocument.theme+xml" PartName="/ppt/theme/theme2.xml"/>
  <Override ContentType="application/vnd.openxmlformats-package.core-properties+xml" PartName="/docProps/core.xml"/>
  <Override ContentType="application/vnd.openxmlformats-officedocument.extended-properties+xml" PartName="/docProps/app.xml"/>
  <Override ContentType="application/vnd.openxmlformats-officedocument.custom-properties+xml" PartName="/docProps/custom.xml"/>
</Types>
</file>

<file path=_rels/.rels><?xml version="1.0" encoding="UTF-8" standalone="yes" ?><Relationships xmlns="http://schemas.openxmlformats.org/package/2006/relationships"><Relationship Id="rId3" Target="docProps/app.xml" Type="http://schemas.openxmlformats.org/officeDocument/2006/relationships/extended-properties"/><Relationship Id="rId2" Target="docProps/core.xml" Type="http://schemas.openxmlformats.org/package/2006/relationships/metadata/core-properties"/><Relationship Id="rId1" Target="ppt/presentation.xml" Type="http://schemas.openxmlformats.org/officeDocument/2006/relationships/officeDocument"/><Relationship Id="rId4" Target="docProps/custom.xml" Type="http://schemas.openxmlformats.org/officeDocument/2006/relationships/custom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2"/>
  </p:notesMasterIdLst>
  <p:sldIdLst>
    <p:sldId id="256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8" r:id="rId12"/>
    <p:sldId id="279" r:id="rId13"/>
    <p:sldId id="278" r:id="rId14"/>
    <p:sldId id="269" r:id="rId15"/>
    <p:sldId id="267" r:id="rId16"/>
    <p:sldId id="270" r:id="rId17"/>
    <p:sldId id="297" r:id="rId18"/>
    <p:sldId id="271" r:id="rId19"/>
    <p:sldId id="272" r:id="rId20"/>
    <p:sldId id="273" r:id="rId21"/>
    <p:sldId id="274" r:id="rId22"/>
    <p:sldId id="275" r:id="rId23"/>
    <p:sldId id="276" r:id="rId24"/>
    <p:sldId id="277" r:id="rId25"/>
    <p:sldId id="257" r:id="rId26"/>
    <p:sldId id="286" r:id="rId27"/>
    <p:sldId id="280" r:id="rId28"/>
    <p:sldId id="281" r:id="rId29"/>
    <p:sldId id="282" r:id="rId30"/>
    <p:sldId id="283" r:id="rId31"/>
    <p:sldId id="284" r:id="rId32"/>
    <p:sldId id="287" r:id="rId33"/>
    <p:sldId id="288" r:id="rId34"/>
    <p:sldId id="290" r:id="rId35"/>
    <p:sldId id="289" r:id="rId36"/>
    <p:sldId id="291" r:id="rId37"/>
    <p:sldId id="294" r:id="rId38"/>
    <p:sldId id="295" r:id="rId39"/>
    <p:sldId id="296" r:id="rId40"/>
    <p:sldId id="298" r:id="rId41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1pPr>
    <a:lvl2pPr marL="0" marR="0" indent="2286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2pPr>
    <a:lvl3pPr marL="0" marR="0" indent="4572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3pPr>
    <a:lvl4pPr marL="0" marR="0" indent="6858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4pPr>
    <a:lvl5pPr marL="0" marR="0" indent="9144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5pPr>
    <a:lvl6pPr marL="0" marR="0" indent="11430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6pPr>
    <a:lvl7pPr marL="0" marR="0" indent="13716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7pPr>
    <a:lvl8pPr marL="0" marR="0" indent="16002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8pPr>
    <a:lvl9pPr marL="0" marR="0" indent="1828800" algn="ctr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50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 Light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00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C7D1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398CCE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5AC831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2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E6E4D7"/>
          </a:solidFill>
        </a:fill>
      </a:tcStyle>
    </a:wholeTbl>
    <a:band2H>
      <a:tcTxStyle/>
      <a:tcStyle>
        <a:tcBdr/>
        <a:fill>
          <a:solidFill>
            <a:srgbClr val="C3C2C2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09C99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CE5E6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D0D1D2"/>
          </a:solidFill>
        </a:fill>
      </a:tcStyle>
    </a:wholeTbl>
    <a:band2H>
      <a:tcTxStyle/>
      <a:tcStyle>
        <a:tcBdr/>
        <a:fill>
          <a:solidFill>
            <a:srgbClr val="DEDEDF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761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909398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67C85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0471"/>
    <p:restoredTop sz="94810"/>
  </p:normalViewPr>
  <p:slideViewPr>
    <p:cSldViewPr snapToGrid="0" snapToObjects="1">
      <p:cViewPr varScale="1">
        <p:scale>
          <a:sx n="35" d="100"/>
          <a:sy n="35" d="100"/>
        </p:scale>
        <p:origin x="55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" name="Shape 116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17" name="Shape 117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50175425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el och under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Text"/>
          <p:cNvSpPr txBox="1">
            <a:spLocks noGrp="1"/>
          </p:cNvSpPr>
          <p:nvPr>
            <p:ph type="title"/>
          </p:nvPr>
        </p:nvSpPr>
        <p:spPr>
          <a:xfrm>
            <a:off x="1778000" y="2298700"/>
            <a:ext cx="20828000" cy="4648200"/>
          </a:xfrm>
          <a:prstGeom prst="rect">
            <a:avLst/>
          </a:prstGeom>
        </p:spPr>
        <p:txBody>
          <a:bodyPr anchor="b"/>
          <a:lstStyle/>
          <a:p>
            <a:r>
              <a:t>Title Text</a:t>
            </a:r>
          </a:p>
        </p:txBody>
      </p:sp>
      <p:sp>
        <p:nvSpPr>
          <p:cNvPr id="12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778000" y="7073900"/>
            <a:ext cx="20828000" cy="15875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4400"/>
            </a:lvl1pPr>
            <a:lvl2pPr marL="0" indent="228600" algn="ctr">
              <a:spcBef>
                <a:spcPts val="0"/>
              </a:spcBef>
              <a:buSzTx/>
              <a:buNone/>
              <a:defRPr sz="4400"/>
            </a:lvl2pPr>
            <a:lvl3pPr marL="0" indent="457200" algn="ctr">
              <a:spcBef>
                <a:spcPts val="0"/>
              </a:spcBef>
              <a:buSzTx/>
              <a:buNone/>
              <a:defRPr sz="4400"/>
            </a:lvl3pPr>
            <a:lvl4pPr marL="0" indent="685800" algn="ctr">
              <a:spcBef>
                <a:spcPts val="0"/>
              </a:spcBef>
              <a:buSzTx/>
              <a:buNone/>
              <a:defRPr sz="4400"/>
            </a:lvl4pPr>
            <a:lvl5pPr marL="0" indent="914400" algn="ctr">
              <a:spcBef>
                <a:spcPts val="0"/>
              </a:spcBef>
              <a:buSzTx/>
              <a:buNone/>
              <a:defRPr sz="4400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Foto - Horisontel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Image"/>
          <p:cNvSpPr>
            <a:spLocks noGrp="1"/>
          </p:cNvSpPr>
          <p:nvPr>
            <p:ph type="pic" idx="13"/>
          </p:nvPr>
        </p:nvSpPr>
        <p:spPr>
          <a:xfrm>
            <a:off x="3125968" y="673100"/>
            <a:ext cx="18135601" cy="8737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21" name="Title Text"/>
          <p:cNvSpPr txBox="1">
            <a:spLocks noGrp="1"/>
          </p:cNvSpPr>
          <p:nvPr>
            <p:ph type="title"/>
          </p:nvPr>
        </p:nvSpPr>
        <p:spPr>
          <a:xfrm>
            <a:off x="635000" y="9448800"/>
            <a:ext cx="23114000" cy="2006600"/>
          </a:xfrm>
          <a:prstGeom prst="rect">
            <a:avLst/>
          </a:prstGeom>
        </p:spPr>
        <p:txBody>
          <a:bodyPr anchor="b"/>
          <a:lstStyle/>
          <a:p>
            <a:r>
              <a:t>Title Text</a:t>
            </a:r>
          </a:p>
        </p:txBody>
      </p:sp>
      <p:sp>
        <p:nvSpPr>
          <p:cNvPr id="22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635000" y="11518900"/>
            <a:ext cx="23114000" cy="15875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4400"/>
            </a:lvl1pPr>
            <a:lvl2pPr marL="0" indent="228600" algn="ctr">
              <a:spcBef>
                <a:spcPts val="0"/>
              </a:spcBef>
              <a:buSzTx/>
              <a:buNone/>
              <a:defRPr sz="4400"/>
            </a:lvl2pPr>
            <a:lvl3pPr marL="0" indent="457200" algn="ctr">
              <a:spcBef>
                <a:spcPts val="0"/>
              </a:spcBef>
              <a:buSzTx/>
              <a:buNone/>
              <a:defRPr sz="4400"/>
            </a:lvl3pPr>
            <a:lvl4pPr marL="0" indent="685800" algn="ctr">
              <a:spcBef>
                <a:spcPts val="0"/>
              </a:spcBef>
              <a:buSzTx/>
              <a:buNone/>
              <a:defRPr sz="4400"/>
            </a:lvl4pPr>
            <a:lvl5pPr marL="0" indent="914400" algn="ctr">
              <a:spcBef>
                <a:spcPts val="0"/>
              </a:spcBef>
              <a:buSzTx/>
              <a:buNone/>
              <a:defRPr sz="4400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el - Centrera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Text"/>
          <p:cNvSpPr txBox="1">
            <a:spLocks noGrp="1"/>
          </p:cNvSpPr>
          <p:nvPr>
            <p:ph type="title"/>
          </p:nvPr>
        </p:nvSpPr>
        <p:spPr>
          <a:xfrm>
            <a:off x="1778000" y="4533900"/>
            <a:ext cx="20828000" cy="4648200"/>
          </a:xfrm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31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Foto - Vertik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Image"/>
          <p:cNvSpPr>
            <a:spLocks noGrp="1"/>
          </p:cNvSpPr>
          <p:nvPr>
            <p:ph type="pic" sz="half" idx="13"/>
          </p:nvPr>
        </p:nvSpPr>
        <p:spPr>
          <a:xfrm>
            <a:off x="13165980" y="1104900"/>
            <a:ext cx="9525001" cy="115062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39" name="Title Text"/>
          <p:cNvSpPr txBox="1">
            <a:spLocks noGrp="1"/>
          </p:cNvSpPr>
          <p:nvPr>
            <p:ph type="title"/>
          </p:nvPr>
        </p:nvSpPr>
        <p:spPr>
          <a:xfrm>
            <a:off x="1651000" y="1104900"/>
            <a:ext cx="10223500" cy="5613400"/>
          </a:xfrm>
          <a:prstGeom prst="rect">
            <a:avLst/>
          </a:prstGeom>
        </p:spPr>
        <p:txBody>
          <a:bodyPr anchor="b"/>
          <a:lstStyle>
            <a:lvl1pPr>
              <a:defRPr sz="8400"/>
            </a:lvl1pPr>
          </a:lstStyle>
          <a:p>
            <a:r>
              <a:t>Title Text</a:t>
            </a:r>
          </a:p>
        </p:txBody>
      </p:sp>
      <p:sp>
        <p:nvSpPr>
          <p:cNvPr id="40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651000" y="6845300"/>
            <a:ext cx="10223500" cy="57658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4400"/>
            </a:lvl1pPr>
            <a:lvl2pPr marL="0" indent="228600" algn="ctr">
              <a:spcBef>
                <a:spcPts val="0"/>
              </a:spcBef>
              <a:buSzTx/>
              <a:buNone/>
              <a:defRPr sz="4400"/>
            </a:lvl2pPr>
            <a:lvl3pPr marL="0" indent="457200" algn="ctr">
              <a:spcBef>
                <a:spcPts val="0"/>
              </a:spcBef>
              <a:buSzTx/>
              <a:buNone/>
              <a:defRPr sz="4400"/>
            </a:lvl3pPr>
            <a:lvl4pPr marL="0" indent="685800" algn="ctr">
              <a:spcBef>
                <a:spcPts val="0"/>
              </a:spcBef>
              <a:buSzTx/>
              <a:buNone/>
              <a:defRPr sz="4400"/>
            </a:lvl4pPr>
            <a:lvl5pPr marL="0" indent="914400" algn="ctr">
              <a:spcBef>
                <a:spcPts val="0"/>
              </a:spcBef>
              <a:buSzTx/>
              <a:buNone/>
              <a:defRPr sz="4400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41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el - Uppti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49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el och punk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57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8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el, punkter och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Image"/>
          <p:cNvSpPr>
            <a:spLocks noGrp="1"/>
          </p:cNvSpPr>
          <p:nvPr>
            <p:ph type="pic" sz="half" idx="13"/>
          </p:nvPr>
        </p:nvSpPr>
        <p:spPr>
          <a:xfrm>
            <a:off x="13169900" y="3238500"/>
            <a:ext cx="9525000" cy="92075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66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67" name="Body Level One…"/>
          <p:cNvSpPr txBox="1">
            <a:spLocks noGrp="1"/>
          </p:cNvSpPr>
          <p:nvPr>
            <p:ph type="body" sz="half" idx="1"/>
          </p:nvPr>
        </p:nvSpPr>
        <p:spPr>
          <a:xfrm>
            <a:off x="1689100" y="3238500"/>
            <a:ext cx="10007600" cy="9207500"/>
          </a:xfrm>
          <a:prstGeom prst="rect">
            <a:avLst/>
          </a:prstGeom>
        </p:spPr>
        <p:txBody>
          <a:bodyPr/>
          <a:lstStyle>
            <a:lvl1pPr marL="558800" indent="-558800">
              <a:spcBef>
                <a:spcPts val="4500"/>
              </a:spcBef>
              <a:defRPr sz="4500"/>
            </a:lvl1pPr>
            <a:lvl2pPr marL="1117600" indent="-558800">
              <a:spcBef>
                <a:spcPts val="4500"/>
              </a:spcBef>
              <a:defRPr sz="4500"/>
            </a:lvl2pPr>
            <a:lvl3pPr marL="1676400" indent="-558800">
              <a:spcBef>
                <a:spcPts val="4500"/>
              </a:spcBef>
              <a:defRPr sz="4500"/>
            </a:lvl3pPr>
            <a:lvl4pPr marL="2235200" indent="-558800">
              <a:spcBef>
                <a:spcPts val="4500"/>
              </a:spcBef>
              <a:defRPr sz="4500"/>
            </a:lvl4pPr>
            <a:lvl5pPr marL="2794000" indent="-558800">
              <a:spcBef>
                <a:spcPts val="4500"/>
              </a:spcBef>
              <a:defRPr sz="4500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8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unk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Body Level One…"/>
          <p:cNvSpPr txBox="1">
            <a:spLocks noGrp="1"/>
          </p:cNvSpPr>
          <p:nvPr>
            <p:ph type="body" idx="1"/>
          </p:nvPr>
        </p:nvSpPr>
        <p:spPr>
          <a:xfrm>
            <a:off x="1689100" y="1778000"/>
            <a:ext cx="21005800" cy="10147300"/>
          </a:xfrm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6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Foto - 3 per si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Image"/>
          <p:cNvSpPr>
            <a:spLocks noGrp="1"/>
          </p:cNvSpPr>
          <p:nvPr>
            <p:ph type="pic" sz="quarter" idx="13"/>
          </p:nvPr>
        </p:nvSpPr>
        <p:spPr>
          <a:xfrm>
            <a:off x="15760700" y="7048500"/>
            <a:ext cx="7404100" cy="55499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84" name="Image"/>
          <p:cNvSpPr>
            <a:spLocks noGrp="1"/>
          </p:cNvSpPr>
          <p:nvPr>
            <p:ph type="pic" sz="quarter" idx="14"/>
          </p:nvPr>
        </p:nvSpPr>
        <p:spPr>
          <a:xfrm>
            <a:off x="15760700" y="1130300"/>
            <a:ext cx="7404100" cy="55499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85" name="Image"/>
          <p:cNvSpPr>
            <a:spLocks noGrp="1"/>
          </p:cNvSpPr>
          <p:nvPr>
            <p:ph type="pic" idx="15"/>
          </p:nvPr>
        </p:nvSpPr>
        <p:spPr>
          <a:xfrm>
            <a:off x="1206500" y="1130300"/>
            <a:ext cx="14173200" cy="114681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86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Cita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–Johnny Appleseed"/>
          <p:cNvSpPr txBox="1">
            <a:spLocks noGrp="1"/>
          </p:cNvSpPr>
          <p:nvPr>
            <p:ph type="body" sz="quarter" idx="13"/>
          </p:nvPr>
        </p:nvSpPr>
        <p:spPr>
          <a:xfrm>
            <a:off x="2387600" y="8953500"/>
            <a:ext cx="19621500" cy="685800"/>
          </a:xfrm>
          <a:prstGeom prst="rect">
            <a:avLst/>
          </a:prstGeom>
        </p:spPr>
        <p:txBody>
          <a:bodyPr anchor="t">
            <a:spAutoFit/>
          </a:bodyPr>
          <a:lstStyle>
            <a:lvl1pPr marL="0" indent="0" algn="ctr">
              <a:spcBef>
                <a:spcPts val="0"/>
              </a:spcBef>
              <a:buSzTx/>
              <a:buNone/>
              <a:defRPr sz="3800">
                <a:latin typeface="Helvetica"/>
                <a:ea typeface="Helvetica"/>
                <a:cs typeface="Helvetica"/>
                <a:sym typeface="Helvetica"/>
              </a:defRPr>
            </a:lvl1pPr>
          </a:lstStyle>
          <a:p>
            <a:r>
              <a:t>–Johnny Appleseed</a:t>
            </a:r>
          </a:p>
        </p:txBody>
      </p:sp>
      <p:sp>
        <p:nvSpPr>
          <p:cNvPr id="94" name="”Skriv ett citat här.”"/>
          <p:cNvSpPr txBox="1">
            <a:spLocks noGrp="1"/>
          </p:cNvSpPr>
          <p:nvPr>
            <p:ph type="body" sz="quarter" idx="14"/>
          </p:nvPr>
        </p:nvSpPr>
        <p:spPr>
          <a:xfrm>
            <a:off x="2387600" y="6045200"/>
            <a:ext cx="19621500" cy="889000"/>
          </a:xfrm>
          <a:prstGeom prst="rect">
            <a:avLst/>
          </a:prstGeom>
        </p:spPr>
        <p:txBody>
          <a:bodyPr>
            <a:spAutoFit/>
          </a:bodyPr>
          <a:lstStyle>
            <a:lvl1pPr marL="0" indent="0" algn="ctr">
              <a:spcBef>
                <a:spcPts val="0"/>
              </a:spcBef>
              <a:buSzTx/>
              <a:buNone/>
            </a:lvl1pPr>
          </a:lstStyle>
          <a:p>
            <a:r>
              <a:t>”Skriv ett citat här.” </a:t>
            </a:r>
          </a:p>
        </p:txBody>
      </p:sp>
      <p:sp>
        <p:nvSpPr>
          <p:cNvPr id="95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F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Image"/>
          <p:cNvSpPr>
            <a:spLocks noGrp="1"/>
          </p:cNvSpPr>
          <p:nvPr>
            <p:ph type="pic" idx="13"/>
          </p:nvPr>
        </p:nvSpPr>
        <p:spPr>
          <a:xfrm>
            <a:off x="0" y="0"/>
            <a:ext cx="24384000" cy="137160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10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0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Text"/>
          <p:cNvSpPr txBox="1">
            <a:spLocks noGrp="1"/>
          </p:cNvSpPr>
          <p:nvPr>
            <p:ph type="title"/>
          </p:nvPr>
        </p:nvSpPr>
        <p:spPr>
          <a:xfrm>
            <a:off x="1689100" y="952500"/>
            <a:ext cx="21005800" cy="22860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Title Text</a:t>
            </a:r>
          </a:p>
        </p:txBody>
      </p:sp>
      <p:sp>
        <p:nvSpPr>
          <p:cNvPr id="3" name="Body Level One…"/>
          <p:cNvSpPr txBox="1">
            <a:spLocks noGrp="1"/>
          </p:cNvSpPr>
          <p:nvPr>
            <p:ph type="body" idx="1"/>
          </p:nvPr>
        </p:nvSpPr>
        <p:spPr>
          <a:xfrm>
            <a:off x="1689100" y="3238500"/>
            <a:ext cx="21005800" cy="92075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11959031" y="13081000"/>
            <a:ext cx="453238" cy="469900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>
              <a:defRPr sz="2400"/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ransition spd="med"/>
  <p:txStyles>
    <p:titleStyle>
      <a:lvl1pPr marL="0" marR="0" indent="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1pPr>
      <a:lvl2pPr marL="0" marR="0" indent="228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2pPr>
      <a:lvl3pPr marL="0" marR="0" indent="457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3pPr>
      <a:lvl4pPr marL="0" marR="0" indent="685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4pPr>
      <a:lvl5pPr marL="0" marR="0" indent="9144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5pPr>
      <a:lvl6pPr marL="0" marR="0" indent="11430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6pPr>
      <a:lvl7pPr marL="0" marR="0" indent="1371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7pPr>
      <a:lvl8pPr marL="0" marR="0" indent="1600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8pPr>
      <a:lvl9pPr marL="0" marR="0" indent="1828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1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9pPr>
    </p:titleStyle>
    <p:bodyStyle>
      <a:lvl1pPr marL="63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1pPr>
      <a:lvl2pPr marL="127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2pPr>
      <a:lvl3pPr marL="190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3pPr>
      <a:lvl4pPr marL="254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4pPr>
      <a:lvl5pPr marL="317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5pPr>
      <a:lvl6pPr marL="381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6pPr>
      <a:lvl7pPr marL="444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7pPr>
      <a:lvl8pPr marL="5080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8pPr>
      <a:lvl9pPr marL="5715000" marR="0" indent="-635000" algn="l" defTabSz="825500" rtl="0" latinLnBrk="0">
        <a:lnSpc>
          <a:spcPct val="100000"/>
        </a:lnSpc>
        <a:spcBef>
          <a:spcPts val="5900"/>
        </a:spcBef>
        <a:spcAft>
          <a:spcPts val="0"/>
        </a:spcAft>
        <a:buClrTx/>
        <a:buSzPct val="75000"/>
        <a:buFontTx/>
        <a:buChar char="•"/>
        <a:tabLst/>
        <a:defRPr sz="52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Light"/>
        </a:defRPr>
      </a:lvl9pPr>
    </p:bodyStyle>
    <p:otherStyle>
      <a:lvl1pPr marL="0" marR="0" indent="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1pPr>
      <a:lvl2pPr marL="0" marR="0" indent="228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2pPr>
      <a:lvl3pPr marL="0" marR="0" indent="457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3pPr>
      <a:lvl4pPr marL="0" marR="0" indent="685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4pPr>
      <a:lvl5pPr marL="0" marR="0" indent="9144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5pPr>
      <a:lvl6pPr marL="0" marR="0" indent="11430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6pPr>
      <a:lvl7pPr marL="0" marR="0" indent="13716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7pPr>
      <a:lvl8pPr marL="0" marR="0" indent="16002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8pPr>
      <a:lvl9pPr marL="0" marR="0" indent="1828800" algn="ctr" defTabSz="8255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24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Light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6.xml.rels><?xml version="1.0" encoding="UTF-8" standalone="yes" ?><Relationships xmlns="http://schemas.openxmlformats.org/package/2006/relationships"><Relationship Id="rId3" Target="../media/image3.png" Type="http://schemas.openxmlformats.org/officeDocument/2006/relationships/image"/><Relationship Id="rId2" Target="../media/image9.jpeg" Type="http://schemas.openxmlformats.org/officeDocument/2006/relationships/image"/><Relationship Id="rId1" Target="../slideLayouts/slideLayout12.xml" Type="http://schemas.openxmlformats.org/officeDocument/2006/relationships/slideLayout"/><Relationship Id="rId4" Target="../media/image4.png" Type="http://schemas.openxmlformats.org/officeDocument/2006/relationships/image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6.xml.rels><?xml version="1.0" encoding="UTF-8" standalone="yes" ?><Relationships xmlns="http://schemas.openxmlformats.org/package/2006/relationships"><Relationship Id="rId3" Target="../media/image14.png" Type="http://schemas.openxmlformats.org/officeDocument/2006/relationships/image"/><Relationship Id="rId2" Target="../media/image13.png" Type="http://schemas.openxmlformats.org/officeDocument/2006/relationships/image"/><Relationship Id="rId1" Target="../slideLayouts/slideLayout12.xml" Type="http://schemas.openxmlformats.org/officeDocument/2006/relationships/slideLayout"/><Relationship Id="rId5" Target="../media/image21.jpeg" Type="http://schemas.openxmlformats.org/officeDocument/2006/relationships/image"/><Relationship Id="rId4" Target="../media/image20.jpeg" Type="http://schemas.openxmlformats.org/officeDocument/2006/relationships/image"/></Relationships>
</file>

<file path=ppt/slides/_rels/slide17.xml.rels><?xml version="1.0" encoding="UTF-8" standalone="yes" ?><Relationships xmlns="http://schemas.openxmlformats.org/package/2006/relationships"><Relationship Id="rId3" Target="../media/image13.png" Type="http://schemas.openxmlformats.org/officeDocument/2006/relationships/image"/><Relationship Id="rId2" Target="../media/image1.jpeg" Type="http://schemas.openxmlformats.org/officeDocument/2006/relationships/image"/><Relationship Id="rId1" Target="../slideLayouts/slideLayout12.xml" Type="http://schemas.openxmlformats.org/officeDocument/2006/relationships/slideLayout"/><Relationship Id="rId4" Target="../media/image14.png" Type="http://schemas.openxmlformats.org/officeDocument/2006/relationships/image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25.png"/><Relationship Id="rId4" Type="http://schemas.openxmlformats.org/officeDocument/2006/relationships/image" Target="../media/image24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8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9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36.gif"/><Relationship Id="rId4" Type="http://schemas.openxmlformats.org/officeDocument/2006/relationships/image" Target="../media/image35.jpe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0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4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9" name="16x9-idjwi-hero-2.jpg" descr="16x9-idjwi-hero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630"/>
            <a:ext cx="24384001" cy="13714740"/>
          </a:xfrm>
          <a:prstGeom prst="rect">
            <a:avLst/>
          </a:prstGeom>
          <a:ln w="12700">
            <a:miter lim="400000"/>
          </a:ln>
        </p:spPr>
      </p:pic>
      <p:pic>
        <p:nvPicPr>
          <p:cNvPr id="12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21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108527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2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123" name="A community network…"/>
          <p:cNvSpPr txBox="1"/>
          <p:nvPr/>
        </p:nvSpPr>
        <p:spPr>
          <a:xfrm>
            <a:off x="884944" y="4363820"/>
            <a:ext cx="9633815" cy="570088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A community network 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in the Eastern Congo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 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And why it could be a model for 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future development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0" name="16x9-Bukavu-storm.jpg" descr="16x9-Bukavu-storm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31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32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3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134" name="Ensemble Pour la Différence…"/>
          <p:cNvSpPr txBox="1"/>
          <p:nvPr/>
        </p:nvSpPr>
        <p:spPr>
          <a:xfrm>
            <a:off x="751206" y="1454365"/>
            <a:ext cx="12181220" cy="401751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Ensemble Pour la Différence 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We incubate </a:t>
            </a:r>
            <a:r>
              <a:rPr lang="en-GB" dirty="0" smtClean="0"/>
              <a:t>social </a:t>
            </a:r>
            <a:r>
              <a:rPr dirty="0" smtClean="0"/>
              <a:t>businesses </a:t>
            </a:r>
            <a:r>
              <a:rPr dirty="0"/>
              <a:t>in the Kivu region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that drive positive social and economic change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6" name="16x9 map-central-africa.jpg" descr="16x9 map-central-africa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39519" y="-19330"/>
            <a:ext cx="24452727" cy="13754659"/>
          </a:xfrm>
          <a:prstGeom prst="rect">
            <a:avLst/>
          </a:prstGeom>
          <a:ln w="12700">
            <a:miter lim="400000"/>
          </a:ln>
        </p:spPr>
      </p:pic>
      <p:pic>
        <p:nvPicPr>
          <p:cNvPr id="13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3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3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140" name="Oval"/>
          <p:cNvSpPr/>
          <p:nvPr/>
        </p:nvSpPr>
        <p:spPr>
          <a:xfrm>
            <a:off x="14659429" y="2551374"/>
            <a:ext cx="1762184" cy="4881243"/>
          </a:xfrm>
          <a:prstGeom prst="ellipse">
            <a:avLst/>
          </a:prstGeom>
          <a:ln w="127000">
            <a:solidFill>
              <a:schemeClr val="accent5"/>
            </a:solidFill>
            <a:miter lim="400000"/>
          </a:ln>
        </p:spPr>
        <p:txBody>
          <a:bodyPr lIns="50800" tIns="50800" rIns="50800" bIns="50800" anchor="ctr"/>
          <a:lstStyle/>
          <a:p>
            <a:pPr>
              <a:defRPr sz="3200"/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2" name="16x9-Pamoja-team-2.jpg" descr="16x9-Pamoja-team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35585" y="0"/>
            <a:ext cx="24382293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4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44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4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7" name="Image" descr="Image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7702" y="-277914"/>
            <a:ext cx="24419404" cy="13735916"/>
          </a:xfrm>
          <a:prstGeom prst="rect">
            <a:avLst/>
          </a:prstGeom>
          <a:ln w="12700">
            <a:miter lim="400000"/>
          </a:ln>
        </p:spPr>
      </p:pic>
      <p:pic>
        <p:nvPicPr>
          <p:cNvPr id="14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49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5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2" name="16x9 idjwi map.jpg" descr="16x9 idjwi map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9518" y="2116"/>
            <a:ext cx="24367540" cy="13711767"/>
          </a:xfrm>
          <a:prstGeom prst="rect">
            <a:avLst/>
          </a:prstGeom>
          <a:ln w="12700">
            <a:miter lim="400000"/>
          </a:ln>
        </p:spPr>
      </p:pic>
      <p:pic>
        <p:nvPicPr>
          <p:cNvPr id="15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54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5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7" name="16x9-idjwi-island.jpg" descr="16x9-idjwi-island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5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59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6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2" name="16x9-Idjwi-street-scene.jpg" descr="16x9-Idjwi-street-scen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6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64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6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7" name="16x9-Esperance-and-Mwami.jpg" descr="16x9-Esperance-and-Mwami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6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69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7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2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73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sp>
        <p:nvSpPr>
          <p:cNvPr id="174" name="To use the power of the internet and computer technology to practically improve the quality of everyday life for the majority of people in the community and to strengthen the well-being of the community as a whole…"/>
          <p:cNvSpPr txBox="1">
            <a:spLocks noGrp="1"/>
          </p:cNvSpPr>
          <p:nvPr>
            <p:ph type="body" idx="4294967295"/>
          </p:nvPr>
        </p:nvSpPr>
        <p:spPr>
          <a:xfrm>
            <a:off x="1689100" y="1778000"/>
            <a:ext cx="21005800" cy="10147300"/>
          </a:xfrm>
          <a:prstGeom prst="rect">
            <a:avLst/>
          </a:prstGeom>
        </p:spPr>
        <p:txBody>
          <a:bodyPr anchor="t"/>
          <a:lstStyle/>
          <a:p>
            <a:pPr marL="0" marR="457200" indent="0" algn="ctr" defTabSz="457200">
              <a:spcBef>
                <a:spcPts val="0"/>
              </a:spcBef>
              <a:buSzTx/>
              <a:buNone/>
              <a:defRPr sz="5600">
                <a:latin typeface="Mark Regular"/>
                <a:ea typeface="Mark Regular"/>
                <a:cs typeface="Mark Regular"/>
                <a:sym typeface="Mark Regular"/>
              </a:defRPr>
            </a:pPr>
            <a:r>
              <a:rPr dirty="0"/>
              <a:t>To use the power of the internet and computer technology to practically improve the quality of everyday life for the majority of people in the community and to strengthen the well-being of the community as a whole</a:t>
            </a:r>
          </a:p>
          <a:p>
            <a:pPr marL="0" marR="457200" indent="0" algn="ctr" defTabSz="457200">
              <a:spcBef>
                <a:spcPts val="0"/>
              </a:spcBef>
              <a:buSzTx/>
              <a:buNone/>
              <a:defRPr sz="5600">
                <a:latin typeface="Mark Regular"/>
                <a:ea typeface="Mark Regular"/>
                <a:cs typeface="Mark Regular"/>
                <a:sym typeface="Mark Regular"/>
              </a:defRPr>
            </a:pPr>
            <a:endParaRPr dirty="0"/>
          </a:p>
          <a:p>
            <a:pPr marL="0" marR="457200" indent="0" algn="ctr" defTabSz="457200">
              <a:spcBef>
                <a:spcPts val="0"/>
              </a:spcBef>
              <a:buSzTx/>
              <a:buNone/>
              <a:defRPr sz="5600">
                <a:latin typeface="Mark Regular"/>
                <a:ea typeface="Mark Regular"/>
                <a:cs typeface="Mark Regular"/>
                <a:sym typeface="Mark Regular"/>
              </a:defRPr>
            </a:pPr>
            <a:r>
              <a:rPr dirty="0"/>
              <a:t>To develop a service that is perceived by the community as a community-owned project to which the community is prepared to contribute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1" name="16-x-9-Muganzo.jpg" descr="16-x-9-Muganz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8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8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8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6" name="16x9-mast-carry-up-2.jpg" descr="16x9-mast-carry-up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3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3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3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0" name="16x9-mast-hole.jpg" descr="16x9-mast-ho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0376" y="-34681"/>
            <a:ext cx="24608843" cy="13836162"/>
          </a:xfrm>
          <a:prstGeom prst="rect">
            <a:avLst/>
          </a:prstGeom>
          <a:ln w="12700">
            <a:miter lim="400000"/>
          </a:ln>
        </p:spPr>
      </p:pic>
      <p:pic>
        <p:nvPicPr>
          <p:cNvPr id="231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32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3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234" name="1. Community ownership"/>
          <p:cNvSpPr txBox="1"/>
          <p:nvPr/>
        </p:nvSpPr>
        <p:spPr>
          <a:xfrm>
            <a:off x="884944" y="4363820"/>
            <a:ext cx="7582815" cy="356331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t>1. Community ownership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6" name="16x9-Bugurula-4.jpg" descr="16x9-Bugurula-4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8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8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8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6" name="16x9-antenna-map.jpg" descr="16x9-antenna-map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9633" y="-39217"/>
            <a:ext cx="24443267" cy="13749339"/>
          </a:xfrm>
          <a:prstGeom prst="rect">
            <a:avLst/>
          </a:prstGeom>
          <a:ln w="12700">
            <a:miter lim="400000"/>
          </a:ln>
        </p:spPr>
      </p:pic>
      <p:pic>
        <p:nvPicPr>
          <p:cNvPr id="17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7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7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1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92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193" name="pamoja-network-7-5-18.png" descr="pamoja-network-7-5-18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22516" y="2169525"/>
            <a:ext cx="18034440" cy="8705513"/>
          </a:xfrm>
          <a:prstGeom prst="rect">
            <a:avLst/>
          </a:prstGeom>
          <a:ln w="12700">
            <a:miter lim="400000"/>
          </a:ln>
        </p:spPr>
      </p:pic>
      <p:pic>
        <p:nvPicPr>
          <p:cNvPr id="194" name="Logo pamija net.jpg" descr="Logo pamija net.jpg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757340" y="652238"/>
            <a:ext cx="5217774" cy="89592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1445560" y="9213973"/>
            <a:ext cx="20904719" cy="2189889"/>
          </a:xfrm>
          <a:prstGeom prst="rect">
            <a:avLst/>
          </a:prstGeom>
          <a:blipFill rotWithShape="1">
            <a:blip r:embed="rId2"/>
            <a:srcRect/>
            <a:tile tx="0" ty="0" sx="100000" sy="100000" flip="none" algn="tl"/>
          </a:blip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fr-FR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pic>
        <p:nvPicPr>
          <p:cNvPr id="15" name="01  Marks-04.png" descr="01  Marks-04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10413999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" name="01  Marks-04.png" descr="01  Marks-04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10487933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3" name="EPLD — Logo — White.png" descr="EPLD — Logo — White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sp>
        <p:nvSpPr>
          <p:cNvPr id="6" name="Rectangle 5"/>
          <p:cNvSpPr/>
          <p:nvPr/>
        </p:nvSpPr>
        <p:spPr>
          <a:xfrm>
            <a:off x="7013410" y="0"/>
            <a:ext cx="9769021" cy="92333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5400" b="1" dirty="0" smtClean="0">
                <a:solidFill>
                  <a:srgbClr val="DC7D1F"/>
                </a:solidFill>
                <a:latin typeface="Calibri" charset="0"/>
                <a:ea typeface="Calibri" charset="0"/>
                <a:cs typeface="Calibri" charset="0"/>
              </a:rPr>
              <a:t>Pamoja </a:t>
            </a:r>
            <a:r>
              <a:rPr lang="fr-FR" sz="5400" b="1" dirty="0">
                <a:solidFill>
                  <a:srgbClr val="DC7D1F"/>
                </a:solidFill>
                <a:latin typeface="Calibri" charset="0"/>
                <a:ea typeface="Calibri" charset="0"/>
                <a:cs typeface="Calibri" charset="0"/>
              </a:rPr>
              <a:t>net </a:t>
            </a:r>
            <a:r>
              <a:rPr lang="fr-FR" sz="5400" b="1" dirty="0" err="1">
                <a:solidFill>
                  <a:srgbClr val="DC7D1F"/>
                </a:solidFill>
                <a:latin typeface="Calibri" charset="0"/>
                <a:ea typeface="Calibri" charset="0"/>
                <a:cs typeface="Calibri" charset="0"/>
              </a:rPr>
              <a:t>sustainability</a:t>
            </a:r>
            <a:r>
              <a:rPr lang="fr-FR" sz="5400" b="1" dirty="0">
                <a:solidFill>
                  <a:srgbClr val="DC7D1F"/>
                </a:solidFill>
                <a:latin typeface="Calibri" charset="0"/>
                <a:ea typeface="Calibri" charset="0"/>
                <a:cs typeface="Calibri" charset="0"/>
              </a:rPr>
              <a:t> model</a:t>
            </a:r>
            <a:endParaRPr lang="fr-FR" b="1" dirty="0">
              <a:solidFill>
                <a:srgbClr val="DC7D1F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116588" y="2507387"/>
            <a:ext cx="4424609" cy="1754326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5400" b="1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The </a:t>
            </a:r>
            <a:r>
              <a:rPr lang="fr-FR" sz="5400" b="1" dirty="0" err="1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chiefdom</a:t>
            </a:r>
            <a:r>
              <a:rPr lang="fr-FR" sz="5400" b="1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  </a:t>
            </a:r>
            <a:endParaRPr lang="fr-FR" sz="5400" b="1" dirty="0" smtClean="0">
              <a:solidFill>
                <a:schemeClr val="tx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54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(The </a:t>
            </a:r>
            <a:r>
              <a:rPr lang="fr-FR" sz="5400" b="1" dirty="0" err="1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king</a:t>
            </a:r>
            <a:r>
              <a:rPr lang="fr-FR" sz="5400" b="1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)</a:t>
            </a:r>
            <a:endParaRPr lang="fr-FR" b="1" dirty="0">
              <a:solidFill>
                <a:schemeClr val="tx1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0584694" y="2536389"/>
            <a:ext cx="2645276" cy="1754326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5400" b="1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7 </a:t>
            </a:r>
            <a:r>
              <a:rPr lang="fr-FR" sz="54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local</a:t>
            </a:r>
            <a:endParaRPr lang="fr-FR" sz="5400" b="1" dirty="0">
              <a:solidFill>
                <a:schemeClr val="tx1"/>
              </a:solidFill>
            </a:endParaRPr>
          </a:p>
          <a:p>
            <a:r>
              <a:rPr lang="fr-FR" sz="54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business</a:t>
            </a:r>
            <a:endParaRPr lang="fr-FR" b="1" dirty="0">
              <a:solidFill>
                <a:schemeClr val="tx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6814865" y="2507387"/>
            <a:ext cx="5015345" cy="175432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/>
          <a:p>
            <a:r>
              <a:rPr lang="fr-FR" sz="54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services</a:t>
            </a:r>
            <a:endParaRPr lang="fr-FR" sz="5400" b="1" dirty="0">
              <a:solidFill>
                <a:schemeClr val="tx1"/>
              </a:solidFill>
            </a:endParaRPr>
          </a:p>
          <a:p>
            <a:r>
              <a:rPr lang="fr-FR" sz="5400" b="1" dirty="0" err="1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Development</a:t>
            </a:r>
            <a:endParaRPr lang="fr-FR" sz="5400" b="1" dirty="0">
              <a:solidFill>
                <a:schemeClr val="tx1"/>
              </a:solidFill>
            </a:endParaRPr>
          </a:p>
        </p:txBody>
      </p:sp>
      <p:sp>
        <p:nvSpPr>
          <p:cNvPr id="10" name="Ellipse 9"/>
          <p:cNvSpPr/>
          <p:nvPr/>
        </p:nvSpPr>
        <p:spPr>
          <a:xfrm>
            <a:off x="1744964" y="4433622"/>
            <a:ext cx="4405746" cy="4049859"/>
          </a:xfrm>
          <a:prstGeom prst="ellipse">
            <a:avLst/>
          </a:prstGeom>
          <a:solidFill>
            <a:srgbClr val="FFC000"/>
          </a:solid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fr-FR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1" name="Ellipse 10"/>
          <p:cNvSpPr/>
          <p:nvPr/>
        </p:nvSpPr>
        <p:spPr>
          <a:xfrm>
            <a:off x="9704459" y="4376178"/>
            <a:ext cx="4405746" cy="4049859"/>
          </a:xfrm>
          <a:prstGeom prst="ellipse">
            <a:avLst/>
          </a:prstGeom>
          <a:solidFill>
            <a:srgbClr val="FF0000"/>
          </a:solid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fr-FR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2" name="Ellipse 11"/>
          <p:cNvSpPr/>
          <p:nvPr/>
        </p:nvSpPr>
        <p:spPr>
          <a:xfrm>
            <a:off x="17119665" y="4322786"/>
            <a:ext cx="4405746" cy="4049859"/>
          </a:xfrm>
          <a:prstGeom prst="ellipse">
            <a:avLst/>
          </a:prstGeom>
          <a:solidFill>
            <a:srgbClr val="00B050"/>
          </a:solidFill>
          <a:ln w="12700" cap="flat">
            <a:noFill/>
            <a:miter lim="400000"/>
          </a:ln>
          <a:effectLst>
            <a:outerShdw blurRad="38100" dist="25400" dir="5400000" rotWithShape="0">
              <a:srgbClr val="000000">
                <a:alpha val="50000"/>
              </a:srgb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fr-FR" sz="3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Light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993802" y="4940253"/>
            <a:ext cx="3924472" cy="2308324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Moral </a:t>
            </a:r>
          </a:p>
          <a:p>
            <a:r>
              <a:rPr lang="fr-FR" sz="4800" b="1" dirty="0" err="1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Authority</a:t>
            </a:r>
            <a:endParaRPr lang="fr-FR" sz="4800" b="1" dirty="0" smtClean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state </a:t>
            </a:r>
            <a:r>
              <a:rPr lang="fr-FR" sz="4800" b="1" dirty="0" err="1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coverage</a:t>
            </a:r>
            <a:endParaRPr lang="fr-FR" sz="4800" b="1" dirty="0">
              <a:solidFill>
                <a:schemeClr val="bg1"/>
              </a:solidFill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11222183" y="4683137"/>
            <a:ext cx="1351474" cy="317009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/>
          <a:p>
            <a:r>
              <a:rPr lang="fr-FR" sz="200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$</a:t>
            </a:r>
            <a:endParaRPr lang="fr-FR" sz="20000" b="1" dirty="0">
              <a:solidFill>
                <a:schemeClr val="bg1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18282215" y="4553806"/>
            <a:ext cx="2428870" cy="3785652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News</a:t>
            </a:r>
          </a:p>
          <a:p>
            <a:r>
              <a:rPr lang="fr-FR" sz="4800" b="1" dirty="0" err="1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Weather</a:t>
            </a:r>
            <a:endParaRPr lang="fr-FR" sz="4800" b="1" dirty="0" smtClean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Security</a:t>
            </a:r>
          </a:p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Call</a:t>
            </a:r>
          </a:p>
          <a:p>
            <a:r>
              <a:rPr lang="fr-FR" sz="48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sms</a:t>
            </a:r>
            <a:endParaRPr lang="fr-FR" sz="4800" b="1" dirty="0">
              <a:solidFill>
                <a:schemeClr val="bg1"/>
              </a:solidFill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8929727" y="8964387"/>
            <a:ext cx="6136616" cy="156966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9600" b="1" dirty="0" err="1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Community</a:t>
            </a:r>
            <a:endParaRPr lang="fr-FR" sz="9600" b="1" dirty="0">
              <a:solidFill>
                <a:schemeClr val="bg1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4320076" y="9129914"/>
            <a:ext cx="4442242" cy="1754326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5400" b="1" dirty="0" err="1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Securing</a:t>
            </a:r>
            <a:r>
              <a:rPr lang="fr-FR" sz="5400" b="1" dirty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endParaRPr lang="fr-FR" sz="5400" b="1" dirty="0" smtClean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5400" b="1" dirty="0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infrastructures</a:t>
            </a:r>
            <a:endParaRPr lang="fr-FR" sz="5400" b="1" dirty="0">
              <a:solidFill>
                <a:schemeClr val="bg1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16122008" y="9069950"/>
            <a:ext cx="4320413" cy="2308324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4800" b="1" dirty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help </a:t>
            </a:r>
            <a:r>
              <a:rPr lang="fr-FR" sz="4800" b="1" dirty="0" err="1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with</a:t>
            </a:r>
            <a:r>
              <a:rPr lang="fr-FR" sz="4800" b="1" dirty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endParaRPr lang="fr-FR" sz="4800" b="1" dirty="0" smtClean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4800" b="1" dirty="0" err="1" smtClean="0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Implementation</a:t>
            </a:r>
            <a:endParaRPr lang="fr-FR" sz="4800" b="1" dirty="0" smtClean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  <a:p>
            <a:r>
              <a:rPr lang="fr-FR" sz="4800" b="1" dirty="0" err="1">
                <a:solidFill>
                  <a:schemeClr val="bg1"/>
                </a:solidFill>
                <a:latin typeface="Calibri" charset="0"/>
                <a:ea typeface="Calibri" charset="0"/>
                <a:cs typeface="Calibri" charset="0"/>
              </a:rPr>
              <a:t>workforce</a:t>
            </a:r>
            <a:endParaRPr lang="fr-FR" sz="4800" b="1" dirty="0">
              <a:solidFill>
                <a:schemeClr val="bg1"/>
              </a:solidFill>
              <a:latin typeface="Calibri" charset="0"/>
              <a:ea typeface="Calibri" charset="0"/>
              <a:cs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2906708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6" name="16x9-Chefferie.jpg" descr="16x9-Chefferi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489" y="0"/>
            <a:ext cx="24379023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9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9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4361444" cy="13716000"/>
          </a:xfrm>
          <a:prstGeom prst="rect">
            <a:avLst/>
          </a:prstGeom>
          <a:noFill/>
          <a:ln w="12700">
            <a:miter lim="400000"/>
          </a:ln>
        </p:spPr>
      </p:pic>
      <p:pic>
        <p:nvPicPr>
          <p:cNvPr id="19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1" name="16x9-Pamoja-kiosk.jpg" descr="16x9-Pamoja-kiosk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37" y="0"/>
            <a:ext cx="24381526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0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0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0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6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07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08" name="Screen Shot 2017-10-29 at 21.34.14.png" descr="Screen Shot 2017-10-29 at 21.34.14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822504" y="735114"/>
            <a:ext cx="6880564" cy="10012406"/>
          </a:xfrm>
          <a:prstGeom prst="rect">
            <a:avLst/>
          </a:prstGeom>
          <a:ln w="12700">
            <a:miter lim="400000"/>
          </a:ln>
        </p:spPr>
      </p:pic>
      <p:pic>
        <p:nvPicPr>
          <p:cNvPr id="209" name="Screen Shot 2017-10-29 at 21.04.04.png" descr="Screen Shot 2017-10-29 at 21.04.04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770191" y="1561949"/>
            <a:ext cx="4707279" cy="898989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1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12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13" name="Screen Shot 2017-10-29 at 21.51.28.png" descr="Screen Shot 2017-10-29 at 21.51.28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809437" y="981808"/>
            <a:ext cx="8874736" cy="9442479"/>
          </a:xfrm>
          <a:prstGeom prst="rect">
            <a:avLst/>
          </a:prstGeom>
          <a:ln w="12700">
            <a:miter lim="400000"/>
          </a:ln>
        </p:spPr>
      </p:pic>
      <p:pic>
        <p:nvPicPr>
          <p:cNvPr id="214" name="Screen Shot 2017-10-29 at 21.51.40.png" descr="Screen Shot 2017-10-29 at 21.51.40.png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13703540" y="975485"/>
            <a:ext cx="6871022" cy="9455126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6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17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18" name="Screen Shot 2017-11-29 at 22.36.36.png" descr="Screen Shot 2017-11-29 at 22.36.36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8975" y="1426822"/>
            <a:ext cx="22379238" cy="9180671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0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21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22" name="Screen Shot 2017-10-29 at 21.59.26.png" descr="Screen Shot 2017-10-29 at 21.59.26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09233" y="868174"/>
            <a:ext cx="9649162" cy="9649163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4" name="16x9-idjwi-hero-2.jpg" descr="16x9-idjwi-hero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630"/>
            <a:ext cx="24384001" cy="13714740"/>
          </a:xfrm>
          <a:prstGeom prst="rect">
            <a:avLst/>
          </a:prstGeom>
          <a:ln w="12700">
            <a:miter lim="400000"/>
          </a:ln>
        </p:spPr>
      </p:pic>
      <p:pic>
        <p:nvPicPr>
          <p:cNvPr id="22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26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2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228" name="Three foundations…"/>
          <p:cNvSpPr txBox="1"/>
          <p:nvPr/>
        </p:nvSpPr>
        <p:spPr>
          <a:xfrm>
            <a:off x="884944" y="4363820"/>
            <a:ext cx="7954156" cy="641340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Three foundations 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for development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marL="820615" indent="-820615" algn="l">
              <a:lnSpc>
                <a:spcPct val="40000"/>
              </a:lnSpc>
              <a:spcBef>
                <a:spcPts val="2400"/>
              </a:spcBef>
              <a:buSzPct val="100000"/>
              <a:buAutoNum type="arabicPeriod"/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Community ownership</a:t>
            </a:r>
          </a:p>
          <a:p>
            <a:pPr marL="820615" indent="-820615" algn="l">
              <a:lnSpc>
                <a:spcPct val="40000"/>
              </a:lnSpc>
              <a:spcBef>
                <a:spcPts val="2400"/>
              </a:spcBef>
              <a:buSzPct val="100000"/>
              <a:buAutoNum type="arabicPeriod"/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Adapted Infrastructure</a:t>
            </a:r>
          </a:p>
          <a:p>
            <a:pPr marL="820615" indent="-820615" algn="l">
              <a:lnSpc>
                <a:spcPct val="40000"/>
              </a:lnSpc>
              <a:spcBef>
                <a:spcPts val="2400"/>
              </a:spcBef>
              <a:buSzPct val="100000"/>
              <a:buAutoNum type="arabicPeriod"/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Collaborative design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5" name="16x9-Pamoja-team.jpg" descr="16x9-Pamoja-team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77" y="0"/>
            <a:ext cx="24383046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26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27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12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2" name="16x9-anti-lightening.jpg" descr="16x9-anti-lightening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7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74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7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1" name="16x9-Pamoja-team-4.jpg" descr="16x9-Pamoja-team-4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699"/>
            <a:ext cx="24384001" cy="137146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4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4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4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6" name="16x9 UFIN training group.jpg" descr="16x9 UFIN training group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43846" y="-69222"/>
            <a:ext cx="24471692" cy="13760894"/>
          </a:xfrm>
          <a:prstGeom prst="rect">
            <a:avLst/>
          </a:prstGeom>
          <a:ln w="12700">
            <a:miter lim="400000"/>
          </a:ln>
        </p:spPr>
      </p:pic>
      <p:pic>
        <p:nvPicPr>
          <p:cNvPr id="24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48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4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1" name="16x9-Muganzo-tower-fabrication.jpg" descr="16x9-Muganzo-tower-fabrication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5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5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5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255" name="2. Adapted infrastructure"/>
          <p:cNvSpPr txBox="1"/>
          <p:nvPr/>
        </p:nvSpPr>
        <p:spPr>
          <a:xfrm>
            <a:off x="884944" y="4363820"/>
            <a:ext cx="7791908" cy="356331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t>2. Adapted infrastructure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7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58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59" name="Plan for the mast.jpeg" descr="Plan for the mast.jpe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562363" y="477529"/>
            <a:ext cx="7642448" cy="104924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60" name="6x4Muganzo-tower.jpg" descr="6x4Muganzo-tower.jp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352374" y="522218"/>
            <a:ext cx="6935403" cy="1040310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2" name="16x9-Alva-installing.jpg" descr="16x9-Alva-installing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63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64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65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7" name="16x9-research-group-Idjwi.jpg" descr="16x9-research-group-Idjwi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834" y="-1"/>
            <a:ext cx="24378333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7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79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8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  <p:sp>
        <p:nvSpPr>
          <p:cNvPr id="281" name="3. Collaborative design"/>
          <p:cNvSpPr txBox="1"/>
          <p:nvPr/>
        </p:nvSpPr>
        <p:spPr>
          <a:xfrm>
            <a:off x="884944" y="4363820"/>
            <a:ext cx="7009182" cy="42758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50800" tIns="50800" rIns="50800" bIns="50800">
            <a:spAutoFit/>
          </a:bodyPr>
          <a:lstStyle/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r>
              <a:rPr dirty="0"/>
              <a:t>3. Collaborative design</a:t>
            </a:r>
          </a:p>
          <a:p>
            <a:pPr algn="l">
              <a:lnSpc>
                <a:spcPct val="40000"/>
              </a:lnSpc>
              <a:spcBef>
                <a:spcPts val="2400"/>
              </a:spcBef>
              <a:defRPr sz="4800">
                <a:solidFill>
                  <a:srgbClr val="FFFFFF"/>
                </a:solidFill>
                <a:latin typeface="Mark Bold"/>
                <a:ea typeface="Mark Bold"/>
                <a:cs typeface="Mark Bold"/>
                <a:sym typeface="Mark Bold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3" name="16x9-Pamoja-kiosk-at-night.jpg" descr="16x9-Pamoja-kiosk-at-night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" y="684"/>
            <a:ext cx="24384001" cy="13714632"/>
          </a:xfrm>
          <a:prstGeom prst="rect">
            <a:avLst/>
          </a:prstGeom>
          <a:ln w="12700">
            <a:miter lim="400000"/>
          </a:ln>
        </p:spPr>
      </p:pic>
      <p:pic>
        <p:nvPicPr>
          <p:cNvPr id="28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85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86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3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94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pic>
        <p:nvPicPr>
          <p:cNvPr id="295" name="Fjord research 1.png" descr="Fjord research 1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56969" y="626021"/>
            <a:ext cx="18670062" cy="1031661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8" name="16x9 Crispin Fidel.jpg" descr="16x9 Crispin Fidel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1609" y="-19306"/>
            <a:ext cx="24467712" cy="13754612"/>
          </a:xfrm>
          <a:prstGeom prst="rect">
            <a:avLst/>
          </a:prstGeom>
          <a:ln w="12700">
            <a:miter lim="400000"/>
          </a:ln>
        </p:spPr>
      </p:pic>
      <p:pic>
        <p:nvPicPr>
          <p:cNvPr id="28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90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291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" name="16x9-Salama-research-2.jpg" descr="16x9-Salama-research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896" y="-1"/>
            <a:ext cx="24380207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298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299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300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1" name="16x9-alva-2.jpg" descr="16x9-alva-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26714"/>
            <a:ext cx="24384001" cy="13713372"/>
          </a:xfrm>
          <a:prstGeom prst="rect">
            <a:avLst/>
          </a:prstGeom>
          <a:ln w="12700">
            <a:miter lim="400000"/>
          </a:ln>
        </p:spPr>
      </p:pic>
      <p:pic>
        <p:nvPicPr>
          <p:cNvPr id="31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31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31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6" name="16x9-base-station.jpg" descr="16x9-base-station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317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318" name="01  Marks-02-03-03.png" descr="01  Marks-02-03-03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319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1" name="16x9-Pamoja-meeting.jpg" descr="16x9-Pamoja-meeting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47" y="0"/>
            <a:ext cx="24383305" cy="13716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322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711893"/>
            <a:ext cx="3965613" cy="1586582"/>
          </a:xfrm>
          <a:prstGeom prst="rect">
            <a:avLst/>
          </a:prstGeom>
          <a:ln w="12700">
            <a:miter lim="400000"/>
          </a:ln>
        </p:spPr>
      </p:pic>
      <p:pic>
        <p:nvPicPr>
          <p:cNvPr id="323" name="01  Marks-02-03-03.png" descr="01  Marks-02-03-03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78" y="25400"/>
            <a:ext cx="24361444" cy="13716000"/>
          </a:xfrm>
          <a:prstGeom prst="rect">
            <a:avLst/>
          </a:prstGeom>
          <a:ln w="12700">
            <a:miter lim="400000"/>
          </a:ln>
        </p:spPr>
      </p:pic>
      <p:pic>
        <p:nvPicPr>
          <p:cNvPr id="324" name="EPLD — Logo — OrangeLight.png" descr="EPLD — Logo — OrangeLight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51206" y="11838893"/>
            <a:ext cx="3965613" cy="158658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01  Marks-04.png" descr="01  Marks-0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0434637"/>
            <a:ext cx="24384000" cy="3302001"/>
          </a:xfrm>
          <a:prstGeom prst="rect">
            <a:avLst/>
          </a:prstGeom>
          <a:ln w="12700">
            <a:miter lim="400000"/>
          </a:ln>
        </p:spPr>
      </p:pic>
      <p:pic>
        <p:nvPicPr>
          <p:cNvPr id="3" name="EPLD — Logo — White.png" descr="EPLD — Logo — Whit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62556" y="11848670"/>
            <a:ext cx="3965613" cy="1586581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Rectangle 7"/>
          <p:cNvSpPr/>
          <p:nvPr/>
        </p:nvSpPr>
        <p:spPr>
          <a:xfrm>
            <a:off x="9884888" y="4110461"/>
            <a:ext cx="2840842" cy="830997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4800" b="1" dirty="0" err="1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Thank</a:t>
            </a:r>
            <a:r>
              <a:rPr lang="fr-FR" sz="48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fr-FR" sz="4800" b="1" dirty="0" err="1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you</a:t>
            </a:r>
            <a:endParaRPr lang="fr-FR" sz="4800" b="1" dirty="0">
              <a:solidFill>
                <a:schemeClr val="tx1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0405062" y="5469564"/>
            <a:ext cx="1800493" cy="830997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/>
          <a:p>
            <a:r>
              <a:rPr lang="fr-FR" sz="4800" b="1" dirty="0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Merci </a:t>
            </a:r>
            <a:endParaRPr lang="fr-FR" sz="4800" b="1" dirty="0">
              <a:solidFill>
                <a:schemeClr val="tx1"/>
              </a:solidFill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9763825" y="7121103"/>
            <a:ext cx="3082966" cy="83099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/>
          <a:p>
            <a:r>
              <a:rPr lang="fr-FR" sz="4800" b="1" dirty="0" err="1" smtClean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Asante</a:t>
            </a:r>
            <a:endParaRPr lang="fr-FR" sz="48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3796732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theme/_rels/theme1.xml.rels><?xml version="1.0" encoding="UTF-8" standalone="yes" ?><Relationships xmlns="http://schemas.openxmlformats.org/package/2006/relationships"><Relationship Id="rId1" Target="../media/image1.jpeg" Type="http://schemas.openxmlformats.org/officeDocument/2006/relationships/image"/></Relationships>
</file>

<file path=ppt/theme/_rels/theme2.xml.rels><?xml version="1.0" encoding="UTF-8" standalone="yes" ?><Relationships xmlns="http://schemas.openxmlformats.org/package/2006/relationships"><Relationship Id="rId1" Target="../media/image1.jpeg" Type="http://schemas.openxmlformats.org/officeDocument/2006/relationships/image"/></Relationships>
</file>

<file path=ppt/theme/theme1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50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4587</TotalTime>
  <Words>150</Words>
  <Application>Microsoft Office PowerPoint</Application>
  <PresentationFormat>Custom</PresentationFormat>
  <Paragraphs>54</Paragraphs>
  <Slides>40</Slides>
  <Notes>0</Notes>
  <HiddenSlides>1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40</vt:i4>
      </vt:variant>
    </vt:vector>
  </HeadingPairs>
  <TitlesOfParts>
    <vt:vector size="47" baseType="lpstr">
      <vt:lpstr>Calibri</vt:lpstr>
      <vt:lpstr>Helvetica</vt:lpstr>
      <vt:lpstr>Helvetica Light</vt:lpstr>
      <vt:lpstr>Helvetica Neue</vt:lpstr>
      <vt:lpstr>Mark Bold</vt:lpstr>
      <vt:lpstr>Mark Regular</vt:lpstr>
      <vt:lpstr>White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Ivana Strineka Trbovic</dc:creator>
  <cp:lastModifiedBy>Ivana Strineka Trbovic</cp:lastModifiedBy>
  <cp:revision>21</cp:revision>
  <dcterms:modified xsi:type="dcterms:W3CDTF">2018-06-26T11:49:36Z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name="NXPowerLiteLastOptimized" pid="2">
    <vt:lpwstr>10336805</vt:lpwstr>
  </property>
  <property fmtid="{D5CDD505-2E9C-101B-9397-08002B2CF9AE}" name="NXPowerLiteSettings" pid="3">
    <vt:lpwstr>C7000400038000</vt:lpwstr>
  </property>
  <property fmtid="{D5CDD505-2E9C-101B-9397-08002B2CF9AE}" name="NXPowerLiteVersion" pid="4">
    <vt:lpwstr>S8.2.1</vt:lpwstr>
  </property>
</Properties>
</file>