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4" r:id="rId8"/>
    <p:sldId id="265" r:id="rId9"/>
    <p:sldId id="263" r:id="rId10"/>
    <p:sldId id="262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16" y="-9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73795" y="5052545"/>
            <a:ext cx="5637010" cy="882119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7581" y="3132290"/>
            <a:ext cx="7175351" cy="1793167"/>
          </a:xfrm>
          <a:effectLst/>
        </p:spPr>
        <p:txBody>
          <a:bodyPr>
            <a:noAutofit/>
          </a:bodyPr>
          <a:lstStyle>
            <a:lvl1pPr marL="640080" indent="-457200" algn="l"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6400800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3195" y="2172648"/>
            <a:ext cx="5966666" cy="2423346"/>
          </a:xfrm>
          <a:effectLst/>
        </p:spPr>
        <p:txBody>
          <a:bodyPr anchor="b"/>
          <a:lstStyle>
            <a:lvl1pPr algn="r">
              <a:defRPr sz="4600" b="1" cap="none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22438" y="4607511"/>
            <a:ext cx="5970494" cy="835460"/>
          </a:xfrm>
        </p:spPr>
        <p:txBody>
          <a:bodyPr anchor="t"/>
          <a:lstStyle>
            <a:lvl1pPr marL="0" indent="0" algn="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142999" y="731519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731520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6447" y="1400327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7302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ctr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399032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095" y="2209800"/>
            <a:ext cx="3636085" cy="1258493"/>
          </a:xfrm>
          <a:effectLst/>
        </p:spPr>
        <p:txBody>
          <a:bodyPr anchor="b">
            <a:noAutofit/>
          </a:bodyPr>
          <a:lstStyle>
            <a:lvl1pPr marL="228600" indent="-228600" algn="l">
              <a:defRPr sz="2800" b="1">
                <a:effectLst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3515" y="731520"/>
            <a:ext cx="4017085" cy="4894730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75765" y="3497802"/>
            <a:ext cx="3388660" cy="213951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475175" y="1143000"/>
            <a:ext cx="4114800" cy="3127806"/>
          </a:xfrm>
          <a:prstGeom prst="roundRect">
            <a:avLst>
              <a:gd name="adj" fmla="val 4230"/>
            </a:avLst>
          </a:prstGeom>
          <a:solidFill>
            <a:schemeClr val="bg2">
              <a:lumMod val="90000"/>
            </a:schemeClr>
          </a:solidFill>
          <a:effectLst>
            <a:reflection blurRad="4350" stA="23000" endA="300" endPos="28000" dir="5400000" sy="-100000" algn="bl" rotWithShape="0"/>
          </a:effectLst>
          <a:scene3d>
            <a:camera prst="perspectiveContrastingLeftFacing" fov="1800000">
              <a:rot lat="300000" lon="2100000" rev="0"/>
            </a:camera>
            <a:lightRig rig="balanced" dir="t"/>
          </a:scene3d>
          <a:sp3d>
            <a:bevelT w="50800" h="50800"/>
          </a:sp3d>
        </p:spPr>
        <p:txBody>
          <a:bodyPr>
            <a:normAutofit/>
            <a:flatTx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77887" y="1010486"/>
            <a:ext cx="3694114" cy="2163020"/>
          </a:xfrm>
        </p:spPr>
        <p:txBody>
          <a:bodyPr anchor="b"/>
          <a:lstStyle>
            <a:lvl1pPr marL="182880" indent="-182880">
              <a:buFont typeface="Georgia" pitchFamily="18" charset="0"/>
              <a:buChar char="*"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7268" y="4464421"/>
            <a:ext cx="6383538" cy="1143000"/>
          </a:xfrm>
        </p:spPr>
        <p:txBody>
          <a:bodyPr anchor="b">
            <a:noAutofit/>
          </a:bodyPr>
          <a:lstStyle>
            <a:lvl1pPr algn="l">
              <a:defRPr sz="46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05000" y="731519"/>
            <a:ext cx="6400800" cy="347472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53758" y="376517"/>
            <a:ext cx="2057400" cy="5238339"/>
          </a:xfrm>
          <a:effectLst/>
        </p:spPr>
        <p:txBody>
          <a:bodyPr vert="eaVert"/>
          <a:lstStyle>
            <a:lvl1pPr algn="l"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4113" y="731519"/>
            <a:ext cx="4829287" cy="4894729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5105400"/>
            <a:ext cx="9144000" cy="175260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51054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3768304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6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793289" y="4372168"/>
            <a:ext cx="6512511" cy="1143000"/>
          </a:xfrm>
          <a:prstGeom prst="rect">
            <a:avLst/>
          </a:prstGeom>
          <a:effectLst/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2260"/>
            <a:ext cx="6400800" cy="34747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CFC172C6-AFF1-427B-B4EA-FB122F3D2DF1}" type="datetimeFigureOut">
              <a:rPr lang="en-US" smtClean="0"/>
              <a:t>6/18/2018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199" y="6172200"/>
            <a:ext cx="335280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3E6D27F9-B7AE-4CB7-9D12-7E6636170661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iming>
    <p:tnLst>
      <p:par>
        <p:cTn id="1" dur="indefinite" restart="never" nodeType="tmRoot"/>
      </p:par>
    </p:tnLst>
  </p:timing>
  <p:txStyles>
    <p:titleStyle>
      <a:lvl1pPr marL="320040" indent="-320040" algn="r" defTabSz="914400" rtl="0" eaLnBrk="1" latinLnBrk="0" hangingPunct="1">
        <a:spcBef>
          <a:spcPct val="0"/>
        </a:spcBef>
        <a:buClr>
          <a:schemeClr val="accent6">
            <a:lumMod val="75000"/>
          </a:schemeClr>
        </a:buClr>
        <a:buSzPct val="128000"/>
        <a:buFont typeface="Georgia" pitchFamily="18" charset="0"/>
        <a:buChar char="*"/>
        <a:defRPr sz="4600" b="1" i="0" kern="1200">
          <a:gradFill>
            <a:gsLst>
              <a:gs pos="0">
                <a:schemeClr val="tx1"/>
              </a:gs>
              <a:gs pos="40000">
                <a:schemeClr val="tx1">
                  <a:lumMod val="75000"/>
                  <a:lumOff val="25000"/>
                </a:schemeClr>
              </a:gs>
              <a:gs pos="100000">
                <a:schemeClr val="tx2">
                  <a:alpha val="65000"/>
                </a:schemeClr>
              </a:gs>
            </a:gsLst>
            <a:lin ang="5400000" scaled="0"/>
          </a:gradFill>
          <a:effectLst>
            <a:reflection blurRad="6350" stA="55000" endA="300" endPos="45500" dir="5400000" sy="-100000" algn="bl" rotWithShape="0"/>
          </a:effectLst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286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4864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22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09728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38988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66420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965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2860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587752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bolobo@boscouganda.com" TargetMode="Externa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4" Type="http://schemas.openxmlformats.org/officeDocument/2006/relationships/hyperlink" Target="mailto:benson.olobo@gmail.com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76200" y="6096000"/>
            <a:ext cx="8991600" cy="609600"/>
          </a:xfrm>
        </p:spPr>
        <p:txBody>
          <a:bodyPr>
            <a:normAutofit fontScale="55000" lnSpcReduction="20000"/>
          </a:bodyPr>
          <a:lstStyle/>
          <a:p>
            <a:r>
              <a:rPr lang="en-US" sz="2100" b="1" dirty="0" smtClean="0"/>
              <a:t>Presenter</a:t>
            </a:r>
            <a:r>
              <a:rPr lang="en-US" dirty="0" smtClean="0"/>
              <a:t>: </a:t>
            </a:r>
            <a:r>
              <a:rPr lang="en-US" sz="1700" dirty="0" smtClean="0"/>
              <a:t>Benson </a:t>
            </a:r>
            <a:r>
              <a:rPr lang="en-US" sz="1700" dirty="0" err="1" smtClean="0"/>
              <a:t>Olobo</a:t>
            </a:r>
            <a:r>
              <a:rPr lang="en-US" sz="1700" dirty="0" smtClean="0"/>
              <a:t> / </a:t>
            </a:r>
            <a:r>
              <a:rPr lang="en-US" sz="1700" dirty="0" smtClean="0"/>
              <a:t>BOSCO-Uganda /ISOC - Uganda Chapter</a:t>
            </a:r>
            <a:endParaRPr lang="en-US" sz="1700" dirty="0" smtClean="0"/>
          </a:p>
          <a:p>
            <a:r>
              <a:rPr lang="en-US" sz="1700" dirty="0"/>
              <a:t> </a:t>
            </a:r>
            <a:r>
              <a:rPr lang="en-US" sz="1700" dirty="0" smtClean="0"/>
              <a:t>                Email: </a:t>
            </a:r>
            <a:r>
              <a:rPr lang="en-US" sz="1700" dirty="0" smtClean="0">
                <a:hlinkClick r:id="rId3"/>
              </a:rPr>
              <a:t>bolobo@boscouganda.com</a:t>
            </a:r>
            <a:r>
              <a:rPr lang="en-US" sz="1700" dirty="0" smtClean="0"/>
              <a:t> / </a:t>
            </a:r>
            <a:r>
              <a:rPr lang="en-US" sz="1700" dirty="0" smtClean="0">
                <a:hlinkClick r:id="rId4"/>
              </a:rPr>
              <a:t>benson.olobo@gmail.com</a:t>
            </a:r>
            <a:endParaRPr lang="en-US" sz="1700" dirty="0" smtClean="0"/>
          </a:p>
          <a:p>
            <a:r>
              <a:rPr lang="en-US" sz="1700" dirty="0" smtClean="0"/>
              <a:t>                 URL: www.boscouganda.com</a:t>
            </a:r>
            <a:endParaRPr lang="en-US" sz="1700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1143000"/>
            <a:ext cx="7022951" cy="1981200"/>
          </a:xfrm>
        </p:spPr>
        <p:txBody>
          <a:bodyPr/>
          <a:lstStyle/>
          <a:p>
            <a:pPr marL="182880" indent="0">
              <a:buNone/>
            </a:pPr>
            <a:r>
              <a:rPr lang="en-US" dirty="0" smtClean="0"/>
              <a:t>BOSCO UGANDA </a:t>
            </a:r>
            <a:br>
              <a:rPr lang="en-US" dirty="0" smtClean="0"/>
            </a:br>
            <a:r>
              <a:rPr lang="en-US" sz="2400" dirty="0" smtClean="0"/>
              <a:t>”Connecting People, Preserving Culture”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4191000"/>
            <a:ext cx="5334000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 smtClean="0"/>
              <a:t>Topics:</a:t>
            </a:r>
          </a:p>
          <a:p>
            <a:r>
              <a:rPr lang="en-US" sz="1600" i="1" dirty="0" smtClean="0"/>
              <a:t>“Governance, Technical Operations, Sustainability, Legal, Areas for Improvement“</a:t>
            </a:r>
            <a:endParaRPr lang="en-US" sz="1600" i="1" dirty="0"/>
          </a:p>
        </p:txBody>
      </p:sp>
    </p:spTree>
    <p:extLst>
      <p:ext uri="{BB962C8B-B14F-4D97-AF65-F5344CB8AC3E}">
        <p14:creationId xmlns:p14="http://schemas.microsoft.com/office/powerpoint/2010/main" val="1498451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304800" y="304800"/>
            <a:ext cx="8534400" cy="6324600"/>
          </a:xfrm>
        </p:spPr>
        <p:txBody>
          <a:bodyPr>
            <a:normAutofit fontScale="92500" lnSpcReduction="10000"/>
          </a:bodyPr>
          <a:lstStyle/>
          <a:p>
            <a:pPr marL="45720" indent="0">
              <a:buNone/>
            </a:pPr>
            <a:r>
              <a:rPr lang="en-US" dirty="0" smtClean="0"/>
              <a:t>1.0 HISTORY:</a:t>
            </a:r>
          </a:p>
          <a:p>
            <a:pPr marL="45720" indent="0">
              <a:buNone/>
            </a:pPr>
            <a:endParaRPr lang="en-US" dirty="0" smtClean="0"/>
          </a:p>
          <a:p>
            <a:r>
              <a:rPr lang="en-US" dirty="0" smtClean="0"/>
              <a:t>BOSCO </a:t>
            </a:r>
            <a:r>
              <a:rPr lang="en-US" dirty="0" smtClean="0"/>
              <a:t>– Battery Operated Systems for Community Outreach, we power all of our equipment using Solar Electricity, and we believe that technology is not complete without the people to use it </a:t>
            </a:r>
            <a:r>
              <a:rPr lang="en-US" dirty="0"/>
              <a:t>.</a:t>
            </a:r>
          </a:p>
          <a:p>
            <a:r>
              <a:rPr lang="en-US" dirty="0" smtClean="0"/>
              <a:t>Initiated </a:t>
            </a:r>
            <a:r>
              <a:rPr lang="en-US" dirty="0"/>
              <a:t>in </a:t>
            </a:r>
            <a:r>
              <a:rPr lang="en-US" dirty="0" smtClean="0"/>
              <a:t>2006 and started operation in 2007, </a:t>
            </a:r>
            <a:r>
              <a:rPr lang="en-US" dirty="0"/>
              <a:t>its registered as a Non for Profit organization under the trusteeship of the </a:t>
            </a:r>
            <a:r>
              <a:rPr lang="en-US" dirty="0" err="1"/>
              <a:t>Archiodiosces</a:t>
            </a:r>
            <a:r>
              <a:rPr lang="en-US" dirty="0"/>
              <a:t> of </a:t>
            </a:r>
            <a:r>
              <a:rPr lang="en-US" dirty="0" err="1"/>
              <a:t>Gulu</a:t>
            </a:r>
            <a:r>
              <a:rPr lang="en-US" dirty="0"/>
              <a:t>. </a:t>
            </a:r>
            <a:r>
              <a:rPr lang="en-US" dirty="0" smtClean="0"/>
              <a:t>started </a:t>
            </a:r>
            <a:r>
              <a:rPr lang="en-US" dirty="0"/>
              <a:t>in 6 IDP camps </a:t>
            </a:r>
            <a:r>
              <a:rPr lang="en-US" dirty="0" smtClean="0"/>
              <a:t>in the District of </a:t>
            </a:r>
            <a:r>
              <a:rPr lang="en-US" dirty="0" err="1" smtClean="0"/>
              <a:t>Gulu</a:t>
            </a:r>
            <a:r>
              <a:rPr lang="en-US" dirty="0" smtClean="0"/>
              <a:t> and </a:t>
            </a:r>
            <a:r>
              <a:rPr lang="en-US" dirty="0" err="1" smtClean="0"/>
              <a:t>Amuru</a:t>
            </a:r>
            <a:r>
              <a:rPr lang="en-US" dirty="0" smtClean="0"/>
              <a:t> (2 -Districts), providing </a:t>
            </a:r>
            <a:r>
              <a:rPr lang="en-US" dirty="0"/>
              <a:t>VOIP / </a:t>
            </a:r>
            <a:r>
              <a:rPr lang="en-US" dirty="0" smtClean="0"/>
              <a:t>internet/Intranet </a:t>
            </a:r>
            <a:r>
              <a:rPr lang="en-US" dirty="0"/>
              <a:t>for the connected </a:t>
            </a:r>
            <a:r>
              <a:rPr lang="en-US" dirty="0" smtClean="0"/>
              <a:t>camps with the main aim of ending the severe isolation being experienced by the people living in the camps.</a:t>
            </a:r>
            <a:endParaRPr lang="en-US" dirty="0"/>
          </a:p>
          <a:p>
            <a:r>
              <a:rPr lang="en-US" dirty="0"/>
              <a:t>BOSCO has </a:t>
            </a:r>
            <a:r>
              <a:rPr lang="en-US" dirty="0" smtClean="0"/>
              <a:t>been expanding and now has centers in the districts of (</a:t>
            </a:r>
            <a:r>
              <a:rPr lang="en-US" dirty="0" err="1" smtClean="0"/>
              <a:t>Gulu</a:t>
            </a:r>
            <a:r>
              <a:rPr lang="en-US" dirty="0" smtClean="0"/>
              <a:t>, </a:t>
            </a:r>
            <a:r>
              <a:rPr lang="en-US" dirty="0" err="1" smtClean="0"/>
              <a:t>Amuru</a:t>
            </a:r>
            <a:r>
              <a:rPr lang="en-US" dirty="0" smtClean="0"/>
              <a:t>, </a:t>
            </a:r>
            <a:r>
              <a:rPr lang="en-US" dirty="0" err="1" smtClean="0"/>
              <a:t>Nyoya</a:t>
            </a:r>
            <a:r>
              <a:rPr lang="en-US" dirty="0" smtClean="0"/>
              <a:t>, </a:t>
            </a:r>
            <a:r>
              <a:rPr lang="en-US" dirty="0" err="1" smtClean="0"/>
              <a:t>Pader</a:t>
            </a:r>
            <a:r>
              <a:rPr lang="en-US" dirty="0" smtClean="0"/>
              <a:t>, </a:t>
            </a:r>
            <a:r>
              <a:rPr lang="en-US" dirty="0" err="1" smtClean="0"/>
              <a:t>Argago</a:t>
            </a:r>
            <a:r>
              <a:rPr lang="en-US" dirty="0" smtClean="0"/>
              <a:t>, </a:t>
            </a:r>
            <a:r>
              <a:rPr lang="en-US" dirty="0" err="1" smtClean="0"/>
              <a:t>Kitgum</a:t>
            </a:r>
            <a:r>
              <a:rPr lang="en-US" dirty="0" smtClean="0"/>
              <a:t>, </a:t>
            </a:r>
            <a:r>
              <a:rPr lang="en-US" dirty="0" err="1" smtClean="0"/>
              <a:t>Lamwo</a:t>
            </a:r>
            <a:r>
              <a:rPr lang="en-US" dirty="0" smtClean="0"/>
              <a:t>, </a:t>
            </a:r>
            <a:r>
              <a:rPr lang="en-US" dirty="0" err="1" smtClean="0"/>
              <a:t>Oyam</a:t>
            </a:r>
            <a:r>
              <a:rPr lang="en-US" dirty="0" smtClean="0"/>
              <a:t>, </a:t>
            </a:r>
            <a:r>
              <a:rPr lang="en-US" dirty="0" err="1" smtClean="0"/>
              <a:t>Omoro</a:t>
            </a:r>
            <a:r>
              <a:rPr lang="en-US" dirty="0" smtClean="0"/>
              <a:t>, Lira, </a:t>
            </a:r>
            <a:r>
              <a:rPr lang="en-US" dirty="0" err="1" smtClean="0"/>
              <a:t>Adjumani</a:t>
            </a:r>
            <a:r>
              <a:rPr lang="en-US" dirty="0" smtClean="0"/>
              <a:t>, </a:t>
            </a:r>
            <a:r>
              <a:rPr lang="en-US" dirty="0" err="1" smtClean="0"/>
              <a:t>Yumbe</a:t>
            </a:r>
            <a:r>
              <a:rPr lang="en-US" dirty="0" smtClean="0"/>
              <a:t>, </a:t>
            </a:r>
            <a:r>
              <a:rPr lang="en-US" dirty="0" err="1" smtClean="0"/>
              <a:t>Arua</a:t>
            </a:r>
            <a:r>
              <a:rPr lang="en-US" dirty="0" smtClean="0"/>
              <a:t>) (13 – Districts).</a:t>
            </a:r>
          </a:p>
          <a:p>
            <a:r>
              <a:rPr lang="en-US" dirty="0" smtClean="0"/>
              <a:t>Number </a:t>
            </a:r>
            <a:r>
              <a:rPr lang="en-US" dirty="0" smtClean="0"/>
              <a:t>of ICT centers constructed (34 old sites + 12 New centers in the refugee </a:t>
            </a:r>
            <a:r>
              <a:rPr lang="en-US" dirty="0" smtClean="0"/>
              <a:t>settlements/UNICEF/</a:t>
            </a:r>
            <a:r>
              <a:rPr lang="en-US" dirty="0" err="1" smtClean="0"/>
              <a:t>Nethope</a:t>
            </a:r>
            <a:r>
              <a:rPr lang="en-US" dirty="0" smtClean="0"/>
              <a:t> </a:t>
            </a:r>
            <a:r>
              <a:rPr lang="en-US" dirty="0" smtClean="0"/>
              <a:t>(</a:t>
            </a:r>
            <a:r>
              <a:rPr lang="en-US" dirty="0" err="1" smtClean="0"/>
              <a:t>Pagirinya</a:t>
            </a:r>
            <a:r>
              <a:rPr lang="en-US" dirty="0" smtClean="0"/>
              <a:t>, </a:t>
            </a:r>
            <a:r>
              <a:rPr lang="en-US" dirty="0" err="1" smtClean="0"/>
              <a:t>Maaji</a:t>
            </a:r>
            <a:r>
              <a:rPr lang="en-US" dirty="0" smtClean="0"/>
              <a:t>, </a:t>
            </a:r>
            <a:r>
              <a:rPr lang="en-US" dirty="0" err="1" smtClean="0"/>
              <a:t>Bidibidi</a:t>
            </a:r>
            <a:r>
              <a:rPr lang="en-US" dirty="0" smtClean="0"/>
              <a:t>, </a:t>
            </a:r>
            <a:r>
              <a:rPr lang="en-US" dirty="0" err="1" smtClean="0"/>
              <a:t>RhinoCamp</a:t>
            </a:r>
            <a:r>
              <a:rPr lang="en-US" dirty="0" smtClean="0"/>
              <a:t>, </a:t>
            </a:r>
            <a:r>
              <a:rPr lang="en-US" dirty="0" err="1" smtClean="0"/>
              <a:t>Nvempi</a:t>
            </a:r>
            <a:r>
              <a:rPr lang="en-US" dirty="0" smtClean="0"/>
              <a:t>, </a:t>
            </a:r>
            <a:r>
              <a:rPr lang="en-US" dirty="0" err="1" smtClean="0"/>
              <a:t>OmugoII</a:t>
            </a:r>
            <a:r>
              <a:rPr lang="en-US" dirty="0" smtClean="0"/>
              <a:t>) (Total ICT centers = 46)</a:t>
            </a:r>
          </a:p>
          <a:p>
            <a:r>
              <a:rPr lang="en-US" dirty="0" smtClean="0"/>
              <a:t>Services at </a:t>
            </a:r>
            <a:r>
              <a:rPr lang="en-US" dirty="0" smtClean="0"/>
              <a:t>the</a:t>
            </a:r>
            <a:r>
              <a:rPr lang="en-US" dirty="0" smtClean="0"/>
              <a:t> </a:t>
            </a:r>
            <a:r>
              <a:rPr lang="en-US" dirty="0" smtClean="0"/>
              <a:t>centers include, VoIP, Internet, ICT training and services to the community, Entrepreneurship skill trainings, offline content/training </a:t>
            </a:r>
            <a:r>
              <a:rPr lang="en-US" dirty="0" smtClean="0"/>
              <a:t>material(intranet/</a:t>
            </a:r>
            <a:r>
              <a:rPr lang="en-US" dirty="0" err="1" smtClean="0"/>
              <a:t>worpress</a:t>
            </a:r>
            <a:r>
              <a:rPr lang="en-US" dirty="0" smtClean="0"/>
              <a:t> </a:t>
            </a:r>
            <a:r>
              <a:rPr lang="en-US" dirty="0" smtClean="0"/>
              <a:t>site, </a:t>
            </a:r>
            <a:r>
              <a:rPr lang="en-US" dirty="0" err="1" smtClean="0"/>
              <a:t>Kolibri</a:t>
            </a:r>
            <a:r>
              <a:rPr lang="en-US" dirty="0" smtClean="0"/>
              <a:t> )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37784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304800" y="228600"/>
            <a:ext cx="8458200" cy="6248400"/>
          </a:xfrm>
        </p:spPr>
        <p:txBody>
          <a:bodyPr>
            <a:normAutofit lnSpcReduction="10000"/>
          </a:bodyPr>
          <a:lstStyle/>
          <a:p>
            <a:pPr marL="45720" indent="0">
              <a:buNone/>
            </a:pPr>
            <a:r>
              <a:rPr lang="en-US" dirty="0" smtClean="0"/>
              <a:t>1.1 </a:t>
            </a:r>
            <a:r>
              <a:rPr lang="en-US" dirty="0" smtClean="0"/>
              <a:t>GOVERNANCE:</a:t>
            </a:r>
          </a:p>
          <a:p>
            <a:pPr marL="45720" indent="0">
              <a:buNone/>
            </a:pPr>
            <a:endParaRPr lang="en-US" dirty="0" smtClean="0"/>
          </a:p>
          <a:p>
            <a:r>
              <a:rPr lang="en-US" dirty="0" smtClean="0"/>
              <a:t>BOSCO consists of BOAD of Directors and Staff Members</a:t>
            </a:r>
          </a:p>
          <a:p>
            <a:r>
              <a:rPr lang="en-US" dirty="0" smtClean="0"/>
              <a:t>BOAD of Directors /Uganda and USA:, are made of volunteers who consult with BOSCO Staff and Aid in (</a:t>
            </a:r>
            <a:r>
              <a:rPr lang="en-US" dirty="0" err="1" smtClean="0"/>
              <a:t>FundRaising</a:t>
            </a:r>
            <a:r>
              <a:rPr lang="en-US" dirty="0" smtClean="0"/>
              <a:t>, Technology research, Capacity </a:t>
            </a:r>
            <a:r>
              <a:rPr lang="en-US" dirty="0" smtClean="0"/>
              <a:t>building, building Partnerships </a:t>
            </a:r>
            <a:r>
              <a:rPr lang="en-US" dirty="0" smtClean="0"/>
              <a:t>and Public Relation.</a:t>
            </a:r>
          </a:p>
          <a:p>
            <a:pPr marL="45720" indent="0">
              <a:buNone/>
            </a:pPr>
            <a:r>
              <a:rPr lang="en-US" dirty="0" smtClean="0"/>
              <a:t>- BOSCO </a:t>
            </a:r>
            <a:r>
              <a:rPr lang="en-US" dirty="0" smtClean="0"/>
              <a:t>Staff and Administration Members on the ground are involved in the day to day running of activities, </a:t>
            </a:r>
            <a:endParaRPr lang="en-US" dirty="0"/>
          </a:p>
          <a:p>
            <a:pPr marL="45720" indent="0">
              <a:buNone/>
            </a:pPr>
            <a:r>
              <a:rPr lang="en-US" dirty="0" smtClean="0"/>
              <a:t>- </a:t>
            </a:r>
            <a:r>
              <a:rPr lang="en-US" dirty="0" smtClean="0"/>
              <a:t>Maintenance and expansion of the Network and ICT centers, </a:t>
            </a:r>
          </a:p>
          <a:p>
            <a:pPr marL="45720" indent="0">
              <a:buNone/>
            </a:pPr>
            <a:r>
              <a:rPr lang="en-US" dirty="0" smtClean="0"/>
              <a:t>- Developing of new contents with focus on education, </a:t>
            </a:r>
            <a:r>
              <a:rPr lang="en-US" dirty="0" smtClean="0"/>
              <a:t>entrepreneurship, </a:t>
            </a:r>
            <a:r>
              <a:rPr lang="en-US" dirty="0" smtClean="0"/>
              <a:t>peace building on the BOSCO intranet and </a:t>
            </a:r>
            <a:r>
              <a:rPr lang="en-US" dirty="0" err="1" smtClean="0"/>
              <a:t>Kolibri</a:t>
            </a:r>
            <a:r>
              <a:rPr lang="en-US" dirty="0" smtClean="0"/>
              <a:t> , </a:t>
            </a:r>
          </a:p>
          <a:p>
            <a:pPr marL="45720" indent="0">
              <a:buNone/>
            </a:pPr>
            <a:r>
              <a:rPr lang="en-US" dirty="0" smtClean="0"/>
              <a:t>- Develop new proposals for expansion of BOSCO Uganda Network, Managing of all youth ICT centers </a:t>
            </a:r>
          </a:p>
          <a:p>
            <a:pPr marL="45720" indent="0">
              <a:buNone/>
            </a:pPr>
            <a:r>
              <a:rPr lang="en-US" dirty="0" smtClean="0"/>
              <a:t>- </a:t>
            </a:r>
            <a:r>
              <a:rPr lang="en-US" dirty="0"/>
              <a:t>Managing communications between local, regional and international </a:t>
            </a:r>
            <a:r>
              <a:rPr lang="en-US" dirty="0" smtClean="0"/>
              <a:t>stakeholders</a:t>
            </a:r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6659501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304800" y="152400"/>
            <a:ext cx="8534400" cy="6553200"/>
          </a:xfrm>
        </p:spPr>
        <p:txBody>
          <a:bodyPr>
            <a:normAutofit lnSpcReduction="10000"/>
          </a:bodyPr>
          <a:lstStyle/>
          <a:p>
            <a:pPr marL="45720" indent="0">
              <a:buNone/>
            </a:pPr>
            <a:r>
              <a:rPr lang="en-US" dirty="0" smtClean="0"/>
              <a:t>1.2 TECHNICAL </a:t>
            </a:r>
            <a:r>
              <a:rPr lang="en-US" dirty="0" smtClean="0"/>
              <a:t>OPERATIONS</a:t>
            </a:r>
            <a:r>
              <a:rPr lang="en-US" dirty="0" smtClean="0"/>
              <a:t>:</a:t>
            </a:r>
          </a:p>
          <a:p>
            <a:pPr marL="45720" indent="0">
              <a:buNone/>
            </a:pPr>
            <a:endParaRPr lang="en-US" dirty="0" smtClean="0"/>
          </a:p>
          <a:p>
            <a:r>
              <a:rPr lang="en-US" dirty="0" smtClean="0"/>
              <a:t>BOSCO Network is build using the unlicensed </a:t>
            </a:r>
            <a:r>
              <a:rPr lang="en-US" dirty="0" err="1" smtClean="0"/>
              <a:t>wifi</a:t>
            </a:r>
            <a:r>
              <a:rPr lang="en-US" dirty="0" smtClean="0"/>
              <a:t> spectrum – IEEE 802.11(</a:t>
            </a:r>
            <a:r>
              <a:rPr lang="en-US" dirty="0" err="1" smtClean="0"/>
              <a:t>b,g,a,n,ac</a:t>
            </a:r>
            <a:r>
              <a:rPr lang="en-US" dirty="0" smtClean="0"/>
              <a:t>) (2.4Ghz &amp; 5Ghz). </a:t>
            </a:r>
          </a:p>
          <a:p>
            <a:r>
              <a:rPr lang="en-US" dirty="0" smtClean="0"/>
              <a:t>Infrastructure sharing (FM radio station towers, Buildings)</a:t>
            </a:r>
          </a:p>
          <a:p>
            <a:r>
              <a:rPr lang="en-US" dirty="0" smtClean="0"/>
              <a:t>Powering equipment  in the field is by a Solar System, most is purely DC (Direct Current) without the use of AC inverters.</a:t>
            </a:r>
          </a:p>
          <a:p>
            <a:r>
              <a:rPr lang="en-US" dirty="0" smtClean="0"/>
              <a:t>Equipment currently being used are (Ubiquiti Networks, </a:t>
            </a:r>
            <a:r>
              <a:rPr lang="en-US" dirty="0" err="1" smtClean="0"/>
              <a:t>Mikrotik</a:t>
            </a:r>
            <a:r>
              <a:rPr lang="en-US" dirty="0" smtClean="0"/>
              <a:t> </a:t>
            </a:r>
            <a:r>
              <a:rPr lang="en-US" dirty="0" err="1" smtClean="0"/>
              <a:t>RouterBoards</a:t>
            </a:r>
            <a:r>
              <a:rPr lang="en-US" dirty="0" smtClean="0"/>
              <a:t>, </a:t>
            </a:r>
            <a:r>
              <a:rPr lang="en-US" dirty="0" err="1" smtClean="0"/>
              <a:t>Inveneo</a:t>
            </a:r>
            <a:r>
              <a:rPr lang="en-US" dirty="0" smtClean="0"/>
              <a:t> , </a:t>
            </a:r>
            <a:r>
              <a:rPr lang="en-US" dirty="0" err="1" smtClean="0"/>
              <a:t>Aleutia</a:t>
            </a:r>
            <a:r>
              <a:rPr lang="en-US" dirty="0" smtClean="0"/>
              <a:t> servers, </a:t>
            </a:r>
            <a:r>
              <a:rPr lang="en-US" dirty="0" err="1" smtClean="0"/>
              <a:t>Meccer</a:t>
            </a:r>
            <a:r>
              <a:rPr lang="en-US" dirty="0" smtClean="0"/>
              <a:t> convertible classmates, ECS/</a:t>
            </a:r>
            <a:r>
              <a:rPr lang="en-US" dirty="0" err="1" smtClean="0"/>
              <a:t>LivaX</a:t>
            </a:r>
            <a:r>
              <a:rPr lang="en-US" dirty="0" smtClean="0"/>
              <a:t>) .</a:t>
            </a:r>
          </a:p>
          <a:p>
            <a:r>
              <a:rPr lang="en-US" dirty="0" smtClean="0"/>
              <a:t>Equipment hardware selection is dependent </a:t>
            </a:r>
            <a:r>
              <a:rPr lang="en-US" dirty="0" smtClean="0"/>
              <a:t>on (</a:t>
            </a:r>
            <a:r>
              <a:rPr lang="en-US" dirty="0"/>
              <a:t>P</a:t>
            </a:r>
            <a:r>
              <a:rPr lang="en-US" dirty="0" smtClean="0"/>
              <a:t>ower consumption/ performance / Capability to serve in the environment possibility of high temperatures)</a:t>
            </a:r>
            <a:endParaRPr lang="en-US" dirty="0" smtClean="0"/>
          </a:p>
          <a:p>
            <a:r>
              <a:rPr lang="en-US" dirty="0" smtClean="0"/>
              <a:t>Software being used at BOSCO is mostly </a:t>
            </a:r>
            <a:r>
              <a:rPr lang="en-US" dirty="0" err="1" smtClean="0"/>
              <a:t>Opensource</a:t>
            </a:r>
            <a:r>
              <a:rPr lang="en-US" dirty="0" smtClean="0"/>
              <a:t>, Examples ( Linux, </a:t>
            </a:r>
            <a:r>
              <a:rPr lang="en-US" dirty="0" err="1" smtClean="0"/>
              <a:t>wordpress</a:t>
            </a:r>
            <a:r>
              <a:rPr lang="en-US" dirty="0" smtClean="0"/>
              <a:t>/Drupal, Cacti, </a:t>
            </a:r>
            <a:r>
              <a:rPr lang="en-US" dirty="0" err="1" smtClean="0"/>
              <a:t>nagios</a:t>
            </a:r>
            <a:r>
              <a:rPr lang="en-US" dirty="0" smtClean="0"/>
              <a:t>)</a:t>
            </a:r>
          </a:p>
          <a:p>
            <a:r>
              <a:rPr lang="en-US" dirty="0" smtClean="0"/>
              <a:t>BOSCO has a technical department that is directly in charge of Technical operations and maintenance ( staff members and student interns from universities)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14432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228600" y="228600"/>
            <a:ext cx="8610600" cy="6324600"/>
          </a:xfrm>
        </p:spPr>
        <p:txBody>
          <a:bodyPr>
            <a:normAutofit fontScale="85000" lnSpcReduction="20000"/>
          </a:bodyPr>
          <a:lstStyle/>
          <a:p>
            <a:pPr marL="45720" indent="0">
              <a:buNone/>
            </a:pPr>
            <a:r>
              <a:rPr lang="en-US" dirty="0" smtClean="0"/>
              <a:t>1.3 OPERATIONAL </a:t>
            </a:r>
            <a:r>
              <a:rPr lang="en-US" dirty="0" smtClean="0"/>
              <a:t>SUSTAINABILITY</a:t>
            </a:r>
            <a:r>
              <a:rPr lang="en-US" dirty="0" smtClean="0"/>
              <a:t>:</a:t>
            </a:r>
          </a:p>
          <a:p>
            <a:pPr marL="45720" indent="0">
              <a:buNone/>
            </a:pPr>
            <a:endParaRPr lang="en-US" dirty="0" smtClean="0"/>
          </a:p>
          <a:p>
            <a:r>
              <a:rPr lang="en-US" dirty="0" smtClean="0"/>
              <a:t>- Community empowerment through ownership of ICT centers, trainings on ICT and Solar systems using TOTs model, Entrepreneurship trainings, .</a:t>
            </a:r>
          </a:p>
          <a:p>
            <a:r>
              <a:rPr lang="en-US" dirty="0" smtClean="0"/>
              <a:t>-Income generating activities at the ICT centers (photocopying , document printing, photography, Document Lamination, Village Savings and Loans -VSLA)</a:t>
            </a:r>
          </a:p>
          <a:p>
            <a:r>
              <a:rPr lang="en-US" dirty="0" smtClean="0"/>
              <a:t>- Agreements with Infrastructure owners (Towers, Buildings)</a:t>
            </a:r>
          </a:p>
          <a:p>
            <a:r>
              <a:rPr lang="en-US" dirty="0" smtClean="0"/>
              <a:t>- Partners relationship, funding the expansion of the network, construction of youth ICT centers, staff salaries, internet bandwidth.(Horizont3000, UNICEF, ISOC/</a:t>
            </a:r>
            <a:r>
              <a:rPr lang="en-US" dirty="0" err="1" smtClean="0"/>
              <a:t>FireGrant</a:t>
            </a:r>
            <a:r>
              <a:rPr lang="en-US" dirty="0" smtClean="0"/>
              <a:t>, local radio-FM Stations, University of Notre-Dame), </a:t>
            </a:r>
          </a:p>
          <a:p>
            <a:r>
              <a:rPr lang="en-US" dirty="0" smtClean="0"/>
              <a:t>- Corporate Internet Clients ( NGOs, Church Parishes ) , subscribe to the internet service.</a:t>
            </a:r>
          </a:p>
          <a:p>
            <a:r>
              <a:rPr lang="en-US" dirty="0" smtClean="0"/>
              <a:t>-Youth centers Access the internet through a captive portal to enable registration and also a contribution towards payment of the internet bandwidth</a:t>
            </a:r>
            <a:r>
              <a:rPr lang="en-US" dirty="0" smtClean="0"/>
              <a:t>.</a:t>
            </a:r>
          </a:p>
          <a:p>
            <a:r>
              <a:rPr lang="en-US" dirty="0" smtClean="0"/>
              <a:t>-Interested NGOs/Churches who need connections donate equipment/costs and will take care of own power at their premises. </a:t>
            </a:r>
            <a:r>
              <a:rPr lang="en-US" dirty="0" smtClean="0"/>
              <a:t> </a:t>
            </a:r>
            <a:endParaRPr lang="en-US" dirty="0" smtClean="0"/>
          </a:p>
          <a:p>
            <a:r>
              <a:rPr lang="en-US" dirty="0" smtClean="0"/>
              <a:t>-BOSCO through its CE3(Connectivity, Education Entrepreneurship and Electricity) Project, it has established large energy </a:t>
            </a:r>
            <a:r>
              <a:rPr lang="en-US" dirty="0" smtClean="0"/>
              <a:t>systems (6KW, 30KW) </a:t>
            </a:r>
            <a:r>
              <a:rPr lang="en-US" dirty="0" smtClean="0"/>
              <a:t>installed in secondary schools and collects payments from the schools and surrounding communities depending on usage of the electricity.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76966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381000" y="304800"/>
            <a:ext cx="8382000" cy="6248400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dirty="0" smtClean="0"/>
              <a:t>1.4 LEGAL </a:t>
            </a:r>
            <a:r>
              <a:rPr lang="en-US" dirty="0" smtClean="0"/>
              <a:t>AND </a:t>
            </a:r>
            <a:r>
              <a:rPr lang="en-US" dirty="0" smtClean="0"/>
              <a:t>REGULATORY:</a:t>
            </a:r>
          </a:p>
          <a:p>
            <a:pPr marL="45720" indent="0">
              <a:buNone/>
            </a:pPr>
            <a:r>
              <a:rPr lang="en-US" dirty="0"/>
              <a:t> </a:t>
            </a:r>
            <a:r>
              <a:rPr lang="en-US" dirty="0" smtClean="0"/>
              <a:t> </a:t>
            </a:r>
            <a:endParaRPr lang="en-US" dirty="0" smtClean="0"/>
          </a:p>
          <a:p>
            <a:r>
              <a:rPr lang="en-US" dirty="0" smtClean="0"/>
              <a:t>-BOSCO is legally registered as a Non-for Profit NGO under the umbrella of the Catholic Archdiocese of </a:t>
            </a:r>
            <a:r>
              <a:rPr lang="en-US" dirty="0" err="1" smtClean="0"/>
              <a:t>Gulu</a:t>
            </a:r>
            <a:r>
              <a:rPr lang="en-US" dirty="0" smtClean="0"/>
              <a:t>.</a:t>
            </a:r>
          </a:p>
          <a:p>
            <a:endParaRPr lang="en-US" dirty="0" smtClean="0"/>
          </a:p>
          <a:p>
            <a:r>
              <a:rPr lang="en-US" dirty="0" smtClean="0"/>
              <a:t>- BOSCO Uganda is also registered with Uganda Communication Commission as using the 802.11 unlicensed spectrum for its </a:t>
            </a:r>
            <a:r>
              <a:rPr lang="en-US" dirty="0" smtClean="0"/>
              <a:t>operations to reach communities.</a:t>
            </a:r>
          </a:p>
          <a:p>
            <a:endParaRPr lang="en-US" dirty="0" smtClean="0"/>
          </a:p>
          <a:p>
            <a:r>
              <a:rPr lang="en-US" dirty="0" smtClean="0"/>
              <a:t>- BOSCO Uganda has </a:t>
            </a:r>
            <a:r>
              <a:rPr lang="en-US" dirty="0" smtClean="0"/>
              <a:t>in its structure the legal and advisory board, whose role is to advise its operations regarding legal matters.</a:t>
            </a:r>
          </a:p>
          <a:p>
            <a:r>
              <a:rPr lang="en-US" dirty="0" smtClean="0"/>
              <a:t>- BOSCO Uganda involves the government (local authorities at the community, district level, Ministry level) in all its activities and intentions.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53652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" y="152400"/>
            <a:ext cx="8839200" cy="65531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5" name="Content Placeholder 4"/>
          <p:cNvSpPr>
            <a:spLocks noGrp="1"/>
          </p:cNvSpPr>
          <p:nvPr>
            <p:ph sz="quarter" idx="13"/>
          </p:nvPr>
        </p:nvSpPr>
        <p:spPr>
          <a:xfrm>
            <a:off x="2209800" y="5791200"/>
            <a:ext cx="5105400" cy="762000"/>
          </a:xfrm>
        </p:spPr>
        <p:txBody>
          <a:bodyPr>
            <a:normAutofit fontScale="92500"/>
          </a:bodyPr>
          <a:lstStyle/>
          <a:p>
            <a:pPr marL="45720" indent="0">
              <a:buNone/>
            </a:pPr>
            <a:r>
              <a:rPr lang="en-US" dirty="0" smtClean="0"/>
              <a:t>12 – Towers (3 – Owned by BOSCO , 9 – owned by Community FM radio Stations)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768974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7239000" cy="4602480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dirty="0" smtClean="0"/>
              <a:t>1.5 IMPACT ON COMMUNITIES:</a:t>
            </a:r>
          </a:p>
          <a:p>
            <a:pPr marL="45720" indent="0">
              <a:buNone/>
            </a:pPr>
            <a:endParaRPr lang="en-US" dirty="0" smtClean="0"/>
          </a:p>
          <a:p>
            <a:r>
              <a:rPr lang="en-US" dirty="0" smtClean="0"/>
              <a:t>- 11496 youths (8525 Male , 2972 Female), Through the youth ICT centers built by BOSCO.</a:t>
            </a:r>
          </a:p>
          <a:p>
            <a:endParaRPr lang="en-US" dirty="0" smtClean="0"/>
          </a:p>
          <a:p>
            <a:r>
              <a:rPr lang="en-US" dirty="0" smtClean="0"/>
              <a:t>- 27 Internet connections to (Local government Offices, Schools, FM-Radio Stations, Church Parishes, Guest Houses )</a:t>
            </a:r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74819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228600" y="228600"/>
            <a:ext cx="8763000" cy="6324600"/>
          </a:xfrm>
        </p:spPr>
        <p:txBody>
          <a:bodyPr>
            <a:normAutofit lnSpcReduction="10000"/>
          </a:bodyPr>
          <a:lstStyle/>
          <a:p>
            <a:pPr marL="45720" indent="0">
              <a:buNone/>
            </a:pPr>
            <a:r>
              <a:rPr lang="en-US" dirty="0" smtClean="0"/>
              <a:t>1.6 AREAS FOR IMPROVEMENT:</a:t>
            </a:r>
          </a:p>
          <a:p>
            <a:pPr marL="45720" indent="0">
              <a:buNone/>
            </a:pPr>
            <a:endParaRPr lang="en-US" dirty="0" smtClean="0"/>
          </a:p>
          <a:p>
            <a:pPr marL="45720" indent="0">
              <a:buNone/>
            </a:pPr>
            <a:r>
              <a:rPr lang="en-US" dirty="0" smtClean="0"/>
              <a:t>- Use of other spectrum like TV-White Space to improve coverage /Client Access in areas with a lot of obstacles /trees </a:t>
            </a:r>
          </a:p>
          <a:p>
            <a:pPr marL="45720" indent="0">
              <a:buNone/>
            </a:pPr>
            <a:r>
              <a:rPr lang="en-US" dirty="0" smtClean="0"/>
              <a:t>- Negotiations with UCC through the rural communication development fund to have the per MB internet bundle price reduced to be affordable for the community network.</a:t>
            </a:r>
          </a:p>
          <a:p>
            <a:pPr marL="45720" indent="0">
              <a:buNone/>
            </a:pPr>
            <a:r>
              <a:rPr lang="en-US" dirty="0" smtClean="0"/>
              <a:t>- Advocate for Infrastructure (tower) sharing policy that favors community networks through the communication commission.</a:t>
            </a:r>
          </a:p>
          <a:p>
            <a:pPr marL="45720" indent="0">
              <a:buNone/>
            </a:pPr>
            <a:r>
              <a:rPr lang="en-US" dirty="0" smtClean="0"/>
              <a:t>- Equipment Security, We are continually improving on techniques to secure solar panels and equipment boxes at the tower sites to reduce theft.</a:t>
            </a:r>
          </a:p>
          <a:p>
            <a:pPr marL="45720" indent="0">
              <a:buNone/>
            </a:pPr>
            <a:r>
              <a:rPr lang="en-US" dirty="0" smtClean="0"/>
              <a:t>-Building partnerships with equipment manufacturers and other key organizations/ bodies to lower the cost of acquisition of equipment used for building and maintenance of CNs /community ICT centers.</a:t>
            </a:r>
          </a:p>
          <a:p>
            <a:pPr marL="45720" indent="0">
              <a:buNone/>
            </a:pPr>
            <a:r>
              <a:rPr lang="en-US" dirty="0" smtClean="0"/>
              <a:t>- Internship program funding/partnership, to facilitate field/community engagement of the interns.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45517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4456" y="62345"/>
            <a:ext cx="4308762" cy="67818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855" y="62345"/>
            <a:ext cx="4800600" cy="678180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1194955" y="140256"/>
            <a:ext cx="4062845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                      </a:t>
            </a:r>
            <a:r>
              <a:rPr lang="en-US" sz="4000" dirty="0" smtClean="0"/>
              <a:t>END</a:t>
            </a:r>
          </a:p>
          <a:p>
            <a:endParaRPr lang="en-US" sz="4000" dirty="0" smtClean="0"/>
          </a:p>
          <a:p>
            <a:r>
              <a:rPr lang="en-US" sz="4000" dirty="0" smtClean="0"/>
              <a:t>      THANK YOU</a:t>
            </a:r>
          </a:p>
          <a:p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23934399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Slipstream">
  <a:themeElements>
    <a:clrScheme name="Slipstream">
      <a:dk1>
        <a:sysClr val="windowText" lastClr="000000"/>
      </a:dk1>
      <a:lt1>
        <a:sysClr val="window" lastClr="FFFFFF"/>
      </a:lt1>
      <a:dk2>
        <a:srgbClr val="212745"/>
      </a:dk2>
      <a:lt2>
        <a:srgbClr val="B4DCFA"/>
      </a:lt2>
      <a:accent1>
        <a:srgbClr val="4E67C8"/>
      </a:accent1>
      <a:accent2>
        <a:srgbClr val="5ECCF3"/>
      </a:accent2>
      <a:accent3>
        <a:srgbClr val="A7EA52"/>
      </a:accent3>
      <a:accent4>
        <a:srgbClr val="5DCEAF"/>
      </a:accent4>
      <a:accent5>
        <a:srgbClr val="FF8021"/>
      </a:accent5>
      <a:accent6>
        <a:srgbClr val="F14124"/>
      </a:accent6>
      <a:hlink>
        <a:srgbClr val="56C7AA"/>
      </a:hlink>
      <a:folHlink>
        <a:srgbClr val="59A8D1"/>
      </a:folHlink>
    </a:clrScheme>
    <a:fontScheme name="Slipstream">
      <a:majorFont>
        <a:latin typeface="Trebuchet MS"/>
        <a:ea typeface=""/>
        <a:cs typeface=""/>
        <a:font script="Jpan" typeface="HGｺﾞｼｯｸM"/>
        <a:font script="Hang" typeface="HY그래픽B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ｺﾞｼｯｸM"/>
        <a:font script="Hang" typeface="HY그래픽M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Slipstream">
      <a:fillStyleLst>
        <a:solidFill>
          <a:schemeClr val="phClr"/>
        </a:solidFill>
        <a:gradFill rotWithShape="1">
          <a:gsLst>
            <a:gs pos="28000">
              <a:schemeClr val="phClr">
                <a:tint val="18000"/>
                <a:satMod val="120000"/>
                <a:lumMod val="88000"/>
              </a:schemeClr>
            </a:gs>
            <a:gs pos="100000">
              <a:schemeClr val="phClr">
                <a:tint val="40000"/>
                <a:satMod val="100000"/>
                <a:lumMod val="7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lumMod val="95000"/>
              </a:schemeClr>
            </a:gs>
            <a:gs pos="100000">
              <a:schemeClr val="phClr">
                <a:shade val="82000"/>
                <a:satMod val="125000"/>
                <a:lumMod val="74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satMod val="125000"/>
              <a:lumMod val="7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50800" dir="5400000" sx="98000" sy="98000" rotWithShape="0">
              <a:srgbClr val="000000">
                <a:alpha val="20000"/>
              </a:srgbClr>
            </a:outerShdw>
          </a:effectLst>
        </a:effectStyle>
        <a:effectStyle>
          <a:effectLst>
            <a:outerShdw blurRad="40005" dist="22984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alanced" dir="tr"/>
          </a:scene3d>
          <a:sp3d prstMaterial="matte">
            <a:bevelT w="19050" h="38100"/>
          </a:sp3d>
        </a:effectStyle>
        <a:effectStyle>
          <a:effectLst>
            <a:reflection blurRad="38100" stA="26000" endPos="23000" dist="25400" dir="5400000" sy="-100000" rotWithShape="0"/>
          </a:effectLst>
          <a:scene3d>
            <a:camera prst="orthographicFront">
              <a:rot lat="0" lon="0" rev="0"/>
            </a:camera>
            <a:lightRig rig="balanced" dir="tr"/>
          </a:scene3d>
          <a:sp3d contourW="14605" prstMaterial="plastic">
            <a:bevelT w="50800"/>
            <a:contourClr>
              <a:schemeClr val="phClr">
                <a:shade val="30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shade val="90000"/>
                <a:satMod val="160000"/>
                <a:lumMod val="100000"/>
              </a:schemeClr>
            </a:gs>
            <a:gs pos="60000">
              <a:schemeClr val="phClr">
                <a:tint val="95000"/>
                <a:shade val="100000"/>
                <a:satMod val="130000"/>
                <a:lumMod val="130000"/>
              </a:schemeClr>
            </a:gs>
            <a:gs pos="100000">
              <a:schemeClr val="phClr">
                <a:tint val="97000"/>
                <a:shade val="100000"/>
                <a:hueMod val="100000"/>
                <a:satMod val="140000"/>
                <a:lumMod val="80000"/>
              </a:schemeClr>
            </a:gs>
          </a:gsLst>
          <a:path path="circle">
            <a:fillToRect l="20000" t="10000" r="20000" b="60000"/>
          </a:path>
        </a:gradFill>
        <a:gradFill rotWithShape="1">
          <a:gsLst>
            <a:gs pos="0">
              <a:schemeClr val="phClr">
                <a:tint val="94000"/>
                <a:satMod val="160000"/>
                <a:lumMod val="160000"/>
              </a:schemeClr>
            </a:gs>
            <a:gs pos="42000">
              <a:schemeClr val="phClr">
                <a:tint val="94000"/>
                <a:shade val="94000"/>
                <a:satMod val="160000"/>
                <a:lumMod val="130000"/>
              </a:schemeClr>
            </a:gs>
            <a:gs pos="100000">
              <a:schemeClr val="phClr">
                <a:tint val="97000"/>
                <a:shade val="94000"/>
                <a:satMod val="180000"/>
                <a:lumMod val="84000"/>
              </a:schemeClr>
            </a:gs>
          </a:gsLst>
          <a:path path="circle">
            <a:fillToRect l="24000" t="44000" r="24000" b="12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Slipstream</Template>
  <TotalTime>2464</TotalTime>
  <Words>1045</Words>
  <Application>Microsoft Office PowerPoint</Application>
  <PresentationFormat>On-screen Show (4:3)</PresentationFormat>
  <Paragraphs>66</Paragraphs>
  <Slides>10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Slipstream</vt:lpstr>
      <vt:lpstr>BOSCO UGANDA  ”Connecting People, Preserving Culture”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BOSCO UGANDA</dc:title>
  <dc:creator>Bosco Uganda</dc:creator>
  <cp:lastModifiedBy>Bosco Uganda</cp:lastModifiedBy>
  <cp:revision>79</cp:revision>
  <dcterms:created xsi:type="dcterms:W3CDTF">2018-06-17T03:30:19Z</dcterms:created>
  <dcterms:modified xsi:type="dcterms:W3CDTF">2018-06-19T09:58:02Z</dcterms:modified>
</cp:coreProperties>
</file>