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hape 104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4" name="Shape 10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100"/>
            </a:lvl1pPr>
            <a:lvl2pPr lvl="1" rtl="0">
              <a:spcBef>
                <a:spcPts val="0"/>
              </a:spcBef>
              <a:buSzPct val="100000"/>
              <a:buChar char="○"/>
              <a:defRPr sz="1100"/>
            </a:lvl2pPr>
            <a:lvl3pPr lvl="2" rtl="0">
              <a:spcBef>
                <a:spcPts val="0"/>
              </a:spcBef>
              <a:buSzPct val="100000"/>
              <a:buChar char="■"/>
              <a:defRPr sz="1100"/>
            </a:lvl3pPr>
            <a:lvl4pPr lvl="3" rtl="0">
              <a:spcBef>
                <a:spcPts val="0"/>
              </a:spcBef>
              <a:buSzPct val="100000"/>
              <a:buChar char="●"/>
              <a:defRPr sz="1100"/>
            </a:lvl4pPr>
            <a:lvl5pPr lvl="4" rtl="0">
              <a:spcBef>
                <a:spcPts val="0"/>
              </a:spcBef>
              <a:buSzPct val="100000"/>
              <a:buChar char="○"/>
              <a:defRPr sz="1100"/>
            </a:lvl5pPr>
            <a:lvl6pPr lvl="5" rtl="0">
              <a:spcBef>
                <a:spcPts val="0"/>
              </a:spcBef>
              <a:buSzPct val="100000"/>
              <a:buChar char="■"/>
              <a:defRPr sz="1100"/>
            </a:lvl6pPr>
            <a:lvl7pPr lvl="6" rtl="0">
              <a:spcBef>
                <a:spcPts val="0"/>
              </a:spcBef>
              <a:buSzPct val="100000"/>
              <a:buChar char="●"/>
              <a:defRPr sz="1100"/>
            </a:lvl7pPr>
            <a:lvl8pPr lvl="7" rtl="0">
              <a:spcBef>
                <a:spcPts val="0"/>
              </a:spcBef>
              <a:buSzPct val="100000"/>
              <a:buChar char="○"/>
              <a:defRPr sz="1100"/>
            </a:lvl8pPr>
            <a:lvl9pPr lvl="8" rtl="0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7" name="Shape 10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7" name="Shape 10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benallie.com" TargetMode="External"/><Relationship Id="rId3" Type="http://schemas.openxmlformats.org/officeDocument/2006/relationships/hyperlink" Target="mailto:Brandon@Benallie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allie.com" TargetMode="External"/><Relationship Id="rId4" Type="http://schemas.openxmlformats.org/officeDocument/2006/relationships/hyperlink" Target="mailto:Brandon@Benalli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 txBox="1">
            <a:spLocks noGrp="1"/>
          </p:cNvSpPr>
          <p:nvPr>
            <p:ph type="ctrTitle"/>
          </p:nvPr>
        </p:nvSpPr>
        <p:spPr>
          <a:xfrm>
            <a:off x="2928401" y="1380068"/>
            <a:ext cx="8574600" cy="261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r>
              <a:rPr lang="en-US"/>
              <a:t>CyberSecurity Trends and Threats</a:t>
            </a:r>
          </a:p>
        </p:txBody>
      </p:sp>
      <p:sp>
        <p:nvSpPr>
          <p:cNvPr id="1030" name="Shape 1030"/>
          <p:cNvSpPr txBox="1">
            <a:spLocks noGrp="1"/>
          </p:cNvSpPr>
          <p:nvPr>
            <p:ph type="subTitle" idx="1"/>
          </p:nvPr>
        </p:nvSpPr>
        <p:spPr>
          <a:xfrm>
            <a:off x="4515377" y="3996267"/>
            <a:ext cx="6987600" cy="138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Brandon Benallie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http://www.Benallie.com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Brandon@Benallie.com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505.552.3533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364" y="1977949"/>
            <a:ext cx="6307282" cy="4228888"/>
          </a:xfrm>
        </p:spPr>
        <p:txBody>
          <a:bodyPr>
            <a:normAutofit/>
          </a:bodyPr>
          <a:lstStyle/>
          <a:p>
            <a:pPr lvl="1"/>
            <a:r>
              <a:rPr lang="en-US" sz="4400" b="1" dirty="0" smtClean="0"/>
              <a:t>Within 48 hours, “</a:t>
            </a:r>
            <a:r>
              <a:rPr lang="en-US" sz="4400" b="1" dirty="0" err="1" smtClean="0"/>
              <a:t>WannaCry</a:t>
            </a:r>
            <a:r>
              <a:rPr lang="en-US" sz="4400" b="1" dirty="0" smtClean="0"/>
              <a:t>” ransomware infected over 100,00 organizations globally before being stopped.</a:t>
            </a:r>
            <a:endParaRPr lang="en-US" sz="4400" b="1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1" y="2463078"/>
            <a:ext cx="51435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9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402" y="0"/>
            <a:ext cx="10018713" cy="1752599"/>
          </a:xfrm>
        </p:spPr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850"/>
            <a:ext cx="5194618" cy="2137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227"/>
            <a:ext cx="6043273" cy="3609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4618" y="1250850"/>
            <a:ext cx="6412029" cy="5528117"/>
          </a:xfrm>
        </p:spPr>
        <p:txBody>
          <a:bodyPr>
            <a:normAutofit/>
          </a:bodyPr>
          <a:lstStyle/>
          <a:p>
            <a:pPr lvl="1"/>
            <a:r>
              <a:rPr lang="en-US" sz="4400" b="1" dirty="0" smtClean="0"/>
              <a:t>Malicious Content.</a:t>
            </a:r>
          </a:p>
          <a:p>
            <a:pPr lvl="2"/>
            <a:r>
              <a:rPr lang="en-US" sz="2400" b="1" dirty="0" smtClean="0"/>
              <a:t>Ransomware encrypts Data/Files and demands money to decrypt</a:t>
            </a:r>
          </a:p>
          <a:p>
            <a:pPr lvl="2"/>
            <a:r>
              <a:rPr lang="en-US" sz="2400" b="1" dirty="0" smtClean="0"/>
              <a:t>Once encrypted, no way to view files again unless you have decryption “key”</a:t>
            </a:r>
          </a:p>
          <a:p>
            <a:pPr lvl="2"/>
            <a:r>
              <a:rPr lang="en-US" sz="2400" b="1" dirty="0" smtClean="0"/>
              <a:t>Infection via compromised E-mail accounts, Websites, and unpatched or unsupported Microsoft Windows Systems</a:t>
            </a:r>
          </a:p>
        </p:txBody>
      </p:sp>
    </p:spTree>
    <p:extLst>
      <p:ext uri="{BB962C8B-B14F-4D97-AF65-F5344CB8AC3E}">
        <p14:creationId xmlns:p14="http://schemas.microsoft.com/office/powerpoint/2010/main" val="37408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402" y="0"/>
            <a:ext cx="10018713" cy="1752599"/>
          </a:xfrm>
        </p:spPr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409" y="1250851"/>
            <a:ext cx="7502238" cy="5295422"/>
          </a:xfrm>
        </p:spPr>
        <p:txBody>
          <a:bodyPr>
            <a:normAutofit/>
          </a:bodyPr>
          <a:lstStyle/>
          <a:p>
            <a:pPr lvl="1"/>
            <a:r>
              <a:rPr lang="en-US" sz="4400" b="1" dirty="0" smtClean="0"/>
              <a:t>Information Leakage</a:t>
            </a:r>
          </a:p>
          <a:p>
            <a:pPr lvl="2"/>
            <a:r>
              <a:rPr lang="en-US" sz="2400" b="1" dirty="0" smtClean="0"/>
              <a:t>BYOD or PED (Bring Your Own Device, Personal Electronic Device)</a:t>
            </a:r>
          </a:p>
          <a:p>
            <a:pPr lvl="2"/>
            <a:r>
              <a:rPr lang="en-US" sz="2400" b="1" dirty="0" smtClean="0"/>
              <a:t>Easily walk away with Gigabytes of Data</a:t>
            </a:r>
          </a:p>
          <a:p>
            <a:pPr lvl="2"/>
            <a:r>
              <a:rPr lang="en-US" sz="2200" b="1" dirty="0" smtClean="0"/>
              <a:t>“Cloud Storage”</a:t>
            </a:r>
          </a:p>
          <a:p>
            <a:pPr lvl="2"/>
            <a:r>
              <a:rPr lang="en-US" sz="2200" b="1" dirty="0" smtClean="0"/>
              <a:t>Personal Webmail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39" y="2197896"/>
            <a:ext cx="3308732" cy="1896122"/>
          </a:xfrm>
          <a:prstGeom prst="rect">
            <a:avLst/>
          </a:prstGeom>
        </p:spPr>
      </p:pic>
      <p:pic>
        <p:nvPicPr>
          <p:cNvPr id="1026" name="Picture 2" descr="https://i.pinimg.com/originals/e8/20/4a/e8204aa21bdfd5a6d893c6c29c14fb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39" y="4094018"/>
            <a:ext cx="3308732" cy="17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4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>
            <a:spLocks noGrp="1"/>
          </p:cNvSpPr>
          <p:nvPr>
            <p:ph type="title"/>
          </p:nvPr>
        </p:nvSpPr>
        <p:spPr>
          <a:xfrm>
            <a:off x="1380402" y="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r>
              <a:rPr lang="en-US"/>
              <a:t>Threat Landscape - </a:t>
            </a:r>
            <a:r>
              <a:rPr lang="en-US" b="1" u="sng"/>
              <a:t>Internal Threats</a:t>
            </a:r>
          </a:p>
        </p:txBody>
      </p:sp>
      <p:sp>
        <p:nvSpPr>
          <p:cNvPr id="1040" name="Shape 1040"/>
          <p:cNvSpPr txBox="1">
            <a:spLocks noGrp="1"/>
          </p:cNvSpPr>
          <p:nvPr>
            <p:ph type="body" idx="1"/>
          </p:nvPr>
        </p:nvSpPr>
        <p:spPr>
          <a:xfrm>
            <a:off x="4104409" y="1250851"/>
            <a:ext cx="7502100" cy="487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rmAutofit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ct val="145000"/>
            </a:pPr>
            <a:r>
              <a:rPr lang="en-US" sz="4400" b="1"/>
              <a:t>Illegal Activities</a:t>
            </a:r>
          </a:p>
          <a:p>
            <a:pPr marL="1200150" lvl="2" indent="-285750" algn="l" rtl="0">
              <a:spcBef>
                <a:spcPts val="1080"/>
              </a:spcBef>
              <a:spcAft>
                <a:spcPts val="0"/>
              </a:spcAft>
              <a:buSzPct val="145000"/>
            </a:pPr>
            <a:r>
              <a:rPr lang="en-US" sz="2400" b="1"/>
              <a:t>Abusing network access and resources</a:t>
            </a:r>
          </a:p>
          <a:p>
            <a:pPr lvl="3" algn="l" rtl="0">
              <a:spcBef>
                <a:spcPts val="1080"/>
              </a:spcBef>
              <a:spcAft>
                <a:spcPts val="0"/>
              </a:spcAft>
              <a:buSzPct val="100000"/>
            </a:pPr>
            <a:r>
              <a:rPr lang="en-US" sz="2400" b="1"/>
              <a:t>Visiting sites they shouldn't be visiting</a:t>
            </a:r>
          </a:p>
          <a:p>
            <a:pPr lvl="3" algn="l" rtl="0">
              <a:spcBef>
                <a:spcPts val="1080"/>
              </a:spcBef>
              <a:spcAft>
                <a:spcPts val="0"/>
              </a:spcAft>
              <a:buSzPct val="100000"/>
            </a:pPr>
            <a:r>
              <a:rPr lang="en-US" sz="2400" b="1"/>
              <a:t>An aspiring script kiddie</a:t>
            </a:r>
          </a:p>
        </p:txBody>
      </p:sp>
      <p:pic>
        <p:nvPicPr>
          <p:cNvPr id="1041" name="Shape 10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0554" y="2150919"/>
            <a:ext cx="4211781" cy="3158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355" y="1939635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Cyber Threats Cannot Be Eliminated, Only Mitigated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363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r>
              <a:rPr lang="en-US" b="1"/>
              <a:t>Preparing ourselves for External  Threats</a:t>
            </a:r>
          </a:p>
        </p:txBody>
      </p:sp>
      <p:sp>
        <p:nvSpPr>
          <p:cNvPr id="1050" name="Shape 1050"/>
          <p:cNvSpPr txBox="1">
            <a:spLocks noGrp="1"/>
          </p:cNvSpPr>
          <p:nvPr>
            <p:ph type="body" idx="1"/>
          </p:nvPr>
        </p:nvSpPr>
        <p:spPr>
          <a:xfrm>
            <a:off x="1220850" y="1369775"/>
            <a:ext cx="9750300" cy="202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000"/>
          </a:p>
          <a:p>
            <a:pPr marL="914400" lvl="1" indent="-41910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3000"/>
              <a:t>Do grandma and grandpa know what social engineering,  phishing, and malware are?</a:t>
            </a:r>
          </a:p>
        </p:txBody>
      </p:sp>
      <p:pic>
        <p:nvPicPr>
          <p:cNvPr id="1051" name="Shape 10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800" y="3397783"/>
            <a:ext cx="8696400" cy="42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r>
              <a:rPr lang="en-US" b="1"/>
              <a:t>Preparing ourselves for External  Threats</a:t>
            </a:r>
          </a:p>
        </p:txBody>
      </p:sp>
      <p:sp>
        <p:nvSpPr>
          <p:cNvPr id="1054" name="Shape 1054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800" cy="312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numCol="2" anchor="ctr" anchorCtr="0">
            <a:normAutofit/>
          </a:bodyPr>
          <a:lstStyle/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3000"/>
              <a:t>User training and awareness</a:t>
            </a:r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3000"/>
              <a:t>Tabletop exercises</a:t>
            </a:r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3000"/>
              <a:t>Disaster recovery plan</a:t>
            </a:r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3000"/>
              <a:t>Hot sites (backup datacenter / network)</a:t>
            </a:r>
          </a:p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3000"/>
              <a:t>Create a modular secure network architecture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AXHÉ’HÉÉ/THANK YOU</a:t>
            </a:r>
          </a:p>
        </p:txBody>
      </p:sp>
      <p:sp>
        <p:nvSpPr>
          <p:cNvPr id="1060" name="Shape 1060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800" cy="312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65735" lvl="0" indent="0" algn="ctr" rtl="0">
              <a:spcBef>
                <a:spcPts val="0"/>
              </a:spcBef>
              <a:buNone/>
            </a:pPr>
            <a:r>
              <a:rPr lang="en-US" b="1"/>
              <a:t>Brandon Benallie</a:t>
            </a:r>
          </a:p>
          <a:p>
            <a:pPr marL="165735" lvl="0" indent="0" algn="ctr" rtl="0">
              <a:spcBef>
                <a:spcPts val="0"/>
              </a:spcBef>
              <a:buNone/>
            </a:pPr>
            <a:r>
              <a:rPr lang="en-US" b="1" u="sng">
                <a:solidFill>
                  <a:schemeClr val="hlink"/>
                </a:solidFill>
                <a:hlinkClick r:id="rId3"/>
              </a:rPr>
              <a:t>http://www.Benallie.com</a:t>
            </a:r>
          </a:p>
          <a:p>
            <a:pPr marL="165735" lvl="0" indent="0" algn="ctr" rtl="0">
              <a:spcBef>
                <a:spcPts val="0"/>
              </a:spcBef>
              <a:buNone/>
            </a:pPr>
            <a:r>
              <a:rPr lang="en-US" b="1" u="sng">
                <a:solidFill>
                  <a:schemeClr val="hlink"/>
                </a:solidFill>
                <a:hlinkClick r:id="rId4"/>
              </a:rPr>
              <a:t>Brandon@Benallie.com</a:t>
            </a:r>
          </a:p>
          <a:p>
            <a:pPr marL="165735" lvl="0" indent="0" algn="ctr" rtl="0">
              <a:spcBef>
                <a:spcPts val="0"/>
              </a:spcBef>
              <a:buNone/>
            </a:pPr>
            <a:r>
              <a:rPr lang="en-US" b="1"/>
              <a:t>505.552.2533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r>
              <a:rPr lang="en-US" b="1" u="sng"/>
              <a:t>Threat Landscape</a:t>
            </a:r>
          </a:p>
        </p:txBody>
      </p:sp>
      <p:sp>
        <p:nvSpPr>
          <p:cNvPr id="1033" name="Shape 1033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800" cy="40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ct val="145000"/>
            </a:pPr>
            <a:r>
              <a:rPr lang="en-US" sz="4000"/>
              <a:t>Malicious Intent</a:t>
            </a:r>
          </a:p>
          <a:p>
            <a:pPr marL="285750" lvl="0" indent="-285750" algn="l" rtl="0">
              <a:spcBef>
                <a:spcPts val="1400"/>
              </a:spcBef>
              <a:spcAft>
                <a:spcPts val="0"/>
              </a:spcAft>
              <a:buSzPct val="145000"/>
            </a:pPr>
            <a:r>
              <a:rPr lang="en-US" sz="4000"/>
              <a:t>Social Engineering</a:t>
            </a:r>
          </a:p>
          <a:p>
            <a:pPr marL="285750" lvl="0" indent="-285750" algn="l" rtl="0">
              <a:spcBef>
                <a:spcPts val="1400"/>
              </a:spcBef>
              <a:spcAft>
                <a:spcPts val="0"/>
              </a:spcAft>
              <a:buSzPct val="145000"/>
            </a:pPr>
            <a:r>
              <a:rPr lang="en-US" sz="4000"/>
              <a:t>Malicious Content (i.e. Ransomware)</a:t>
            </a:r>
          </a:p>
          <a:p>
            <a:pPr marL="285750" lvl="0" indent="-285750" algn="l" rtl="0">
              <a:spcBef>
                <a:spcPts val="1400"/>
              </a:spcBef>
              <a:spcAft>
                <a:spcPts val="0"/>
              </a:spcAft>
              <a:buSzPct val="145000"/>
            </a:pPr>
            <a:r>
              <a:rPr lang="en-US" sz="4000"/>
              <a:t>Information Leakage</a:t>
            </a:r>
          </a:p>
          <a:p>
            <a:pPr marL="285750" lvl="0" indent="-285750" algn="l" rtl="0">
              <a:spcBef>
                <a:spcPts val="1400"/>
              </a:spcBef>
              <a:spcAft>
                <a:spcPts val="0"/>
              </a:spcAft>
              <a:buSzPct val="145000"/>
            </a:pPr>
            <a:r>
              <a:rPr lang="en-US" sz="4000"/>
              <a:t>Access Abuse</a:t>
            </a:r>
          </a:p>
          <a:p>
            <a:pPr marL="285750" lvl="0" indent="-285750" algn="l" rtl="0">
              <a:spcBef>
                <a:spcPts val="1400"/>
              </a:spcBef>
              <a:spcAft>
                <a:spcPts val="0"/>
              </a:spcAft>
              <a:buSzPct val="145000"/>
              <a:buNone/>
            </a:pPr>
            <a:endParaRPr sz="4000"/>
          </a:p>
          <a:p>
            <a:pPr marL="285750" lvl="0" indent="-285750" algn="l" rtl="0">
              <a:spcBef>
                <a:spcPts val="1400"/>
              </a:spcBef>
              <a:spcAft>
                <a:spcPts val="0"/>
              </a:spcAft>
              <a:buSzPct val="145000"/>
              <a:buNone/>
            </a:pPr>
            <a:endParaRPr sz="4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1" y="2647104"/>
            <a:ext cx="5777632" cy="312420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 2016, internal threats were responsible for 80% of all data breaches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2" y="2532804"/>
            <a:ext cx="5225207" cy="36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Shape 10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3626" y="575566"/>
            <a:ext cx="10626755" cy="585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1318" y="2666999"/>
            <a:ext cx="6151705" cy="388966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Malicious Intent</a:t>
            </a:r>
          </a:p>
          <a:p>
            <a:pPr lvl="1"/>
            <a:r>
              <a:rPr lang="en-US" sz="2800" b="1" dirty="0" smtClean="0"/>
              <a:t>Disgruntled employees with privileged access</a:t>
            </a:r>
          </a:p>
          <a:p>
            <a:pPr lvl="2"/>
            <a:r>
              <a:rPr lang="en-US" sz="2600" b="1" dirty="0" err="1" smtClean="0"/>
              <a:t>ePHI</a:t>
            </a:r>
            <a:r>
              <a:rPr lang="en-US" sz="2600" b="1" dirty="0" smtClean="0"/>
              <a:t> and PII</a:t>
            </a:r>
          </a:p>
          <a:p>
            <a:pPr lvl="2"/>
            <a:r>
              <a:rPr lang="en-US" sz="2600" b="1" dirty="0" smtClean="0"/>
              <a:t>Financial Data</a:t>
            </a:r>
          </a:p>
          <a:p>
            <a:pPr lvl="2"/>
            <a:r>
              <a:rPr lang="en-US" sz="2600" b="1" dirty="0" smtClean="0"/>
              <a:t>Technical Data</a:t>
            </a:r>
          </a:p>
          <a:p>
            <a:pPr lvl="1"/>
            <a:endParaRPr lang="en-US" sz="2800" b="1" dirty="0" smtClean="0"/>
          </a:p>
          <a:p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32835"/>
            <a:ext cx="5059573" cy="2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00" y="2985867"/>
            <a:ext cx="6100863" cy="4228888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Social Engineering</a:t>
            </a:r>
          </a:p>
          <a:p>
            <a:pPr lvl="1"/>
            <a:r>
              <a:rPr lang="en-US" sz="2600" b="1" dirty="0" smtClean="0"/>
              <a:t>Exploits trust of employees</a:t>
            </a:r>
          </a:p>
          <a:p>
            <a:pPr lvl="1"/>
            <a:r>
              <a:rPr lang="en-US" sz="2600" b="1" dirty="0" smtClean="0"/>
              <a:t>Not fixed with technical solutions</a:t>
            </a:r>
          </a:p>
          <a:p>
            <a:pPr lvl="2"/>
            <a:r>
              <a:rPr lang="en-US" sz="2400" b="1" dirty="0" smtClean="0"/>
              <a:t>Only user education can “fix”</a:t>
            </a:r>
          </a:p>
          <a:p>
            <a:pPr lvl="1"/>
            <a:r>
              <a:rPr lang="en-US" sz="2600" b="1" dirty="0" smtClean="0"/>
              <a:t>You are naturally trusting, helpful</a:t>
            </a:r>
          </a:p>
          <a:p>
            <a:pPr lvl="1"/>
            <a:r>
              <a:rPr lang="en-US" sz="2600" b="1" dirty="0" smtClean="0"/>
              <a:t>You don’t want to look stupid, get in trouble</a:t>
            </a:r>
          </a:p>
          <a:p>
            <a:pPr lvl="1"/>
            <a:r>
              <a:rPr lang="en-US" sz="2600" b="1" dirty="0" smtClean="0"/>
              <a:t>You are impatient</a:t>
            </a:r>
          </a:p>
          <a:p>
            <a:pPr lvl="1"/>
            <a:endParaRPr lang="en-US" sz="2600" b="1" dirty="0" smtClean="0"/>
          </a:p>
          <a:p>
            <a:pPr lvl="1"/>
            <a:endParaRPr lang="en-US" sz="2800" b="1" dirty="0" smtClean="0"/>
          </a:p>
          <a:p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7" y="2279284"/>
            <a:ext cx="4763165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u="sng" dirty="0"/>
              <a:t>Internal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628" y="1977949"/>
            <a:ext cx="9809018" cy="4228888"/>
          </a:xfrm>
        </p:spPr>
        <p:txBody>
          <a:bodyPr>
            <a:normAutofit/>
          </a:bodyPr>
          <a:lstStyle/>
          <a:p>
            <a:pPr lvl="1"/>
            <a:r>
              <a:rPr lang="en-US" sz="3600" b="1" dirty="0" smtClean="0"/>
              <a:t>In May and June of 2017, for the first time </a:t>
            </a:r>
            <a:r>
              <a:rPr lang="en-US" sz="3600" b="1" u="sng" dirty="0" smtClean="0"/>
              <a:t>ever</a:t>
            </a:r>
            <a:r>
              <a:rPr lang="en-US" sz="3600" b="1" dirty="0" smtClean="0"/>
              <a:t>, Data Breaches caused by Users were surpassed by …</a:t>
            </a:r>
            <a:endParaRPr lang="en-US" sz="36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42575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Shape 10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5501" y="561111"/>
            <a:ext cx="10049767" cy="629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Landscape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b="1" u="sng" dirty="0" smtClean="0"/>
              <a:t>Internal Threats</a:t>
            </a:r>
            <a:endParaRPr lang="en-US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68" y="2026013"/>
            <a:ext cx="7930408" cy="4758245"/>
          </a:xfrm>
        </p:spPr>
      </p:pic>
    </p:spTree>
    <p:extLst>
      <p:ext uri="{BB962C8B-B14F-4D97-AF65-F5344CB8AC3E}">
        <p14:creationId xmlns:p14="http://schemas.microsoft.com/office/powerpoint/2010/main" val="11929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Macintosh PowerPoint</Application>
  <PresentationFormat>Widescreen</PresentationFormat>
  <Paragraphs>64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Corbel</vt:lpstr>
      <vt:lpstr>Parallax</vt:lpstr>
      <vt:lpstr>CyberSecurity Trends and Threats</vt:lpstr>
      <vt:lpstr>Threat Landscape</vt:lpstr>
      <vt:lpstr>Threat Landscape - Internal Threats</vt:lpstr>
      <vt:lpstr>PowerPoint Presentation</vt:lpstr>
      <vt:lpstr>Threat Landscape - Internal Threats</vt:lpstr>
      <vt:lpstr>Threat Landscape - Internal Threats</vt:lpstr>
      <vt:lpstr>Threat Landscape - Internal Threats</vt:lpstr>
      <vt:lpstr>PowerPoint Presentation</vt:lpstr>
      <vt:lpstr>Threat Landscape – Internal Threats</vt:lpstr>
      <vt:lpstr>Threat Landscape - Internal Threats</vt:lpstr>
      <vt:lpstr>Threat Landscape - Internal Threats</vt:lpstr>
      <vt:lpstr>Threat Landscape - Internal Threats</vt:lpstr>
      <vt:lpstr>Threat Landscape - Internal Threats</vt:lpstr>
      <vt:lpstr>PowerPoint Presentation</vt:lpstr>
      <vt:lpstr>Preparing ourselves for External  Threats</vt:lpstr>
      <vt:lpstr>Preparing ourselves for External  Threats</vt:lpstr>
      <vt:lpstr>AXHÉ’HÉÉ/THANK YOU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Trends and Threats</dc:title>
  <cp:lastModifiedBy>Nicole Carolin</cp:lastModifiedBy>
  <cp:revision>1</cp:revision>
  <dcterms:modified xsi:type="dcterms:W3CDTF">2017-11-09T16:37:38Z</dcterms:modified>
</cp:coreProperties>
</file>