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90" r:id="rId3"/>
    <p:sldId id="289" r:id="rId4"/>
    <p:sldId id="291" r:id="rId5"/>
    <p:sldId id="295" r:id="rId6"/>
    <p:sldId id="292" r:id="rId7"/>
    <p:sldId id="293" r:id="rId8"/>
    <p:sldId id="294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E50"/>
    <a:srgbClr val="EEF2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8293"/>
    <p:restoredTop sz="86420"/>
  </p:normalViewPr>
  <p:slideViewPr>
    <p:cSldViewPr snapToGrid="0" snapToObjects="1">
      <p:cViewPr>
        <p:scale>
          <a:sx n="100" d="100"/>
          <a:sy n="100" d="100"/>
        </p:scale>
        <p:origin x="27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12/3/17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03/12/2017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475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39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3046406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189" y="3355200"/>
            <a:ext cx="5510212" cy="4567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1189" y="2856637"/>
            <a:ext cx="5510212" cy="503215"/>
          </a:xfrm>
        </p:spPr>
        <p:txBody>
          <a:bodyPr/>
          <a:lstStyle>
            <a:lvl1pPr algn="ctr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5600" y="5643645"/>
            <a:ext cx="4097551" cy="8079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 sz="1500" spc="0" baseline="0">
                <a:solidFill>
                  <a:srgbClr val="EEF2EC"/>
                </a:solidFill>
              </a:defRPr>
            </a:lvl1pPr>
            <a:lvl2pPr marL="0" indent="0">
              <a:lnSpc>
                <a:spcPct val="100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00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56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693976"/>
            <a:ext cx="1281123" cy="12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800"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2400">
                <a:latin typeface="+mn-lt"/>
              </a:defRPr>
            </a:lvl4pPr>
            <a:lvl5pPr>
              <a:lnSpc>
                <a:spcPct val="114000"/>
              </a:lnSpc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6186898"/>
            <a:ext cx="466344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6186898"/>
            <a:ext cx="466344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BBE8-3888-9D44-BFD0-6E27B1C762FD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D4F4-9A76-0044-8527-A2EC7158A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8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BBE8-3888-9D44-BFD0-6E27B1C762FD}" type="datetimeFigureOut">
              <a:rPr lang="en-GB" smtClean="0"/>
              <a:t>03/12/2017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D4F4-9A76-0044-8527-A2EC7158A5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1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53" y="277522"/>
            <a:ext cx="973148" cy="9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53" y="277522"/>
            <a:ext cx="973148" cy="9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 smtClean="0"/>
              <a:t>Large quote or statement style</a:t>
            </a:r>
          </a:p>
          <a:p>
            <a:pPr lvl="1"/>
            <a:r>
              <a:rPr lang="en-US" dirty="0" smtClean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" y="6185688"/>
            <a:ext cx="467554" cy="4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4389479"/>
            <a:ext cx="4097551" cy="8079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 sz="1500" spc="0" baseline="0">
                <a:solidFill>
                  <a:srgbClr val="EEF2EC"/>
                </a:solidFill>
              </a:defRPr>
            </a:lvl1pPr>
            <a:lvl2pPr marL="0" indent="0">
              <a:lnSpc>
                <a:spcPct val="100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00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" y="6185688"/>
            <a:ext cx="467554" cy="4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@internetsociety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Galerie Jean-Malbuisson 15, </a:t>
            </a:r>
            <a:br>
              <a:rPr lang="en-GB" dirty="0" smtClean="0"/>
            </a:br>
            <a:r>
              <a:rPr lang="en-GB" dirty="0" smtClean="0"/>
              <a:t>CH-1204 Geneva, </a:t>
            </a:r>
            <a:br>
              <a:rPr lang="en-GB" dirty="0" smtClean="0"/>
            </a:br>
            <a:r>
              <a:rPr lang="en-GB" dirty="0" smtClean="0"/>
              <a:t>Switzerland.</a:t>
            </a:r>
            <a:br>
              <a:rPr lang="en-GB" dirty="0" smtClean="0"/>
            </a:br>
            <a:r>
              <a:rPr lang="en-GB" dirty="0" smtClean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1775 Wiehle Avenue, </a:t>
            </a:r>
            <a:br>
              <a:rPr lang="de-DE" dirty="0" smtClean="0"/>
            </a:br>
            <a:r>
              <a:rPr lang="de-DE" dirty="0" smtClean="0"/>
              <a:t>Suite 201, Reston, VA </a:t>
            </a:r>
            <a:br>
              <a:rPr lang="de-DE" dirty="0" smtClean="0"/>
            </a:br>
            <a:r>
              <a:rPr lang="de-DE" dirty="0" smtClean="0"/>
              <a:t>20190-5108 USA. </a:t>
            </a:r>
            <a:br>
              <a:rPr lang="de-DE" dirty="0" smtClean="0"/>
            </a:br>
            <a:r>
              <a:rPr lang="de-DE" dirty="0" smtClean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Get involved.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4389479"/>
            <a:ext cx="4097551" cy="8079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charset="0"/>
              <a:buNone/>
              <a:defRPr sz="1500" spc="0" baseline="0">
                <a:solidFill>
                  <a:srgbClr val="EEF2EC"/>
                </a:solidFill>
              </a:defRPr>
            </a:lvl1pPr>
            <a:lvl2pPr marL="0" indent="0">
              <a:lnSpc>
                <a:spcPct val="100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00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5" y="6185688"/>
            <a:ext cx="467554" cy="4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35700"/>
            <a:ext cx="11122272" cy="32203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800" b="0" i="0">
                <a:latin typeface="+mn-lt"/>
                <a:ea typeface="Hind Medium" charset="0"/>
                <a:cs typeface="Hind Medium" charset="0"/>
              </a:defRPr>
            </a:lvl1pPr>
            <a:lvl2pPr marL="285750" indent="-285750">
              <a:lnSpc>
                <a:spcPct val="114000"/>
              </a:lnSpc>
              <a:buFont typeface="Arial" charset="0"/>
              <a:buChar char="•"/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2400">
                <a:latin typeface="+mn-lt"/>
              </a:defRPr>
            </a:lvl4pPr>
            <a:lvl5pPr>
              <a:lnSpc>
                <a:spcPct val="114000"/>
              </a:lnSpc>
              <a:spcAft>
                <a:spcPts val="0"/>
              </a:spcAft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6186898"/>
            <a:ext cx="466344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800"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2400">
                <a:latin typeface="+mn-lt"/>
              </a:defRPr>
            </a:lvl4pPr>
            <a:lvl5pPr>
              <a:lnSpc>
                <a:spcPct val="114000"/>
              </a:lnSpc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2"/>
          </p:nvPr>
        </p:nvSpPr>
        <p:spPr>
          <a:xfrm>
            <a:off x="6179485" y="1561100"/>
            <a:ext cx="5478179" cy="322036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800"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2400">
                <a:latin typeface="+mn-lt"/>
              </a:defRPr>
            </a:lvl4pPr>
            <a:lvl5pPr>
              <a:lnSpc>
                <a:spcPct val="114000"/>
              </a:lnSpc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6186898"/>
            <a:ext cx="466344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800"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2400">
                <a:latin typeface="+mn-lt"/>
              </a:defRPr>
            </a:lvl4pPr>
            <a:lvl5pPr>
              <a:lnSpc>
                <a:spcPct val="114000"/>
              </a:lnSpc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6186898"/>
            <a:ext cx="466344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7" r:id="rId4"/>
    <p:sldLayoutId id="2147483729" r:id="rId5"/>
    <p:sldLayoutId id="2147483730" r:id="rId6"/>
    <p:sldLayoutId id="2147483714" r:id="rId7"/>
    <p:sldLayoutId id="2147483715" r:id="rId8"/>
    <p:sldLayoutId id="2147483731" r:id="rId9"/>
    <p:sldLayoutId id="2147483716" r:id="rId10"/>
    <p:sldLayoutId id="2147483735" r:id="rId11"/>
    <p:sldLayoutId id="2147483751" r:id="rId12"/>
    <p:sldLayoutId id="2147483754" r:id="rId13"/>
    <p:sldLayoutId id="214748375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6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189" y="3355200"/>
            <a:ext cx="5510212" cy="1770293"/>
          </a:xfrm>
        </p:spPr>
        <p:txBody>
          <a:bodyPr/>
          <a:lstStyle/>
          <a:p>
            <a:r>
              <a:rPr lang="en-GB" dirty="0" smtClean="0"/>
              <a:t>Dawit </a:t>
            </a:r>
            <a:r>
              <a:rPr lang="en-GB" dirty="0" err="1" smtClean="0"/>
              <a:t>Bekele</a:t>
            </a:r>
            <a:endParaRPr lang="en-GB" dirty="0" smtClean="0"/>
          </a:p>
          <a:p>
            <a:r>
              <a:rPr lang="en-GB" dirty="0" smtClean="0"/>
              <a:t>Director, African Regional Bureau</a:t>
            </a:r>
          </a:p>
          <a:p>
            <a:r>
              <a:rPr lang="en-GB" dirty="0" smtClean="0"/>
              <a:t>Internet Society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489" y="2221637"/>
            <a:ext cx="5510212" cy="503215"/>
          </a:xfrm>
        </p:spPr>
        <p:txBody>
          <a:bodyPr/>
          <a:lstStyle/>
          <a:p>
            <a:r>
              <a:rPr lang="en-GB" dirty="0" smtClean="0"/>
              <a:t>Promoting African Internet </a:t>
            </a:r>
            <a:r>
              <a:rPr lang="en-GB" dirty="0" smtClean="0"/>
              <a:t>Economy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B873D286-0E97-D04A-A35B-C569488A2D44}" type="slidenum">
              <a:rPr lang="uk-UA" altLang="en-US" smtClean="0"/>
              <a:pPr/>
              <a:t>10</a:t>
            </a:fld>
            <a:endParaRPr lang="uk-UA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4389438"/>
            <a:ext cx="4097338" cy="808037"/>
          </a:xfrm>
        </p:spPr>
        <p:txBody>
          <a:bodyPr/>
          <a:lstStyle/>
          <a:p>
            <a:pPr lvl="1"/>
            <a:r>
              <a:rPr lang="en-GB" dirty="0" smtClean="0"/>
              <a:t>There are many ways to support </a:t>
            </a:r>
            <a:br>
              <a:rPr lang="en-GB" dirty="0" smtClean="0"/>
            </a:br>
            <a:r>
              <a:rPr lang="en-GB" dirty="0" smtClean="0"/>
              <a:t>the Internet. Find out today how </a:t>
            </a:r>
            <a:br>
              <a:rPr lang="en-GB" dirty="0" smtClean="0"/>
            </a:br>
            <a:r>
              <a:rPr lang="en-GB" dirty="0" smtClean="0"/>
              <a:t>you can make an impact.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2</a:t>
            </a:fld>
            <a:endParaRPr lang="uk-UA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0"/>
            <a:ext cx="504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998" y="1535700"/>
            <a:ext cx="7194301" cy="41920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1/3</a:t>
            </a:r>
            <a:r>
              <a:rPr lang="en-US" baseline="30000" dirty="0" smtClean="0"/>
              <a:t>rd</a:t>
            </a:r>
            <a:r>
              <a:rPr lang="en-US" dirty="0" smtClean="0"/>
              <a:t> of Africans have access to the Internet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ontribution of Internet to the GDP: 1.1 %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Internet has greater impact on economic growth for developing countries</a:t>
            </a:r>
          </a:p>
          <a:p>
            <a:pPr marL="742950" lvl="1" indent="-457200"/>
            <a:r>
              <a:rPr lang="en-US" dirty="0"/>
              <a:t>10% increase of Internet penetration 0.4% to 0.6% of GDP </a:t>
            </a:r>
            <a:r>
              <a:rPr lang="en-US" dirty="0" smtClean="0"/>
              <a:t>growth</a:t>
            </a:r>
          </a:p>
          <a:p>
            <a:pPr marL="742950" lvl="1" indent="-457200"/>
            <a:r>
              <a:rPr lang="en-US" dirty="0" smtClean="0"/>
              <a:t>Use the Internet to financial </a:t>
            </a:r>
            <a:r>
              <a:rPr lang="en-US" dirty="0"/>
              <a:t>services, education, health, retail, agriculture and government shows that those sectors can make a saving from 10% to 75%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5850"/>
            <a:ext cx="450476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9814977" y="2997864"/>
            <a:ext cx="4062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McKinsey </a:t>
            </a:r>
            <a:r>
              <a:rPr lang="en-US" sz="1200" smtClean="0"/>
              <a:t>Global Institute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22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S</a:t>
            </a:r>
            <a:r>
              <a:rPr lang="en-US" sz="3200" kern="1200" spc="20" dirty="0" smtClean="0">
                <a:solidFill>
                  <a:schemeClr val="tx2"/>
                </a:solidFill>
                <a:effectLst/>
                <a:latin typeface="+mj-lt"/>
                <a:ea typeface="ＭＳ Ｐゴシック" charset="-128"/>
                <a:cs typeface="+mj-cs"/>
              </a:rPr>
              <a:t>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535700"/>
            <a:ext cx="6781800" cy="3804118"/>
          </a:xfr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Close </a:t>
            </a:r>
            <a:r>
              <a:rPr lang="en-US" sz="30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to 80% of worldwide Mobile Money users are in Africa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Innovation </a:t>
            </a:r>
            <a:r>
              <a:rPr lang="en-US" sz="30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hubs are being built all over Africa with varying successes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Hind Light" charset="0"/>
                <a:ea typeface="ＭＳ Ｐゴシック" charset="-128"/>
              </a:rPr>
              <a:t>Some successful applications</a:t>
            </a:r>
          </a:p>
          <a:p>
            <a:pPr marL="612900" lvl="2" indent="-342900"/>
            <a:r>
              <a:rPr lang="en-US" sz="2000" dirty="0" err="1">
                <a:solidFill>
                  <a:schemeClr val="tx2"/>
                </a:solidFill>
                <a:latin typeface="Hind Light" charset="0"/>
              </a:rPr>
              <a:t>Jumia</a:t>
            </a:r>
            <a:r>
              <a:rPr lang="en-US" sz="2000" dirty="0">
                <a:solidFill>
                  <a:schemeClr val="tx2"/>
                </a:solidFill>
                <a:latin typeface="Hind Light" charset="0"/>
              </a:rPr>
              <a:t>, online supermarket in Nigeria, Kenya, </a:t>
            </a:r>
            <a:r>
              <a:rPr lang="en-US" sz="2000" dirty="0" smtClean="0">
                <a:solidFill>
                  <a:schemeClr val="tx2"/>
                </a:solidFill>
                <a:latin typeface="Hind Light" charset="0"/>
              </a:rPr>
              <a:t>etc.</a:t>
            </a:r>
          </a:p>
          <a:p>
            <a:pPr marL="612900" lvl="2" indent="-342900"/>
            <a:r>
              <a:rPr lang="en-US" sz="2000" dirty="0" err="1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Benben</a:t>
            </a:r>
            <a:r>
              <a:rPr lang="en-US" sz="2000" dirty="0">
                <a:solidFill>
                  <a:schemeClr val="tx2"/>
                </a:solidFill>
                <a:latin typeface="Hind Light" charset="0"/>
                <a:cs typeface="Hind Medium" charset="0"/>
              </a:rPr>
              <a:t>: </a:t>
            </a:r>
            <a:r>
              <a:rPr lang="en-US" sz="2000" dirty="0" err="1">
                <a:solidFill>
                  <a:schemeClr val="tx2"/>
                </a:solidFill>
                <a:latin typeface="Hind Light" charset="0"/>
                <a:cs typeface="Hind Medium" charset="0"/>
              </a:rPr>
              <a:t>blockchain</a:t>
            </a:r>
            <a:r>
              <a:rPr lang="en-US" sz="2000" dirty="0">
                <a:solidFill>
                  <a:schemeClr val="tx2"/>
                </a:solidFill>
                <a:latin typeface="Hind Light" charset="0"/>
                <a:cs typeface="Hind Medium" charset="0"/>
              </a:rPr>
              <a:t> based land management system in </a:t>
            </a:r>
            <a:r>
              <a:rPr lang="en-US" sz="2000" dirty="0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Ghana</a:t>
            </a:r>
          </a:p>
          <a:p>
            <a:pPr marL="612900" lvl="2" indent="-342900"/>
            <a:r>
              <a:rPr lang="en-US" sz="2000" dirty="0" err="1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Twiga</a:t>
            </a:r>
            <a:r>
              <a:rPr lang="en-US" sz="2000" dirty="0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 Foods and </a:t>
            </a:r>
            <a:r>
              <a:rPr lang="en-US" sz="2000" dirty="0" err="1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Icow</a:t>
            </a:r>
            <a:r>
              <a:rPr lang="en-US" sz="2000" dirty="0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 in Kenya, </a:t>
            </a:r>
            <a:r>
              <a:rPr lang="en-US" sz="2000" dirty="0" err="1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FarmFresh</a:t>
            </a:r>
            <a:r>
              <a:rPr lang="en-US" sz="2000" dirty="0" smtClean="0">
                <a:solidFill>
                  <a:schemeClr val="tx2"/>
                </a:solidFill>
                <a:latin typeface="Hind Light" charset="0"/>
                <a:cs typeface="Hind Medium" charset="0"/>
              </a:rPr>
              <a:t> in Gambia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4</a:t>
            </a:fld>
            <a:endParaRPr lang="uk-UA" altLang="en-US" dirty="0"/>
          </a:p>
        </p:txBody>
      </p:sp>
      <p:pic>
        <p:nvPicPr>
          <p:cNvPr id="2050" name="Picture 2" descr="ttp://www.vodafone.com/content/dam/vodafone-images/media/m-pesa/m-pes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366071"/>
            <a:ext cx="41433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nd Light" charset="0"/>
                <a:cs typeface="Hind Medium" charset="0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76" y="1535700"/>
            <a:ext cx="6837724" cy="3493500"/>
          </a:xfrm>
        </p:spPr>
        <p:txBody>
          <a:bodyPr/>
          <a:lstStyle/>
          <a:p>
            <a:pPr marL="742950" lvl="1" indent="-457200"/>
            <a:r>
              <a:rPr lang="en-US" sz="2800" dirty="0" smtClean="0">
                <a:solidFill>
                  <a:schemeClr val="tx2"/>
                </a:solidFill>
                <a:latin typeface="Hind Light" charset="0"/>
              </a:rPr>
              <a:t>Ecommerce businesses for Middle/East and Africa is just 1%</a:t>
            </a:r>
          </a:p>
          <a:p>
            <a:pPr marL="628650" lvl="1" indent="-342900"/>
            <a:r>
              <a:rPr lang="en-US" sz="2800" dirty="0" smtClean="0">
                <a:solidFill>
                  <a:schemeClr val="tx2"/>
                </a:solidFill>
                <a:latin typeface="Hind Light" charset="0"/>
              </a:rPr>
              <a:t>But Middle/Easters and Africans are about 7% of the world online consumers</a:t>
            </a:r>
          </a:p>
          <a:p>
            <a:pPr marL="628650" lvl="1" indent="-342900"/>
            <a:r>
              <a:rPr lang="en-US" sz="2800" dirty="0" smtClean="0">
                <a:solidFill>
                  <a:schemeClr val="tx2"/>
                </a:solidFill>
                <a:latin typeface="Hind Light" charset="0"/>
              </a:rPr>
              <a:t>2 in 5 businesses don’t use Email</a:t>
            </a:r>
          </a:p>
          <a:p>
            <a:pPr marL="628650" lvl="1" indent="-342900"/>
            <a:r>
              <a:rPr lang="en-US" sz="2800" dirty="0" smtClean="0">
                <a:solidFill>
                  <a:schemeClr val="tx2"/>
                </a:solidFill>
                <a:latin typeface="Hind Light" charset="0"/>
              </a:rPr>
              <a:t>1 in 3 businesses don’t have website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5</a:t>
            </a:fld>
            <a:endParaRPr lang="uk-UA" altLang="en-US" dirty="0"/>
          </a:p>
        </p:txBody>
      </p:sp>
      <p:pic>
        <p:nvPicPr>
          <p:cNvPr id="1028" name="Picture 4" descr="ttps://www.opportunitiesforafricans.com/wp-content/uploads/2016/07/Jumia-summer-internship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357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  <a:effectLst/>
                <a:latin typeface="Hind Light" charset="0"/>
              </a:rPr>
              <a:t>Challenges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35699"/>
            <a:ext cx="7321300" cy="4806363"/>
          </a:xfrm>
        </p:spPr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Development of Internet in the continent is very </a:t>
            </a:r>
            <a:r>
              <a:rPr lang="en-US" sz="2400" dirty="0" smtClean="0">
                <a:solidFill>
                  <a:schemeClr val="tx2"/>
                </a:solidFill>
                <a:latin typeface="Hind Light" charset="0"/>
                <a:ea typeface="ＭＳ Ｐゴシック" charset="-128"/>
              </a:rPr>
              <a:t>uneven</a:t>
            </a:r>
            <a:endParaRPr lang="en-US" sz="2400" dirty="0" smtClean="0">
              <a:solidFill>
                <a:schemeClr val="tx2"/>
              </a:solidFill>
              <a:effectLst/>
              <a:latin typeface="Hind Light" charset="0"/>
              <a:ea typeface="ＭＳ Ｐゴシック" charset="-128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Contribution to the Economy low</a:t>
            </a:r>
          </a:p>
          <a:p>
            <a:pPr marL="742950" lvl="1" indent="-457200"/>
            <a:r>
              <a:rPr lang="en-US" sz="2000" dirty="0"/>
              <a:t>Africa: 1.1</a:t>
            </a:r>
            <a:r>
              <a:rPr lang="en-US" sz="2000" dirty="0" smtClean="0"/>
              <a:t>%</a:t>
            </a:r>
          </a:p>
          <a:p>
            <a:pPr marL="742950" lvl="1" indent="-457200"/>
            <a:r>
              <a:rPr lang="en-US" sz="2000" dirty="0" smtClean="0"/>
              <a:t>Emerging economies: 1.9%</a:t>
            </a:r>
            <a:endParaRPr lang="en-US" sz="2000" dirty="0"/>
          </a:p>
          <a:p>
            <a:pPr marL="742950" lvl="1" indent="-457200"/>
            <a:r>
              <a:rPr lang="en-US" sz="2000" dirty="0"/>
              <a:t>Developed countries: 3.6</a:t>
            </a:r>
            <a:r>
              <a:rPr lang="en-US" sz="2000" dirty="0" smtClean="0"/>
              <a:t>%</a:t>
            </a:r>
            <a:endParaRPr lang="en-US" sz="2000" dirty="0" smtClean="0">
              <a:solidFill>
                <a:schemeClr val="tx2"/>
              </a:solidFill>
              <a:effectLst/>
              <a:latin typeface="Hind Light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Ecommerce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for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Middle/East and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Africa: 1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%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Online consumers Middle/Eastern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Africans: 7%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2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in 5 businesses don’t use Email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Hind Light" charset="0"/>
                <a:ea typeface="ＭＳ Ｐゴシック" charset="-128"/>
              </a:rPr>
              <a:t>1 in 3 businesses don’t have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6</a:t>
            </a:fld>
            <a:endParaRPr lang="uk-U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939131"/>
            <a:ext cx="4559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Roadblocks</a:t>
            </a:r>
            <a:endParaRPr lang="en-GB" dirty="0"/>
          </a:p>
        </p:txBody>
      </p:sp>
      <p:sp>
        <p:nvSpPr>
          <p:cNvPr id="24" name="Pentagon 23"/>
          <p:cNvSpPr/>
          <p:nvPr/>
        </p:nvSpPr>
        <p:spPr>
          <a:xfrm>
            <a:off x="6300788" y="4791005"/>
            <a:ext cx="5586413" cy="1181169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General ease of doing business, online or offline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514350" y="2043113"/>
            <a:ext cx="5303520" cy="3897638"/>
            <a:chOff x="2148840" y="3186121"/>
            <a:chExt cx="3669030" cy="2754630"/>
          </a:xfrm>
        </p:grpSpPr>
        <p:sp>
          <p:nvSpPr>
            <p:cNvPr id="32" name="Triangle 31"/>
            <p:cNvSpPr/>
            <p:nvPr/>
          </p:nvSpPr>
          <p:spPr>
            <a:xfrm>
              <a:off x="2148840" y="3186121"/>
              <a:ext cx="3669030" cy="275463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683165" y="5128176"/>
              <a:ext cx="2609286" cy="16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70922" y="4258720"/>
              <a:ext cx="1469393" cy="16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15495" y="5426924"/>
              <a:ext cx="1715184" cy="282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smtClean="0"/>
                <a:t>Business Environment</a:t>
              </a:r>
              <a:endParaRPr lang="en-GB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40862" y="4648756"/>
              <a:ext cx="1264452" cy="282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smtClean="0"/>
                <a:t>Online Business</a:t>
              </a:r>
              <a:endParaRPr lang="en-GB" sz="2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7882" y="3893379"/>
              <a:ext cx="730415" cy="282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smtClean="0"/>
                <a:t>Startups</a:t>
              </a:r>
              <a:endParaRPr lang="en-GB" sz="2000" dirty="0"/>
            </a:p>
          </p:txBody>
        </p:sp>
      </p:grpSp>
      <p:sp>
        <p:nvSpPr>
          <p:cNvPr id="39" name="Pentagon 38"/>
          <p:cNvSpPr/>
          <p:nvPr/>
        </p:nvSpPr>
        <p:spPr>
          <a:xfrm>
            <a:off x="6300787" y="3560777"/>
            <a:ext cx="5586413" cy="1181169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Conditions for online business offerings, regardless of sector, including developing Internet platforms</a:t>
            </a:r>
            <a:endParaRPr lang="en-GB" dirty="0"/>
          </a:p>
        </p:txBody>
      </p:sp>
      <p:sp>
        <p:nvSpPr>
          <p:cNvPr id="40" name="Pentagon 39"/>
          <p:cNvSpPr/>
          <p:nvPr/>
        </p:nvSpPr>
        <p:spPr>
          <a:xfrm>
            <a:off x="6300787" y="2275139"/>
            <a:ext cx="5586413" cy="1181169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Issues that impact ability to start new businesses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8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0000" y="1535700"/>
            <a:ext cx="11271000" cy="43444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4400" dirty="0" smtClean="0"/>
              <a:t>Nascent African Internet Economy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400" dirty="0" smtClean="0"/>
              <a:t>Many opportunities but also many challenges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400" dirty="0" smtClean="0"/>
              <a:t>Some countries will immerge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400" dirty="0" smtClean="0"/>
              <a:t>Some will loose the opportunity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F4D4F4-9A76-0044-8527-A2EC7158A5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9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/>
              <a:pPr/>
              <a:t>9</a:t>
            </a:fld>
            <a:endParaRPr lang="uk-UA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9750" y="4389438"/>
            <a:ext cx="4097338" cy="808037"/>
          </a:xfrm>
        </p:spPr>
        <p:txBody>
          <a:bodyPr/>
          <a:lstStyle/>
          <a:p>
            <a:r>
              <a:rPr lang="en-GB" dirty="0" smtClean="0"/>
              <a:t>Dawit </a:t>
            </a:r>
            <a:r>
              <a:rPr lang="en-GB" dirty="0" err="1" smtClean="0"/>
              <a:t>Bekele</a:t>
            </a:r>
            <a:endParaRPr lang="en-GB" dirty="0" smtClean="0"/>
          </a:p>
          <a:p>
            <a:pPr lvl="1"/>
            <a:r>
              <a:rPr lang="en-GB" dirty="0" smtClean="0"/>
              <a:t>African Regional Bureau</a:t>
            </a:r>
          </a:p>
          <a:p>
            <a:pPr lvl="2"/>
            <a:r>
              <a:rPr lang="en-GB" dirty="0" err="1" smtClean="0"/>
              <a:t>bekele@isoc.org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5thTemplate" id="{2C36FEA4-22B8-3A46-AE0F-3A37C7434CAD}" vid="{2A7EFD23-93B3-1444-ADD9-B9FE9BF8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25thTemplate</Template>
  <TotalTime>146</TotalTime>
  <Words>323</Words>
  <Application>Microsoft Macintosh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.AppleSystemUIFont</vt:lpstr>
      <vt:lpstr>Calibri</vt:lpstr>
      <vt:lpstr>Hind Light</vt:lpstr>
      <vt:lpstr>Hind Medium</vt:lpstr>
      <vt:lpstr>ＭＳ Ｐゴシック</vt:lpstr>
      <vt:lpstr>Arial</vt:lpstr>
      <vt:lpstr>ISOC - Blue template</vt:lpstr>
      <vt:lpstr>Promoting African Internet Economy</vt:lpstr>
      <vt:lpstr>PowerPoint Presentation</vt:lpstr>
      <vt:lpstr>Introduction</vt:lpstr>
      <vt:lpstr>Successes</vt:lpstr>
      <vt:lpstr>Challenges</vt:lpstr>
      <vt:lpstr>Challenges</vt:lpstr>
      <vt:lpstr>Roadblocks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Internet Economy</dc:title>
  <dc:creator>Dawit Bekele</dc:creator>
  <cp:lastModifiedBy>Dawit Bekele</cp:lastModifiedBy>
  <cp:revision>15</cp:revision>
  <cp:lastPrinted>2016-06-14T17:50:38Z</cp:lastPrinted>
  <dcterms:created xsi:type="dcterms:W3CDTF">2017-12-03T06:15:33Z</dcterms:created>
  <dcterms:modified xsi:type="dcterms:W3CDTF">2017-12-03T08:41:38Z</dcterms:modified>
</cp:coreProperties>
</file>